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81"/>
  </p:normalViewPr>
  <p:slideViewPr>
    <p:cSldViewPr snapToGrid="0">
      <p:cViewPr varScale="1">
        <p:scale>
          <a:sx n="94" d="100"/>
          <a:sy n="94" d="100"/>
        </p:scale>
        <p:origin x="216" y="8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C7307-F60D-5344-9E85-C005D0A8AD04}" type="datetimeFigureOut">
              <a:rPr lang="en-US" smtClean="0"/>
              <a:t>4/17/26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E18C7-EAD9-2147-90C4-976AD59224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6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0293-9D2D-5B76-C10C-7B079C10C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9B518-1438-78C3-4795-37DCA4500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41A6F-EF41-8418-0194-3FD388E93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B1E0-43CE-BC44-A706-B644E279A5FF}" type="datetimeFigureOut">
              <a:rPr lang="en-US" smtClean="0"/>
              <a:t>4/17/26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C8567-E247-2BE8-8C08-F30759928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956BE-7CFD-B9DE-2EBC-0543CF7B5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2DCF-523D-994E-B803-18FC4B9391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7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FF469-F9EE-0EA3-9D2B-6301436B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28D88-296F-919C-FB0E-3C4CF3846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43A42-A385-6ECF-E01B-38661E3D8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B1E0-43CE-BC44-A706-B644E279A5FF}" type="datetimeFigureOut">
              <a:rPr lang="en-US" smtClean="0"/>
              <a:t>4/17/26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975FE-4A59-B3C1-B459-AC6EE52B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A489D-2F81-9E9F-7D7F-DC5E23FE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2DCF-523D-994E-B803-18FC4B9391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3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0D333B-A647-1251-C0DE-4F2DC1254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00E4CB-027E-9D3A-3F3B-5C8DDB02A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75305-43A8-54C3-1153-17238E26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B1E0-43CE-BC44-A706-B644E279A5FF}" type="datetimeFigureOut">
              <a:rPr lang="en-US" smtClean="0"/>
              <a:t>4/17/26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1F0E0-07FC-521E-283F-D1EEB26E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1FEAB-781A-7EFE-E7C6-449D6B79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2DCF-523D-994E-B803-18FC4B9391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8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06D2B-5655-E0BB-D279-6609C913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B96C8-1980-3335-66D9-1881A875B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53613-0DED-AC60-7DCE-AAF66189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B1E0-43CE-BC44-A706-B644E279A5FF}" type="datetimeFigureOut">
              <a:rPr lang="en-US" smtClean="0"/>
              <a:t>4/17/26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B040A-2C18-1DC4-84D4-C39415FA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F025C-8920-C6DA-93A4-DDBCF503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2DCF-523D-994E-B803-18FC4B9391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4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B9BDA-B6FE-7D9A-146C-CA516444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3C9C2-14BA-7F4C-E06F-3F11FEA75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397BF-7363-28B5-8C77-79D4B85C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B1E0-43CE-BC44-A706-B644E279A5FF}" type="datetimeFigureOut">
              <a:rPr lang="en-US" smtClean="0"/>
              <a:t>4/17/26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F635E-8DB4-3ADD-E8E3-02D298C9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0E090-4687-4E0A-4154-8707C8FF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2DCF-523D-994E-B803-18FC4B9391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8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627F-5B41-F799-2693-23663B39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35F29-004E-03C0-ED8E-81E642745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9E838-1502-9177-433F-21A3856D3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60357-9A2D-CEB4-D5E5-2C49D1C6F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B1E0-43CE-BC44-A706-B644E279A5FF}" type="datetimeFigureOut">
              <a:rPr lang="en-US" smtClean="0"/>
              <a:t>4/17/26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EF0C9-5CB6-4EB5-6E30-16577DFF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7D5D0-9F6B-4A09-1EFB-7A540EA8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2DCF-523D-994E-B803-18FC4B9391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B6902-C2E4-CE8B-D1C2-FD04736E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36F51-1B1B-7078-CD89-B87CD663B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248A7-F682-A502-22A8-6AC5F9290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BFB307-CC31-159F-7042-BE8440205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45341-DA12-9847-6214-E65A5B9DA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4B1DEB-259D-FC75-ED48-45C1506F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B1E0-43CE-BC44-A706-B644E279A5FF}" type="datetimeFigureOut">
              <a:rPr lang="en-US" smtClean="0"/>
              <a:t>4/17/26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294170-F3B5-72D4-0183-8EA26D19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DE578E-5767-3964-774D-2D004D01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2DCF-523D-994E-B803-18FC4B9391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0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79409-0E3F-8391-252B-A343C40F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A163D1-BD93-C837-63BE-A96F672F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B1E0-43CE-BC44-A706-B644E279A5FF}" type="datetimeFigureOut">
              <a:rPr lang="en-US" smtClean="0"/>
              <a:t>4/17/26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E9B0B-4A6E-8AEE-36F0-9ED604A3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D654C-2CAE-AE09-527C-4F7A7B8E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2DCF-523D-994E-B803-18FC4B9391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2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00A95-A508-60C7-E381-286A9C68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B1E0-43CE-BC44-A706-B644E279A5FF}" type="datetimeFigureOut">
              <a:rPr lang="en-US" smtClean="0"/>
              <a:t>4/17/26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F50FC-EE16-A140-AB72-6B75AD95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626D7-88A5-9BCE-D879-D65024C5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2DCF-523D-994E-B803-18FC4B9391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5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7CDA1-F363-8F05-E1BD-C13B5B32B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9F992-4EE2-2793-C3FD-8400E2DD0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BCF5A-67BA-6269-60BF-C561AF3AC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F09F2-2C4A-64C1-ECCD-A73832D2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B1E0-43CE-BC44-A706-B644E279A5FF}" type="datetimeFigureOut">
              <a:rPr lang="en-US" smtClean="0"/>
              <a:t>4/17/26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2DF23-3F65-AC94-A5C1-6AF37964E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04188-5146-1602-28F0-338D15D8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2DCF-523D-994E-B803-18FC4B9391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7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0F4F8-CEA5-AAC2-9981-EC7BB5E9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BD5FD4-83B9-700C-660C-40CF883EA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98F4C-ED3F-D526-3D49-B74ACA3E4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463A5-F763-BA5C-6E13-8BBB0A215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B1E0-43CE-BC44-A706-B644E279A5FF}" type="datetimeFigureOut">
              <a:rPr lang="en-US" smtClean="0"/>
              <a:t>4/17/26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78ECE-2FF8-CF23-77AA-87AB6FD9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7F075-E3FE-8C54-30C4-57D5F37F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2DCF-523D-994E-B803-18FC4B9391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4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0B258-FFDB-35FF-7995-E9082FCE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3F70F-3343-1038-876A-0A85392B3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A94D8-37A0-8F7E-A847-F6016A989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0B1E0-43CE-BC44-A706-B644E279A5FF}" type="datetimeFigureOut">
              <a:rPr lang="en-US" smtClean="0"/>
              <a:t>4/17/26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AE57C-3FC3-F03C-6920-D3BAF72B9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A7447-45AA-0037-4C3B-4FAD8BF78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D2DCF-523D-994E-B803-18FC4B9391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5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29CB-C265-B243-D7DC-706F23D63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2848"/>
            <a:ext cx="9144000" cy="9855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A.1.2. Physiological Concepts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3495A-3965-81B5-1D0B-B5ADC0A9C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i="1" dirty="0"/>
          </a:p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simple presentation of (human) physiology</a:t>
            </a:r>
          </a:p>
        </p:txBody>
      </p:sp>
    </p:spTree>
    <p:extLst>
      <p:ext uri="{BB962C8B-B14F-4D97-AF65-F5344CB8AC3E}">
        <p14:creationId xmlns:p14="http://schemas.microsoft.com/office/powerpoint/2010/main" val="27308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25C7663-2EB1-31F0-A1EF-6269FA9C3346}"/>
              </a:ext>
            </a:extLst>
          </p:cNvPr>
          <p:cNvSpPr txBox="1">
            <a:spLocks/>
          </p:cNvSpPr>
          <p:nvPr/>
        </p:nvSpPr>
        <p:spPr>
          <a:xfrm>
            <a:off x="690626" y="1522696"/>
            <a:ext cx="6376601" cy="3948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1.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This is an important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concept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in physiology: a feedback loop.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2.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A sensor measures, constantly, the body temperature, pressure, pH or whatever. These values are transmitted to specialized centers, often in the brain.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3.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In that center, the measured value is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compared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to the set point of that variable such as the temperature.</a:t>
            </a:r>
          </a:p>
        </p:txBody>
      </p:sp>
      <p:sp>
        <p:nvSpPr>
          <p:cNvPr id="4" name="Footer Placeholder 30">
            <a:extLst>
              <a:ext uri="{FF2B5EF4-FFF2-40B4-BE49-F238E27FC236}">
                <a16:creationId xmlns:a16="http://schemas.microsoft.com/office/drawing/2014/main" id="{C9C4F40E-B3DD-CB8E-7D98-EBC4BD0D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282" y="6449338"/>
            <a:ext cx="11374270" cy="365125"/>
          </a:xfrm>
        </p:spPr>
        <p:txBody>
          <a:bodyPr/>
          <a:lstStyle/>
          <a:p>
            <a:r>
              <a:rPr lang="en-US" i="1" dirty="0">
                <a:latin typeface="Helvetica" pitchFamily="2" charset="0"/>
              </a:rPr>
              <a:t>www.</a:t>
            </a:r>
            <a:r>
              <a:rPr lang="en-US" i="1" dirty="0">
                <a:effectLst/>
                <a:latin typeface="Helvetica" pitchFamily="2" charset="0"/>
              </a:rPr>
              <a:t>BasicPhysiology.org				What is Physiology?					slide #10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77D6C1-6352-0A05-CDFC-3ECBDCD0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68" y="187957"/>
            <a:ext cx="10515600" cy="13255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</a:rPr>
              <a:t>E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</a:rPr>
              <a:t>. 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Negative and Positive Feedback Loops</a:t>
            </a:r>
            <a:r>
              <a:rPr lang="en-US" sz="3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7B6944-7E13-99E5-95A7-158E0194A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240" y="1944965"/>
            <a:ext cx="39370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11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25C7663-2EB1-31F0-A1EF-6269FA9C3346}"/>
              </a:ext>
            </a:extLst>
          </p:cNvPr>
          <p:cNvSpPr txBox="1">
            <a:spLocks/>
          </p:cNvSpPr>
          <p:nvPr/>
        </p:nvSpPr>
        <p:spPr>
          <a:xfrm>
            <a:off x="737120" y="1414208"/>
            <a:ext cx="6376601" cy="464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4.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If the value is too high, then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effectors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are stimulated that will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lower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the value (temperature). If the value is too low, other effectors will be stimulated to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raise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the value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5.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Please note that the system works in such a way as to reduce the fluctuations, in this case in temperature. In other words, the control systems work to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restore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the situation to the set point, i.e., the normal value.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6.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This is called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negative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feedback. ‘Negative’ because it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minimizes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the fluctuations of the variables such as temperature in the body.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</p:txBody>
      </p:sp>
      <p:sp>
        <p:nvSpPr>
          <p:cNvPr id="4" name="Footer Placeholder 30">
            <a:extLst>
              <a:ext uri="{FF2B5EF4-FFF2-40B4-BE49-F238E27FC236}">
                <a16:creationId xmlns:a16="http://schemas.microsoft.com/office/drawing/2014/main" id="{C9C4F40E-B3DD-CB8E-7D98-EBC4BD0D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282" y="6449338"/>
            <a:ext cx="11374270" cy="365125"/>
          </a:xfrm>
        </p:spPr>
        <p:txBody>
          <a:bodyPr/>
          <a:lstStyle/>
          <a:p>
            <a:r>
              <a:rPr lang="en-US" i="1" dirty="0">
                <a:latin typeface="Helvetica" pitchFamily="2" charset="0"/>
              </a:rPr>
              <a:t>www.</a:t>
            </a:r>
            <a:r>
              <a:rPr lang="en-US" i="1" dirty="0">
                <a:effectLst/>
                <a:latin typeface="Helvetica" pitchFamily="2" charset="0"/>
              </a:rPr>
              <a:t>BasicPhysiology.org				What is Physiology?					slide #11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77D6C1-6352-0A05-CDFC-3ECBDCD0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68" y="187957"/>
            <a:ext cx="10515600" cy="13255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</a:rPr>
              <a:t>E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</a:rPr>
              <a:t>. 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Negative and Positive Feedback Loops</a:t>
            </a:r>
            <a:r>
              <a:rPr lang="en-US" sz="3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C91F44-839F-88BD-E424-2E7806338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803" y="2159000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5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25C7663-2EB1-31F0-A1EF-6269FA9C3346}"/>
              </a:ext>
            </a:extLst>
          </p:cNvPr>
          <p:cNvSpPr txBox="1">
            <a:spLocks/>
          </p:cNvSpPr>
          <p:nvPr/>
        </p:nvSpPr>
        <p:spPr>
          <a:xfrm>
            <a:off x="737120" y="1414208"/>
            <a:ext cx="7560719" cy="464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7.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The opposite is also possible. This is the case in a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positive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feedback loop.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8.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For example, hypothetically, if the temperature had increased, and if the system had stimulated the wrong effector, such as metabolism or shivering, then the temperature would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further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increase!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9.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That obviously is not compatible with life. In fact, in biology, there are very few examples of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positive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feedbacks.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10.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Most control loops in the body are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negative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feedbacks.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</p:txBody>
      </p:sp>
      <p:sp>
        <p:nvSpPr>
          <p:cNvPr id="4" name="Footer Placeholder 30">
            <a:extLst>
              <a:ext uri="{FF2B5EF4-FFF2-40B4-BE49-F238E27FC236}">
                <a16:creationId xmlns:a16="http://schemas.microsoft.com/office/drawing/2014/main" id="{C9C4F40E-B3DD-CB8E-7D98-EBC4BD0D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282" y="6449338"/>
            <a:ext cx="11374270" cy="365125"/>
          </a:xfrm>
        </p:spPr>
        <p:txBody>
          <a:bodyPr/>
          <a:lstStyle/>
          <a:p>
            <a:r>
              <a:rPr lang="en-US" i="1" dirty="0">
                <a:latin typeface="Helvetica" pitchFamily="2" charset="0"/>
              </a:rPr>
              <a:t>www.</a:t>
            </a:r>
            <a:r>
              <a:rPr lang="en-US" i="1" dirty="0">
                <a:effectLst/>
                <a:latin typeface="Helvetica" pitchFamily="2" charset="0"/>
              </a:rPr>
              <a:t>BasicPhysiology.org				What is Physiology?					slide #12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77D6C1-6352-0A05-CDFC-3ECBDCD0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68" y="187957"/>
            <a:ext cx="10515600" cy="13255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</a:rPr>
              <a:t>E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</a:rPr>
              <a:t>. 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Negative and Positive Feedback Loops</a:t>
            </a:r>
            <a:r>
              <a:rPr lang="en-US" sz="3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252F0-098A-8937-7340-633E74A6A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523" y="2178050"/>
            <a:ext cx="3937000" cy="2501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CC21B6-A1D3-106E-2216-E0546BAA2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923" y="2178050"/>
            <a:ext cx="39370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6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25C7663-2EB1-31F0-A1EF-6269FA9C3346}"/>
              </a:ext>
            </a:extLst>
          </p:cNvPr>
          <p:cNvSpPr txBox="1">
            <a:spLocks/>
          </p:cNvSpPr>
          <p:nvPr/>
        </p:nvSpPr>
        <p:spPr>
          <a:xfrm>
            <a:off x="825329" y="1661315"/>
            <a:ext cx="10181892" cy="464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1.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The most famous example of negative feedback system is the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heating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in your house. The value of the thermostat in the living room is the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set point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. If the temperature in the room gets too cold, then the heater (= the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effector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) will be turned on and will heat the room until the set point is reached again.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2.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Another example, outside of biology, is the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cruise control of your car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. When it is set at a chosen speed (= the set point), the car will automatically accelerate or decelerate if the speed gets too low or too high.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3.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An example of a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positive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feedback is seen in blood clotting. When a blood vessel is damaged, platelets will stick to the injured vessel and release a chemical attracting even more platelets to the same site. This will attract more and more platelets and increase the clotting process (until the bleeding has stopped).</a:t>
            </a:r>
          </a:p>
          <a:p>
            <a:endParaRPr lang="en-US" sz="1800" dirty="0">
              <a:effectLst/>
              <a:latin typeface="Times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</p:txBody>
      </p:sp>
      <p:sp>
        <p:nvSpPr>
          <p:cNvPr id="4" name="Footer Placeholder 30">
            <a:extLst>
              <a:ext uri="{FF2B5EF4-FFF2-40B4-BE49-F238E27FC236}">
                <a16:creationId xmlns:a16="http://schemas.microsoft.com/office/drawing/2014/main" id="{C9C4F40E-B3DD-CB8E-7D98-EBC4BD0D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282" y="6449338"/>
            <a:ext cx="11374270" cy="365125"/>
          </a:xfrm>
        </p:spPr>
        <p:txBody>
          <a:bodyPr/>
          <a:lstStyle/>
          <a:p>
            <a:r>
              <a:rPr lang="en-US" i="1" dirty="0">
                <a:latin typeface="Helvetica" pitchFamily="2" charset="0"/>
              </a:rPr>
              <a:t>www.</a:t>
            </a:r>
            <a:r>
              <a:rPr lang="en-US" i="1" dirty="0">
                <a:effectLst/>
                <a:latin typeface="Helvetica" pitchFamily="2" charset="0"/>
              </a:rPr>
              <a:t>BasicPhysiology.org				What is Physiology?					slide #13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77D6C1-6352-0A05-CDFC-3ECBDCD0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82" y="187957"/>
            <a:ext cx="10833986" cy="13255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</a:rPr>
              <a:t>F. 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Other examples of </a:t>
            </a:r>
            <a:b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negative and positive feedback loops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(1)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39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25C7663-2EB1-31F0-A1EF-6269FA9C3346}"/>
              </a:ext>
            </a:extLst>
          </p:cNvPr>
          <p:cNvSpPr txBox="1">
            <a:spLocks/>
          </p:cNvSpPr>
          <p:nvPr/>
        </p:nvSpPr>
        <p:spPr>
          <a:xfrm>
            <a:off x="825329" y="1661315"/>
            <a:ext cx="10181892" cy="464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</p:txBody>
      </p:sp>
      <p:sp>
        <p:nvSpPr>
          <p:cNvPr id="4" name="Footer Placeholder 30">
            <a:extLst>
              <a:ext uri="{FF2B5EF4-FFF2-40B4-BE49-F238E27FC236}">
                <a16:creationId xmlns:a16="http://schemas.microsoft.com/office/drawing/2014/main" id="{C9C4F40E-B3DD-CB8E-7D98-EBC4BD0D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282" y="6449338"/>
            <a:ext cx="11374270" cy="365125"/>
          </a:xfrm>
        </p:spPr>
        <p:txBody>
          <a:bodyPr/>
          <a:lstStyle/>
          <a:p>
            <a:r>
              <a:rPr lang="en-US" i="1" dirty="0">
                <a:latin typeface="Helvetica" pitchFamily="2" charset="0"/>
              </a:rPr>
              <a:t>www.</a:t>
            </a:r>
            <a:r>
              <a:rPr lang="en-US" i="1" dirty="0">
                <a:effectLst/>
                <a:latin typeface="Helvetica" pitchFamily="2" charset="0"/>
              </a:rPr>
              <a:t>BasicPhysiology.org				What is Physiology?					slide #14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77D6C1-6352-0A05-CDFC-3ECBDCD0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82" y="187957"/>
            <a:ext cx="10833986" cy="13255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</a:rPr>
              <a:t>F. 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Other examples of </a:t>
            </a:r>
            <a:b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negative and positive feedback loops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(2)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032AE7-35BA-1BB6-0FB4-8010B76751D0}"/>
              </a:ext>
            </a:extLst>
          </p:cNvPr>
          <p:cNvSpPr txBox="1"/>
          <p:nvPr/>
        </p:nvSpPr>
        <p:spPr>
          <a:xfrm>
            <a:off x="499282" y="1661315"/>
            <a:ext cx="1119343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4. Other examples of positive feedback can be found elsewhere; such as your money in a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bank account with a nice interest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. As the interest value raises the total amount, over time, more and more interest is accrued!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5. Some scientist think that the current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global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warming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is an example of increasing CO</a:t>
            </a:r>
            <a:r>
              <a:rPr lang="en-US" sz="2400" baseline="-25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emissions that, in turn, further raises the earth temperature; a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positive feedback loop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6. By the way, there are situations in the body when the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set point can be changed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! This is for example the case when one runs a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fever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. Then the set point is raised, because the body needs extra metabolism to battle an infection, and this increase in set point will then ‘automatically’ increase the body temperature.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"/>
              <a:ea typeface="Time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32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25C7663-2EB1-31F0-A1EF-6269FA9C3346}"/>
              </a:ext>
            </a:extLst>
          </p:cNvPr>
          <p:cNvSpPr txBox="1">
            <a:spLocks/>
          </p:cNvSpPr>
          <p:nvPr/>
        </p:nvSpPr>
        <p:spPr>
          <a:xfrm>
            <a:off x="825329" y="1661315"/>
            <a:ext cx="10181892" cy="464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</p:txBody>
      </p:sp>
      <p:sp>
        <p:nvSpPr>
          <p:cNvPr id="4" name="Footer Placeholder 30">
            <a:extLst>
              <a:ext uri="{FF2B5EF4-FFF2-40B4-BE49-F238E27FC236}">
                <a16:creationId xmlns:a16="http://schemas.microsoft.com/office/drawing/2014/main" id="{C9C4F40E-B3DD-CB8E-7D98-EBC4BD0D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282" y="6449338"/>
            <a:ext cx="11374270" cy="365125"/>
          </a:xfrm>
        </p:spPr>
        <p:txBody>
          <a:bodyPr/>
          <a:lstStyle/>
          <a:p>
            <a:r>
              <a:rPr lang="en-US" i="1" dirty="0">
                <a:latin typeface="Helvetica" pitchFamily="2" charset="0"/>
              </a:rPr>
              <a:t>www.</a:t>
            </a:r>
            <a:r>
              <a:rPr lang="en-US" i="1" dirty="0">
                <a:effectLst/>
                <a:latin typeface="Helvetica" pitchFamily="2" charset="0"/>
              </a:rPr>
              <a:t>BasicPhysiology.org				What is Physiology?					slide #15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77D6C1-6352-0A05-CDFC-3ECBDCD0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82" y="367250"/>
            <a:ext cx="10833986" cy="90573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G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. Interesting to know!</a:t>
            </a:r>
            <a:r>
              <a:rPr lang="en-US" sz="3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032AE7-35BA-1BB6-0FB4-8010B76751D0}"/>
              </a:ext>
            </a:extLst>
          </p:cNvPr>
          <p:cNvSpPr txBox="1"/>
          <p:nvPr/>
        </p:nvSpPr>
        <p:spPr>
          <a:xfrm>
            <a:off x="318447" y="1208723"/>
            <a:ext cx="1137427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1.  Oh yes; not all animals have a stable body temperature.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2. Those animals that have a stable temperature in their internal environment are called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homeotherm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or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endotherm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(= warm blooded).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3. This is the opposite of animals that cannot regulate their body temperature: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poikilotherm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(= cold-blooded), such as frogs.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These poikilotherm bodies cannot regulate their body temperature at all!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. As usual, this is a first introduction into the concept of ‘homeostasis’ and its components. As always in Physiology, there is much more known about this concept. If you are interested, I would encourage you to read a recent review written by Billman about this concept (</a:t>
            </a:r>
            <a:r>
              <a:rPr lang="en-US" sz="2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see Physiology Literature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).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4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165B0-B144-26BC-02A5-816E8EDB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25C7663-2EB1-31F0-A1EF-6269FA9C3346}"/>
              </a:ext>
            </a:extLst>
          </p:cNvPr>
          <p:cNvSpPr txBox="1">
            <a:spLocks/>
          </p:cNvSpPr>
          <p:nvPr/>
        </p:nvSpPr>
        <p:spPr>
          <a:xfrm>
            <a:off x="1450044" y="1024707"/>
            <a:ext cx="9250849" cy="5035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1. There are in physiology, a few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concepts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or ideas that are important to start with before going into further (physiological) details.</a:t>
            </a:r>
          </a:p>
          <a:p>
            <a:pPr marL="0" indent="0" algn="l">
              <a:buNone/>
            </a:pPr>
            <a:endParaRPr lang="en-US" sz="2400" b="0" i="1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2.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In these slides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, we will discuss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three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of these concepts: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1257300" lvl="2" indent="-342900">
              <a:spcBef>
                <a:spcPts val="0"/>
              </a:spcBef>
              <a:buFont typeface="+mj-lt"/>
              <a:buAutoNum type="alphaLcPeriod"/>
            </a:pP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Homeostasis</a:t>
            </a:r>
          </a:p>
          <a:p>
            <a:pPr marL="1257300" lvl="2" indent="-342900">
              <a:spcBef>
                <a:spcPts val="0"/>
              </a:spcBef>
              <a:buFont typeface="+mj-lt"/>
              <a:buAutoNum type="alphaLcPeriod"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1257300" lvl="2" indent="-342900">
              <a:spcBef>
                <a:spcPts val="0"/>
              </a:spcBef>
              <a:buFont typeface="+mj-lt"/>
              <a:buAutoNum type="alphaLcPeriod"/>
            </a:pP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Set point</a:t>
            </a:r>
          </a:p>
          <a:p>
            <a:pPr marL="1257300" lvl="2" indent="-342900">
              <a:spcBef>
                <a:spcPts val="0"/>
              </a:spcBef>
              <a:buFont typeface="+mj-lt"/>
              <a:buAutoNum type="alphaLcPeriod"/>
            </a:pPr>
            <a:endParaRPr lang="en-US" sz="24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1257300" lvl="2" indent="-342900">
              <a:spcBef>
                <a:spcPts val="0"/>
              </a:spcBef>
              <a:buFont typeface="+mj-lt"/>
              <a:buAutoNum type="alphaLcPeriod"/>
            </a:pP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Feed-back (positive or negative)</a:t>
            </a:r>
          </a:p>
          <a:p>
            <a:pPr marL="0" indent="0" algn="l">
              <a:buNone/>
            </a:pPr>
            <a:endParaRPr lang="en-US" sz="2400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69F201-13D4-5999-FF3D-99A3624A8F0C}"/>
              </a:ext>
            </a:extLst>
          </p:cNvPr>
          <p:cNvSpPr txBox="1">
            <a:spLocks/>
          </p:cNvSpPr>
          <p:nvPr/>
        </p:nvSpPr>
        <p:spPr>
          <a:xfrm>
            <a:off x="1745064" y="342308"/>
            <a:ext cx="7942997" cy="705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What are Physiological Concepts?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0">
            <a:extLst>
              <a:ext uri="{FF2B5EF4-FFF2-40B4-BE49-F238E27FC236}">
                <a16:creationId xmlns:a16="http://schemas.microsoft.com/office/drawing/2014/main" id="{C9C4F40E-B3DD-CB8E-7D98-EBC4BD0D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282" y="6449338"/>
            <a:ext cx="11374270" cy="365125"/>
          </a:xfrm>
        </p:spPr>
        <p:txBody>
          <a:bodyPr/>
          <a:lstStyle/>
          <a:p>
            <a:r>
              <a:rPr lang="en-US" i="1" dirty="0">
                <a:latin typeface="Helvetica" pitchFamily="2" charset="0"/>
              </a:rPr>
              <a:t>www.</a:t>
            </a:r>
            <a:r>
              <a:rPr lang="en-US" i="1" dirty="0">
                <a:effectLst/>
                <a:latin typeface="Helvetica" pitchFamily="2" charset="0"/>
              </a:rPr>
              <a:t>BasicPhysiology.org				What is Physiology?					slide #2</a:t>
            </a:r>
            <a:endParaRPr lang="en-US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25C7663-2EB1-31F0-A1EF-6269FA9C3346}"/>
              </a:ext>
            </a:extLst>
          </p:cNvPr>
          <p:cNvSpPr txBox="1">
            <a:spLocks/>
          </p:cNvSpPr>
          <p:nvPr/>
        </p:nvSpPr>
        <p:spPr>
          <a:xfrm>
            <a:off x="1450043" y="1414208"/>
            <a:ext cx="9250849" cy="5035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Homeostasis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is the ability of the body to keep its internal environment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stable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(that is; equilibrated or constant).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Homeostasis = “homeo-” which means home or body and “-stasis” which means static or stable.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What do we mean with “internal environment”?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These are all the conditions inside the body such as temperature, pH (=acidity), pressure, volume etc.</a:t>
            </a:r>
          </a:p>
        </p:txBody>
      </p:sp>
      <p:sp>
        <p:nvSpPr>
          <p:cNvPr id="4" name="Footer Placeholder 30">
            <a:extLst>
              <a:ext uri="{FF2B5EF4-FFF2-40B4-BE49-F238E27FC236}">
                <a16:creationId xmlns:a16="http://schemas.microsoft.com/office/drawing/2014/main" id="{C9C4F40E-B3DD-CB8E-7D98-EBC4BD0D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282" y="6449338"/>
            <a:ext cx="11374270" cy="365125"/>
          </a:xfrm>
        </p:spPr>
        <p:txBody>
          <a:bodyPr/>
          <a:lstStyle/>
          <a:p>
            <a:r>
              <a:rPr lang="en-US" i="1" dirty="0">
                <a:latin typeface="Helvetica" pitchFamily="2" charset="0"/>
              </a:rPr>
              <a:t>www.</a:t>
            </a:r>
            <a:r>
              <a:rPr lang="en-US" i="1" dirty="0">
                <a:effectLst/>
                <a:latin typeface="Helvetica" pitchFamily="2" charset="0"/>
              </a:rPr>
              <a:t>BasicPhysiology.org				What is Physiology?					slide #</a:t>
            </a:r>
            <a:r>
              <a:rPr lang="en-US" i="1" dirty="0">
                <a:latin typeface="Helvetica" pitchFamily="2" charset="0"/>
              </a:rPr>
              <a:t>3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77D6C1-6352-0A05-CDFC-3ECBDCD0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68" y="187957"/>
            <a:ext cx="10515600" cy="13255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</a:rPr>
              <a:t>B. Homeostasis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</a:rPr>
              <a:t>(1)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25C7663-2EB1-31F0-A1EF-6269FA9C3346}"/>
              </a:ext>
            </a:extLst>
          </p:cNvPr>
          <p:cNvSpPr txBox="1">
            <a:spLocks/>
          </p:cNvSpPr>
          <p:nvPr/>
        </p:nvSpPr>
        <p:spPr>
          <a:xfrm>
            <a:off x="1450043" y="1414208"/>
            <a:ext cx="9250849" cy="4640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5. So, homeostasis is the capacity of the body to keep its inside organs and tissues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stable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in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temperature, pH, blood pressure, blood sugar, and many other variables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6. One of the most familiar homeostatic systems is that of the body temperature control. A normal body temperature is set at 37 </a:t>
            </a:r>
            <a:r>
              <a:rPr lang="en-US" sz="2400" baseline="300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o</a:t>
            </a:r>
            <a:r>
              <a:rPr lang="en-US" sz="24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(= 98 </a:t>
            </a:r>
            <a:r>
              <a:rPr lang="en-US" sz="2400" baseline="300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o</a:t>
            </a:r>
            <a:r>
              <a:rPr lang="en-US" sz="24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7.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The temperature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outside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the human body however can vary from very cold to very hot! In all these different external temperatures, the temperature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inside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the body must remain constant at 37 </a:t>
            </a:r>
            <a:r>
              <a:rPr lang="en-US" sz="2400" baseline="300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o</a:t>
            </a:r>
            <a:r>
              <a:rPr lang="en-US" sz="24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C.</a:t>
            </a: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8.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How does the body do that?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</p:txBody>
      </p:sp>
      <p:sp>
        <p:nvSpPr>
          <p:cNvPr id="4" name="Footer Placeholder 30">
            <a:extLst>
              <a:ext uri="{FF2B5EF4-FFF2-40B4-BE49-F238E27FC236}">
                <a16:creationId xmlns:a16="http://schemas.microsoft.com/office/drawing/2014/main" id="{C9C4F40E-B3DD-CB8E-7D98-EBC4BD0D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282" y="6449338"/>
            <a:ext cx="11374270" cy="365125"/>
          </a:xfrm>
        </p:spPr>
        <p:txBody>
          <a:bodyPr/>
          <a:lstStyle/>
          <a:p>
            <a:r>
              <a:rPr lang="en-US" i="1" dirty="0">
                <a:latin typeface="Helvetica" pitchFamily="2" charset="0"/>
              </a:rPr>
              <a:t>www.</a:t>
            </a:r>
            <a:r>
              <a:rPr lang="en-US" i="1" dirty="0">
                <a:effectLst/>
                <a:latin typeface="Helvetica" pitchFamily="2" charset="0"/>
              </a:rPr>
              <a:t>BasicPhysiology.org				What is Physiology?					slide #</a:t>
            </a:r>
            <a:r>
              <a:rPr lang="en-US" i="1" dirty="0">
                <a:latin typeface="Helvetica" pitchFamily="2" charset="0"/>
              </a:rPr>
              <a:t>4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77D6C1-6352-0A05-CDFC-3ECBDCD0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68" y="187957"/>
            <a:ext cx="10515600" cy="13255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</a:rPr>
              <a:t>B. Homeostasis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</a:rPr>
              <a:t>(2)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7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25C7663-2EB1-31F0-A1EF-6269FA9C3346}"/>
              </a:ext>
            </a:extLst>
          </p:cNvPr>
          <p:cNvSpPr txBox="1">
            <a:spLocks/>
          </p:cNvSpPr>
          <p:nvPr/>
        </p:nvSpPr>
        <p:spPr>
          <a:xfrm>
            <a:off x="1450043" y="1414208"/>
            <a:ext cx="9250849" cy="46402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1. The point of this regulatory system is to keep the temperature inside the body constant at 37</a:t>
            </a:r>
            <a:r>
              <a:rPr lang="en-US" sz="2400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2400" baseline="300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o</a:t>
            </a:r>
            <a:r>
              <a:rPr lang="en-US" sz="24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, irrespective of the outside temperature.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2. But, if the outside temperature is lower than 37</a:t>
            </a:r>
            <a:r>
              <a:rPr lang="en-US" sz="2400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o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C then the body will lose heat, through the skin, and through the respiration (breathing out the warm air). This would then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lower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the temperature inside the body.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3. To “push” the temperature inside the body back to 37</a:t>
            </a:r>
            <a:r>
              <a:rPr lang="en-US" sz="2400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2400" baseline="300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o</a:t>
            </a:r>
            <a:r>
              <a:rPr lang="en-US" sz="24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, the body must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generate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heat.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4. The most common way to generate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heat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is with its metabolism (=biochemical reactions inside the cells of the body).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5. All biochemical reactions always generate some heat. This will increase the body temperature.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</p:txBody>
      </p:sp>
      <p:sp>
        <p:nvSpPr>
          <p:cNvPr id="4" name="Footer Placeholder 30">
            <a:extLst>
              <a:ext uri="{FF2B5EF4-FFF2-40B4-BE49-F238E27FC236}">
                <a16:creationId xmlns:a16="http://schemas.microsoft.com/office/drawing/2014/main" id="{C9C4F40E-B3DD-CB8E-7D98-EBC4BD0D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282" y="6449338"/>
            <a:ext cx="11374270" cy="365125"/>
          </a:xfrm>
        </p:spPr>
        <p:txBody>
          <a:bodyPr/>
          <a:lstStyle/>
          <a:p>
            <a:r>
              <a:rPr lang="en-US" i="1" dirty="0">
                <a:latin typeface="Helvetica" pitchFamily="2" charset="0"/>
              </a:rPr>
              <a:t>www.</a:t>
            </a:r>
            <a:r>
              <a:rPr lang="en-US" i="1" dirty="0">
                <a:effectLst/>
                <a:latin typeface="Helvetica" pitchFamily="2" charset="0"/>
              </a:rPr>
              <a:t>BasicPhysiology.org				What is Physiology?					slide #</a:t>
            </a:r>
            <a:r>
              <a:rPr lang="en-US" i="1" dirty="0">
                <a:latin typeface="Helvetica" pitchFamily="2" charset="0"/>
              </a:rPr>
              <a:t>5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77D6C1-6352-0A05-CDFC-3ECBDCD0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68" y="187957"/>
            <a:ext cx="10515600" cy="13255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C. Homeostasis Temperature Control</a:t>
            </a:r>
            <a:r>
              <a:rPr lang="en-US" sz="3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5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25C7663-2EB1-31F0-A1EF-6269FA9C3346}"/>
              </a:ext>
            </a:extLst>
          </p:cNvPr>
          <p:cNvSpPr txBox="1">
            <a:spLocks/>
          </p:cNvSpPr>
          <p:nvPr/>
        </p:nvSpPr>
        <p:spPr>
          <a:xfrm>
            <a:off x="1450043" y="1414208"/>
            <a:ext cx="9250849" cy="46402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6. If the outside temperature is very low, then other mechanisms to generate heat are also put in action. A good example is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shivering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. This generates a lot of heat!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7. But what happens if the outside temperature gets too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high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, above 37</a:t>
            </a:r>
            <a:r>
              <a:rPr lang="en-US" sz="2400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o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C?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8. Then the opposite happens, the body must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lose heat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to get back to 37</a:t>
            </a:r>
            <a:r>
              <a:rPr lang="en-US" sz="2400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o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C. Again, there are several mechanisms to do that, such as sweating, evaporation, etc.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9. In summary, the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homeostatic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temperature control system works by either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generating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heat or by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losing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heat, as required.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10. But, how does the body know that it has to lose or has to generate heat? That is the function of a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set point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together with a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feedback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loop!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</p:txBody>
      </p:sp>
      <p:sp>
        <p:nvSpPr>
          <p:cNvPr id="4" name="Footer Placeholder 30">
            <a:extLst>
              <a:ext uri="{FF2B5EF4-FFF2-40B4-BE49-F238E27FC236}">
                <a16:creationId xmlns:a16="http://schemas.microsoft.com/office/drawing/2014/main" id="{C9C4F40E-B3DD-CB8E-7D98-EBC4BD0D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282" y="6449338"/>
            <a:ext cx="11374270" cy="365125"/>
          </a:xfrm>
        </p:spPr>
        <p:txBody>
          <a:bodyPr/>
          <a:lstStyle/>
          <a:p>
            <a:r>
              <a:rPr lang="en-US" i="1" dirty="0">
                <a:latin typeface="Helvetica" pitchFamily="2" charset="0"/>
              </a:rPr>
              <a:t>www.</a:t>
            </a:r>
            <a:r>
              <a:rPr lang="en-US" i="1" dirty="0">
                <a:effectLst/>
                <a:latin typeface="Helvetica" pitchFamily="2" charset="0"/>
              </a:rPr>
              <a:t>BasicPhysiology.org				What is Physiology?					slide #</a:t>
            </a:r>
            <a:r>
              <a:rPr lang="en-US" i="1" dirty="0">
                <a:latin typeface="Helvetica" pitchFamily="2" charset="0"/>
              </a:rPr>
              <a:t>6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77D6C1-6352-0A05-CDFC-3ECBDCD0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68" y="187957"/>
            <a:ext cx="10515600" cy="13255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C. Homeostasis Temperature Control</a:t>
            </a:r>
            <a:r>
              <a:rPr lang="en-US" sz="3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98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25C7663-2EB1-31F0-A1EF-6269FA9C3346}"/>
              </a:ext>
            </a:extLst>
          </p:cNvPr>
          <p:cNvSpPr txBox="1">
            <a:spLocks/>
          </p:cNvSpPr>
          <p:nvPr/>
        </p:nvSpPr>
        <p:spPr>
          <a:xfrm>
            <a:off x="1450043" y="1414208"/>
            <a:ext cx="9250849" cy="46402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1. A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set point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is the value at which the body wants to keep something constant and stable, in this case the temperature.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2. Such a set point is often located in the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brain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, although nobody has yet been able to identify the exact location of this particular set point.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3.The homeostatic system, also called a ‘control system’, always uses this set point as a constant reference for its action.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4. So, if the body temperature threatens to be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too low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, then the body will generate more heat. The opposite will happen if the body gets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too hot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5. But how does the body know its internal body temperature is too low or too high? For this, the body needs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temperature sensors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</p:txBody>
      </p:sp>
      <p:sp>
        <p:nvSpPr>
          <p:cNvPr id="4" name="Footer Placeholder 30">
            <a:extLst>
              <a:ext uri="{FF2B5EF4-FFF2-40B4-BE49-F238E27FC236}">
                <a16:creationId xmlns:a16="http://schemas.microsoft.com/office/drawing/2014/main" id="{C9C4F40E-B3DD-CB8E-7D98-EBC4BD0D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282" y="6449338"/>
            <a:ext cx="11374270" cy="365125"/>
          </a:xfrm>
        </p:spPr>
        <p:txBody>
          <a:bodyPr/>
          <a:lstStyle/>
          <a:p>
            <a:r>
              <a:rPr lang="en-US" i="1" dirty="0">
                <a:latin typeface="Helvetica" pitchFamily="2" charset="0"/>
              </a:rPr>
              <a:t>www.</a:t>
            </a:r>
            <a:r>
              <a:rPr lang="en-US" i="1" dirty="0">
                <a:effectLst/>
                <a:latin typeface="Helvetica" pitchFamily="2" charset="0"/>
              </a:rPr>
              <a:t>BasicPhysiology.org				What is Physiology?					slide #</a:t>
            </a:r>
            <a:r>
              <a:rPr lang="en-US" i="1" dirty="0">
                <a:latin typeface="Helvetica" pitchFamily="2" charset="0"/>
              </a:rPr>
              <a:t>7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77D6C1-6352-0A05-CDFC-3ECBDCD0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68" y="187957"/>
            <a:ext cx="10515600" cy="13255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</a:rPr>
              <a:t>D. Set point and feed-back loop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</a:rPr>
              <a:t>(1)</a:t>
            </a:r>
            <a:r>
              <a:rPr lang="en-US" sz="2400" dirty="0">
                <a:solidFill>
                  <a:schemeClr val="accent1"/>
                </a:solidFill>
                <a:effectLst/>
              </a:rPr>
              <a:t> 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0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25C7663-2EB1-31F0-A1EF-6269FA9C3346}"/>
              </a:ext>
            </a:extLst>
          </p:cNvPr>
          <p:cNvSpPr txBox="1">
            <a:spLocks/>
          </p:cNvSpPr>
          <p:nvPr/>
        </p:nvSpPr>
        <p:spPr>
          <a:xfrm>
            <a:off x="1450042" y="1342348"/>
            <a:ext cx="9250849" cy="3448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6.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These body sensors measure the temperature in different parts of the body, inside the chest, the abdomen, the brain and in the skin.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7.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These sensors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constantly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tell the brain set point whether the body temperature is ok, or too low, or too high.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8.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If the temperature is too far off from the set point, then the brain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decides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to either increase metabolism, or to start sweating or shivering, or whatever is necessary to get the body temperature back to normal.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</p:txBody>
      </p:sp>
      <p:sp>
        <p:nvSpPr>
          <p:cNvPr id="4" name="Footer Placeholder 30">
            <a:extLst>
              <a:ext uri="{FF2B5EF4-FFF2-40B4-BE49-F238E27FC236}">
                <a16:creationId xmlns:a16="http://schemas.microsoft.com/office/drawing/2014/main" id="{C9C4F40E-B3DD-CB8E-7D98-EBC4BD0D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282" y="6449338"/>
            <a:ext cx="11374270" cy="365125"/>
          </a:xfrm>
        </p:spPr>
        <p:txBody>
          <a:bodyPr/>
          <a:lstStyle/>
          <a:p>
            <a:r>
              <a:rPr lang="en-US" i="1" dirty="0">
                <a:latin typeface="Helvetica" pitchFamily="2" charset="0"/>
              </a:rPr>
              <a:t>www.</a:t>
            </a:r>
            <a:r>
              <a:rPr lang="en-US" i="1" dirty="0">
                <a:effectLst/>
                <a:latin typeface="Helvetica" pitchFamily="2" charset="0"/>
              </a:rPr>
              <a:t>BasicPhysiology.org				What is Physiology?					slide #8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77D6C1-6352-0A05-CDFC-3ECBDCD0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68" y="187957"/>
            <a:ext cx="10515600" cy="13255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</a:rPr>
              <a:t>D. Set point and feed-back loop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</a:rPr>
              <a:t>(2)</a:t>
            </a:r>
            <a:r>
              <a:rPr lang="en-US" sz="2400" dirty="0">
                <a:solidFill>
                  <a:schemeClr val="accent1"/>
                </a:solidFill>
                <a:effectLst/>
              </a:rPr>
              <a:t> 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045809-D3E7-080F-4008-CEA4B73EA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77" y="4380930"/>
            <a:ext cx="10400624" cy="2104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757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25C7663-2EB1-31F0-A1EF-6269FA9C3346}"/>
              </a:ext>
            </a:extLst>
          </p:cNvPr>
          <p:cNvSpPr txBox="1">
            <a:spLocks/>
          </p:cNvSpPr>
          <p:nvPr/>
        </p:nvSpPr>
        <p:spPr>
          <a:xfrm>
            <a:off x="1450043" y="1414208"/>
            <a:ext cx="9250849" cy="464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9.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In other words, there is a loop from the sensors, through the set point to the action (shivering, metabolism etc.).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10.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This loop is called ‘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feedback’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!!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"/>
              <a:cs typeface="Times New Roman" panose="02020603050405020304" pitchFamily="18" charset="0"/>
            </a:endParaRPr>
          </a:p>
        </p:txBody>
      </p:sp>
      <p:sp>
        <p:nvSpPr>
          <p:cNvPr id="4" name="Footer Placeholder 30">
            <a:extLst>
              <a:ext uri="{FF2B5EF4-FFF2-40B4-BE49-F238E27FC236}">
                <a16:creationId xmlns:a16="http://schemas.microsoft.com/office/drawing/2014/main" id="{C9C4F40E-B3DD-CB8E-7D98-EBC4BD0D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282" y="6449338"/>
            <a:ext cx="11374270" cy="365125"/>
          </a:xfrm>
        </p:spPr>
        <p:txBody>
          <a:bodyPr/>
          <a:lstStyle/>
          <a:p>
            <a:r>
              <a:rPr lang="en-US" i="1" dirty="0">
                <a:latin typeface="Helvetica" pitchFamily="2" charset="0"/>
              </a:rPr>
              <a:t>www.</a:t>
            </a:r>
            <a:r>
              <a:rPr lang="en-US" i="1" dirty="0">
                <a:effectLst/>
                <a:latin typeface="Helvetica" pitchFamily="2" charset="0"/>
              </a:rPr>
              <a:t>BasicPhysiology.org				What is Physiology?					slide #</a:t>
            </a:r>
            <a:r>
              <a:rPr lang="en-US" i="1" dirty="0">
                <a:latin typeface="Helvetica" pitchFamily="2" charset="0"/>
              </a:rPr>
              <a:t>9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77D6C1-6352-0A05-CDFC-3ECBDCD0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68" y="187957"/>
            <a:ext cx="10515600" cy="13255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</a:rPr>
              <a:t>D. Set point and feed-back loop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"/>
              </a:rPr>
              <a:t>(3)</a:t>
            </a:r>
            <a:r>
              <a:rPr lang="en-US" sz="2400" dirty="0">
                <a:solidFill>
                  <a:schemeClr val="accent1"/>
                </a:solidFill>
                <a:effectLst/>
              </a:rPr>
              <a:t> 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045809-D3E7-080F-4008-CEA4B73EA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63" y="1290932"/>
            <a:ext cx="10400624" cy="2293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839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1936</Words>
  <Application>Microsoft Macintosh PowerPoint</Application>
  <PresentationFormat>Widescreen</PresentationFormat>
  <Paragraphs>136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Times</vt:lpstr>
      <vt:lpstr>Times New Roman</vt:lpstr>
      <vt:lpstr>Office Theme</vt:lpstr>
      <vt:lpstr>A.1.2. Physiological Concepts</vt:lpstr>
      <vt:lpstr> </vt:lpstr>
      <vt:lpstr>B. Homeostasis (1)</vt:lpstr>
      <vt:lpstr>B. Homeostasis (2)</vt:lpstr>
      <vt:lpstr>C. Homeostasis Temperature Control (1)</vt:lpstr>
      <vt:lpstr>C. Homeostasis Temperature Control (2)</vt:lpstr>
      <vt:lpstr>D. Set point and feed-back loop (1) </vt:lpstr>
      <vt:lpstr>D. Set point and feed-back loop (2) </vt:lpstr>
      <vt:lpstr>D. Set point and feed-back loop (3) </vt:lpstr>
      <vt:lpstr>E. Negative and Positive Feedback Loops (1)</vt:lpstr>
      <vt:lpstr>E. Negative and Positive Feedback Loops (2)</vt:lpstr>
      <vt:lpstr>E. Negative and Positive Feedback Loops (3)</vt:lpstr>
      <vt:lpstr>F. Other examples of  negative and positive feedback loops (1) </vt:lpstr>
      <vt:lpstr>F. Other examples of  negative and positive feedback loops (2) </vt:lpstr>
      <vt:lpstr>G. Interesting to know!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BasicPhysiology.org</dc:title>
  <dc:creator>Wim Lammers</dc:creator>
  <cp:lastModifiedBy>Wim Lammers</cp:lastModifiedBy>
  <cp:revision>98</cp:revision>
  <dcterms:created xsi:type="dcterms:W3CDTF">2026-03-27T09:36:05Z</dcterms:created>
  <dcterms:modified xsi:type="dcterms:W3CDTF">2026-04-17T17:37:31Z</dcterms:modified>
</cp:coreProperties>
</file>