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0"/>
  </p:notesMasterIdLst>
  <p:sldIdLst>
    <p:sldId id="256" r:id="rId2"/>
    <p:sldId id="267" r:id="rId3"/>
    <p:sldId id="268" r:id="rId4"/>
    <p:sldId id="269" r:id="rId5"/>
    <p:sldId id="270" r:id="rId6"/>
    <p:sldId id="271" r:id="rId7"/>
    <p:sldId id="272" r:id="rId8"/>
    <p:sldId id="273" r:id="rId9"/>
    <p:sldId id="274" r:id="rId10"/>
    <p:sldId id="275" r:id="rId11"/>
    <p:sldId id="276" r:id="rId12"/>
    <p:sldId id="277" r:id="rId13"/>
    <p:sldId id="278" r:id="rId14"/>
    <p:sldId id="279" r:id="rId15"/>
    <p:sldId id="280" r:id="rId16"/>
    <p:sldId id="281" r:id="rId17"/>
    <p:sldId id="282" r:id="rId18"/>
    <p:sldId id="28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4674"/>
  </p:normalViewPr>
  <p:slideViewPr>
    <p:cSldViewPr snapToGrid="0">
      <p:cViewPr varScale="1">
        <p:scale>
          <a:sx n="71" d="100"/>
          <a:sy n="71" d="100"/>
        </p:scale>
        <p:origin x="192" y="1312"/>
      </p:cViewPr>
      <p:guideLst>
        <p:guide orient="horz" pos="2160"/>
        <p:guide pos="3840"/>
      </p:guideLst>
    </p:cSldViewPr>
  </p:slideViewPr>
  <p:outlineViewPr>
    <p:cViewPr>
      <p:scale>
        <a:sx n="33" d="100"/>
        <a:sy n="33" d="100"/>
      </p:scale>
      <p:origin x="0" y="-237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0C7307-F60D-5344-9E85-C005D0A8AD04}" type="datetimeFigureOut">
              <a:rPr lang="en-US" smtClean="0"/>
              <a:t>4/25/26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FE18C7-EAD9-2147-90C4-976AD59224BE}" type="slidenum">
              <a:rPr lang="en-US" smtClean="0"/>
              <a:t>‹#›</a:t>
            </a:fld>
            <a:endParaRPr lang="en-US" dirty="0"/>
          </a:p>
        </p:txBody>
      </p:sp>
    </p:spTree>
    <p:extLst>
      <p:ext uri="{BB962C8B-B14F-4D97-AF65-F5344CB8AC3E}">
        <p14:creationId xmlns:p14="http://schemas.microsoft.com/office/powerpoint/2010/main" val="3005060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40293-9D2D-5B76-C10C-7B079C10C3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5C9B518-1438-78C3-4795-37DCA45003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141A6F-EF41-8418-0194-3FD388E93549}"/>
              </a:ext>
            </a:extLst>
          </p:cNvPr>
          <p:cNvSpPr>
            <a:spLocks noGrp="1"/>
          </p:cNvSpPr>
          <p:nvPr>
            <p:ph type="dt" sz="half" idx="10"/>
          </p:nvPr>
        </p:nvSpPr>
        <p:spPr/>
        <p:txBody>
          <a:bodyPr/>
          <a:lstStyle/>
          <a:p>
            <a:fld id="{9520B1E0-43CE-BC44-A706-B644E279A5FF}" type="datetimeFigureOut">
              <a:rPr lang="en-US" smtClean="0"/>
              <a:t>4/25/26</a:t>
            </a:fld>
            <a:endParaRPr lang="en-US" dirty="0"/>
          </a:p>
        </p:txBody>
      </p:sp>
      <p:sp>
        <p:nvSpPr>
          <p:cNvPr id="5" name="Footer Placeholder 4">
            <a:extLst>
              <a:ext uri="{FF2B5EF4-FFF2-40B4-BE49-F238E27FC236}">
                <a16:creationId xmlns:a16="http://schemas.microsoft.com/office/drawing/2014/main" id="{18FC8567-E247-2BE8-8C08-F30759928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8956BE-7CFD-B9DE-2EBC-0543CF7B5263}"/>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2378873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FF469-F9EE-0EA3-9D2B-6301436BC7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028D88-296F-919C-FB0E-3C4CF3846B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143A42-A385-6ECF-E01B-38661E3D86C0}"/>
              </a:ext>
            </a:extLst>
          </p:cNvPr>
          <p:cNvSpPr>
            <a:spLocks noGrp="1"/>
          </p:cNvSpPr>
          <p:nvPr>
            <p:ph type="dt" sz="half" idx="10"/>
          </p:nvPr>
        </p:nvSpPr>
        <p:spPr/>
        <p:txBody>
          <a:bodyPr/>
          <a:lstStyle/>
          <a:p>
            <a:fld id="{9520B1E0-43CE-BC44-A706-B644E279A5FF}" type="datetimeFigureOut">
              <a:rPr lang="en-US" smtClean="0"/>
              <a:t>4/25/26</a:t>
            </a:fld>
            <a:endParaRPr lang="en-US" dirty="0"/>
          </a:p>
        </p:txBody>
      </p:sp>
      <p:sp>
        <p:nvSpPr>
          <p:cNvPr id="5" name="Footer Placeholder 4">
            <a:extLst>
              <a:ext uri="{FF2B5EF4-FFF2-40B4-BE49-F238E27FC236}">
                <a16:creationId xmlns:a16="http://schemas.microsoft.com/office/drawing/2014/main" id="{619975FE-4A59-B3C1-B459-AC6EE52B4D8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5A489D-2F81-9E9F-7D7F-DC5E23FE27C3}"/>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3178335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0D333B-A647-1251-C0DE-4F2DC12546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00E4CB-027E-9D3A-3F3B-5C8DDB02AD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775305-43A8-54C3-1153-17238E26E326}"/>
              </a:ext>
            </a:extLst>
          </p:cNvPr>
          <p:cNvSpPr>
            <a:spLocks noGrp="1"/>
          </p:cNvSpPr>
          <p:nvPr>
            <p:ph type="dt" sz="half" idx="10"/>
          </p:nvPr>
        </p:nvSpPr>
        <p:spPr/>
        <p:txBody>
          <a:bodyPr/>
          <a:lstStyle/>
          <a:p>
            <a:fld id="{9520B1E0-43CE-BC44-A706-B644E279A5FF}" type="datetimeFigureOut">
              <a:rPr lang="en-US" smtClean="0"/>
              <a:t>4/25/26</a:t>
            </a:fld>
            <a:endParaRPr lang="en-US" dirty="0"/>
          </a:p>
        </p:txBody>
      </p:sp>
      <p:sp>
        <p:nvSpPr>
          <p:cNvPr id="5" name="Footer Placeholder 4">
            <a:extLst>
              <a:ext uri="{FF2B5EF4-FFF2-40B4-BE49-F238E27FC236}">
                <a16:creationId xmlns:a16="http://schemas.microsoft.com/office/drawing/2014/main" id="{75D1F0E0-07FC-521E-283F-D1EEB26E5D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141FEAB-781A-7EFE-E7C6-449D6B79D800}"/>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042487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06D2B-5655-E0BB-D279-6609C913F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AB96C8-1980-3335-66D9-1881A875BA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F53613-0DED-AC60-7DCE-AAF66189DF5C}"/>
              </a:ext>
            </a:extLst>
          </p:cNvPr>
          <p:cNvSpPr>
            <a:spLocks noGrp="1"/>
          </p:cNvSpPr>
          <p:nvPr>
            <p:ph type="dt" sz="half" idx="10"/>
          </p:nvPr>
        </p:nvSpPr>
        <p:spPr/>
        <p:txBody>
          <a:bodyPr/>
          <a:lstStyle/>
          <a:p>
            <a:fld id="{9520B1E0-43CE-BC44-A706-B644E279A5FF}" type="datetimeFigureOut">
              <a:rPr lang="en-US" smtClean="0"/>
              <a:t>4/25/26</a:t>
            </a:fld>
            <a:endParaRPr lang="en-US" dirty="0"/>
          </a:p>
        </p:txBody>
      </p:sp>
      <p:sp>
        <p:nvSpPr>
          <p:cNvPr id="5" name="Footer Placeholder 4">
            <a:extLst>
              <a:ext uri="{FF2B5EF4-FFF2-40B4-BE49-F238E27FC236}">
                <a16:creationId xmlns:a16="http://schemas.microsoft.com/office/drawing/2014/main" id="{7D9B040A-2C18-1DC4-84D4-C39415FA568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AEF025C-8920-C6DA-93A4-DDBCF503B28A}"/>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044549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B9BDA-B6FE-7D9A-146C-CA51644428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BB3C9C2-14BA-7F4C-E06F-3F11FEA751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5397BF-7363-28B5-8C77-79D4B85CC695}"/>
              </a:ext>
            </a:extLst>
          </p:cNvPr>
          <p:cNvSpPr>
            <a:spLocks noGrp="1"/>
          </p:cNvSpPr>
          <p:nvPr>
            <p:ph type="dt" sz="half" idx="10"/>
          </p:nvPr>
        </p:nvSpPr>
        <p:spPr/>
        <p:txBody>
          <a:bodyPr/>
          <a:lstStyle/>
          <a:p>
            <a:fld id="{9520B1E0-43CE-BC44-A706-B644E279A5FF}" type="datetimeFigureOut">
              <a:rPr lang="en-US" smtClean="0"/>
              <a:t>4/25/26</a:t>
            </a:fld>
            <a:endParaRPr lang="en-US" dirty="0"/>
          </a:p>
        </p:txBody>
      </p:sp>
      <p:sp>
        <p:nvSpPr>
          <p:cNvPr id="5" name="Footer Placeholder 4">
            <a:extLst>
              <a:ext uri="{FF2B5EF4-FFF2-40B4-BE49-F238E27FC236}">
                <a16:creationId xmlns:a16="http://schemas.microsoft.com/office/drawing/2014/main" id="{073F635E-8DB4-3ADD-E8E3-02D298C999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A0E090-4687-4E0A-4154-8707C8FFA0FE}"/>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10278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C627F-5B41-F799-2693-23663B39B8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835F29-004E-03C0-ED8E-81E6427453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39E838-1502-9177-433F-21A3856D39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F60357-9A2D-CEB4-D5E5-2C49D1C6F809}"/>
              </a:ext>
            </a:extLst>
          </p:cNvPr>
          <p:cNvSpPr>
            <a:spLocks noGrp="1"/>
          </p:cNvSpPr>
          <p:nvPr>
            <p:ph type="dt" sz="half" idx="10"/>
          </p:nvPr>
        </p:nvSpPr>
        <p:spPr/>
        <p:txBody>
          <a:bodyPr/>
          <a:lstStyle/>
          <a:p>
            <a:fld id="{9520B1E0-43CE-BC44-A706-B644E279A5FF}" type="datetimeFigureOut">
              <a:rPr lang="en-US" smtClean="0"/>
              <a:t>4/25/26</a:t>
            </a:fld>
            <a:endParaRPr lang="en-US" dirty="0"/>
          </a:p>
        </p:txBody>
      </p:sp>
      <p:sp>
        <p:nvSpPr>
          <p:cNvPr id="6" name="Footer Placeholder 5">
            <a:extLst>
              <a:ext uri="{FF2B5EF4-FFF2-40B4-BE49-F238E27FC236}">
                <a16:creationId xmlns:a16="http://schemas.microsoft.com/office/drawing/2014/main" id="{519EF0C9-5CB6-4EB5-6E30-16577DFF913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F47D5D0-9F6B-4A09-1EFB-7A540EA8E0B9}"/>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272063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B6902-C2E4-CE8B-D1C2-FD04736E82F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136F51-1B1B-7078-CD89-B87CD663B2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F6248A7-F682-A502-22A8-6AC5F9290C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BFB307-CC31-159F-7042-BE8440205B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545341-DA12-9847-6214-E65A5B9DA7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4B1DEB-259D-FC75-ED48-45C1506F152A}"/>
              </a:ext>
            </a:extLst>
          </p:cNvPr>
          <p:cNvSpPr>
            <a:spLocks noGrp="1"/>
          </p:cNvSpPr>
          <p:nvPr>
            <p:ph type="dt" sz="half" idx="10"/>
          </p:nvPr>
        </p:nvSpPr>
        <p:spPr/>
        <p:txBody>
          <a:bodyPr/>
          <a:lstStyle/>
          <a:p>
            <a:fld id="{9520B1E0-43CE-BC44-A706-B644E279A5FF}" type="datetimeFigureOut">
              <a:rPr lang="en-US" smtClean="0"/>
              <a:t>4/25/26</a:t>
            </a:fld>
            <a:endParaRPr lang="en-US" dirty="0"/>
          </a:p>
        </p:txBody>
      </p:sp>
      <p:sp>
        <p:nvSpPr>
          <p:cNvPr id="8" name="Footer Placeholder 7">
            <a:extLst>
              <a:ext uri="{FF2B5EF4-FFF2-40B4-BE49-F238E27FC236}">
                <a16:creationId xmlns:a16="http://schemas.microsoft.com/office/drawing/2014/main" id="{35294170-F3B5-72D4-0183-8EA26D199A1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BDE578E-5767-3964-774D-2D004D01E6FD}"/>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4224408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79409-0E3F-8391-252B-A343C40F61D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A163D1-BD93-C837-63BE-A96F672F2262}"/>
              </a:ext>
            </a:extLst>
          </p:cNvPr>
          <p:cNvSpPr>
            <a:spLocks noGrp="1"/>
          </p:cNvSpPr>
          <p:nvPr>
            <p:ph type="dt" sz="half" idx="10"/>
          </p:nvPr>
        </p:nvSpPr>
        <p:spPr/>
        <p:txBody>
          <a:bodyPr/>
          <a:lstStyle/>
          <a:p>
            <a:fld id="{9520B1E0-43CE-BC44-A706-B644E279A5FF}" type="datetimeFigureOut">
              <a:rPr lang="en-US" smtClean="0"/>
              <a:t>4/25/26</a:t>
            </a:fld>
            <a:endParaRPr lang="en-US" dirty="0"/>
          </a:p>
        </p:txBody>
      </p:sp>
      <p:sp>
        <p:nvSpPr>
          <p:cNvPr id="4" name="Footer Placeholder 3">
            <a:extLst>
              <a:ext uri="{FF2B5EF4-FFF2-40B4-BE49-F238E27FC236}">
                <a16:creationId xmlns:a16="http://schemas.microsoft.com/office/drawing/2014/main" id="{AEDE9B0B-4A6E-8AEE-36F0-9ED604A3EFB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3FD654C-2CAE-AE09-527C-4F7A7B8EA3B2}"/>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4274228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E00A95-A508-60C7-E381-286A9C68C10E}"/>
              </a:ext>
            </a:extLst>
          </p:cNvPr>
          <p:cNvSpPr>
            <a:spLocks noGrp="1"/>
          </p:cNvSpPr>
          <p:nvPr>
            <p:ph type="dt" sz="half" idx="10"/>
          </p:nvPr>
        </p:nvSpPr>
        <p:spPr/>
        <p:txBody>
          <a:bodyPr/>
          <a:lstStyle/>
          <a:p>
            <a:fld id="{9520B1E0-43CE-BC44-A706-B644E279A5FF}" type="datetimeFigureOut">
              <a:rPr lang="en-US" smtClean="0"/>
              <a:t>4/25/26</a:t>
            </a:fld>
            <a:endParaRPr lang="en-US" dirty="0"/>
          </a:p>
        </p:txBody>
      </p:sp>
      <p:sp>
        <p:nvSpPr>
          <p:cNvPr id="3" name="Footer Placeholder 2">
            <a:extLst>
              <a:ext uri="{FF2B5EF4-FFF2-40B4-BE49-F238E27FC236}">
                <a16:creationId xmlns:a16="http://schemas.microsoft.com/office/drawing/2014/main" id="{234F50FC-EE16-A140-AB72-6B75AD95277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A2626D7-88A5-9BCE-D879-D65024C503BA}"/>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667054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7CDA1-F363-8F05-E1BD-C13B5B32BE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259F992-4EE2-2793-C3FD-8400E2DD02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0BCF5A-67BA-6269-60BF-C561AF3AC8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9F09F2-2C4A-64C1-ECCD-A73832D20DE5}"/>
              </a:ext>
            </a:extLst>
          </p:cNvPr>
          <p:cNvSpPr>
            <a:spLocks noGrp="1"/>
          </p:cNvSpPr>
          <p:nvPr>
            <p:ph type="dt" sz="half" idx="10"/>
          </p:nvPr>
        </p:nvSpPr>
        <p:spPr/>
        <p:txBody>
          <a:bodyPr/>
          <a:lstStyle/>
          <a:p>
            <a:fld id="{9520B1E0-43CE-BC44-A706-B644E279A5FF}" type="datetimeFigureOut">
              <a:rPr lang="en-US" smtClean="0"/>
              <a:t>4/25/26</a:t>
            </a:fld>
            <a:endParaRPr lang="en-US" dirty="0"/>
          </a:p>
        </p:txBody>
      </p:sp>
      <p:sp>
        <p:nvSpPr>
          <p:cNvPr id="6" name="Footer Placeholder 5">
            <a:extLst>
              <a:ext uri="{FF2B5EF4-FFF2-40B4-BE49-F238E27FC236}">
                <a16:creationId xmlns:a16="http://schemas.microsoft.com/office/drawing/2014/main" id="{9C72DF23-3F65-AC94-A5C1-6AF37964E5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7004188-5146-1602-28F0-338D15D857A1}"/>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3068376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0F4F8-CEA5-AAC2-9981-EC7BB5E9C8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BD5FD4-83B9-700C-660C-40CF883EA5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8598F4C-ED3F-D526-3D49-B74ACA3E46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3463A5-F763-BA5C-6E13-8BBB0A21576C}"/>
              </a:ext>
            </a:extLst>
          </p:cNvPr>
          <p:cNvSpPr>
            <a:spLocks noGrp="1"/>
          </p:cNvSpPr>
          <p:nvPr>
            <p:ph type="dt" sz="half" idx="10"/>
          </p:nvPr>
        </p:nvSpPr>
        <p:spPr/>
        <p:txBody>
          <a:bodyPr/>
          <a:lstStyle/>
          <a:p>
            <a:fld id="{9520B1E0-43CE-BC44-A706-B644E279A5FF}" type="datetimeFigureOut">
              <a:rPr lang="en-US" smtClean="0"/>
              <a:t>4/25/26</a:t>
            </a:fld>
            <a:endParaRPr lang="en-US" dirty="0"/>
          </a:p>
        </p:txBody>
      </p:sp>
      <p:sp>
        <p:nvSpPr>
          <p:cNvPr id="6" name="Footer Placeholder 5">
            <a:extLst>
              <a:ext uri="{FF2B5EF4-FFF2-40B4-BE49-F238E27FC236}">
                <a16:creationId xmlns:a16="http://schemas.microsoft.com/office/drawing/2014/main" id="{7A778ECE-2FF8-CF23-77AA-87AB6FD962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647F075-E3FE-8C54-30C4-57D5F37F9F66}"/>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428041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A0B258-FFDB-35FF-7995-E9082FCE0A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A53F70F-3343-1038-876A-0A85392B34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6A94D8-37A0-8F7E-A847-F6016A989D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20B1E0-43CE-BC44-A706-B644E279A5FF}" type="datetimeFigureOut">
              <a:rPr lang="en-US" smtClean="0"/>
              <a:t>4/25/26</a:t>
            </a:fld>
            <a:endParaRPr lang="en-US" dirty="0"/>
          </a:p>
        </p:txBody>
      </p:sp>
      <p:sp>
        <p:nvSpPr>
          <p:cNvPr id="5" name="Footer Placeholder 4">
            <a:extLst>
              <a:ext uri="{FF2B5EF4-FFF2-40B4-BE49-F238E27FC236}">
                <a16:creationId xmlns:a16="http://schemas.microsoft.com/office/drawing/2014/main" id="{77DAE57C-3FC3-F03C-6920-D3BAF72B9E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42A7447-45AA-0037-4C3B-4FAD8BF789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7D2DCF-523D-994E-B803-18FC4B939115}" type="slidenum">
              <a:rPr lang="en-US" smtClean="0"/>
              <a:t>‹#›</a:t>
            </a:fld>
            <a:endParaRPr lang="en-US" dirty="0"/>
          </a:p>
        </p:txBody>
      </p:sp>
    </p:spTree>
    <p:extLst>
      <p:ext uri="{BB962C8B-B14F-4D97-AF65-F5344CB8AC3E}">
        <p14:creationId xmlns:p14="http://schemas.microsoft.com/office/powerpoint/2010/main" val="2772957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1524000" y="2232848"/>
            <a:ext cx="9144000" cy="985598"/>
          </a:xfrm>
        </p:spPr>
        <p:txBody>
          <a:bodyPr>
            <a:normAutofit/>
          </a:bodyPr>
          <a:lstStyle/>
          <a:p>
            <a:r>
              <a:rPr lang="en-US" dirty="0">
                <a:solidFill>
                  <a:schemeClr val="accent1">
                    <a:lumMod val="75000"/>
                  </a:schemeClr>
                </a:solidFill>
                <a:latin typeface="Times New Roman" panose="02020603050405020304" pitchFamily="18" charset="0"/>
                <a:cs typeface="Times New Roman" panose="02020603050405020304" pitchFamily="18" charset="0"/>
              </a:rPr>
              <a:t>A.2.1. Structure of the Cell</a:t>
            </a:r>
          </a:p>
        </p:txBody>
      </p:sp>
      <p:sp>
        <p:nvSpPr>
          <p:cNvPr id="3" name="Subtitle 2">
            <a:extLst>
              <a:ext uri="{FF2B5EF4-FFF2-40B4-BE49-F238E27FC236}">
                <a16:creationId xmlns:a16="http://schemas.microsoft.com/office/drawing/2014/main" id="{3AF3495A-3965-81B5-1D0B-B5ADC0A9CE21}"/>
              </a:ext>
            </a:extLst>
          </p:cNvPr>
          <p:cNvSpPr>
            <a:spLocks noGrp="1"/>
          </p:cNvSpPr>
          <p:nvPr>
            <p:ph type="subTitle" idx="1"/>
          </p:nvPr>
        </p:nvSpPr>
        <p:spPr/>
        <p:txBody>
          <a:bodyPr>
            <a:normAutofit/>
          </a:bodyPr>
          <a:lstStyle/>
          <a:p>
            <a:endParaRPr lang="en-US" i="1" dirty="0"/>
          </a:p>
          <a:p>
            <a:r>
              <a:rPr lang="en-US" i="1" dirty="0">
                <a:solidFill>
                  <a:schemeClr val="accent1"/>
                </a:solidFill>
              </a:rPr>
              <a:t>Very Brief!!</a:t>
            </a:r>
          </a:p>
        </p:txBody>
      </p:sp>
    </p:spTree>
    <p:extLst>
      <p:ext uri="{BB962C8B-B14F-4D97-AF65-F5344CB8AC3E}">
        <p14:creationId xmlns:p14="http://schemas.microsoft.com/office/powerpoint/2010/main" val="273081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BD1C3-B008-D852-7363-B019B71EC842}"/>
              </a:ext>
            </a:extLst>
          </p:cNvPr>
          <p:cNvSpPr>
            <a:spLocks noGrp="1"/>
          </p:cNvSpPr>
          <p:nvPr>
            <p:ph type="title"/>
          </p:nvPr>
        </p:nvSpPr>
        <p:spPr/>
        <p:txBody>
          <a:bodyPr/>
          <a:lstStyle/>
          <a:p>
            <a:r>
              <a:rPr lang="en-US" sz="3200" b="1" dirty="0">
                <a:solidFill>
                  <a:schemeClr val="accent1"/>
                </a:solidFill>
                <a:effectLst/>
                <a:latin typeface="Times New Roman" panose="02020603050405020304" pitchFamily="18" charset="0"/>
                <a:ea typeface="Times"/>
                <a:cs typeface="Times New Roman" panose="02020603050405020304" pitchFamily="18" charset="0"/>
              </a:rPr>
              <a:t>E. The Endoplasmic Reticulum (=ER) </a:t>
            </a:r>
            <a:r>
              <a:rPr lang="en-US" sz="2400" b="1" dirty="0">
                <a:solidFill>
                  <a:schemeClr val="accent1"/>
                </a:solidFill>
                <a:effectLst/>
                <a:latin typeface="Times New Roman" panose="02020603050405020304" pitchFamily="18" charset="0"/>
                <a:ea typeface="Times"/>
                <a:cs typeface="Times New Roman" panose="02020603050405020304" pitchFamily="18" charset="0"/>
              </a:rPr>
              <a:t>(2)</a:t>
            </a:r>
            <a:endParaRPr lang="en-US" sz="2400" dirty="0"/>
          </a:p>
        </p:txBody>
      </p:sp>
      <p:sp>
        <p:nvSpPr>
          <p:cNvPr id="3" name="Content Placeholder 2">
            <a:extLst>
              <a:ext uri="{FF2B5EF4-FFF2-40B4-BE49-F238E27FC236}">
                <a16:creationId xmlns:a16="http://schemas.microsoft.com/office/drawing/2014/main" id="{6A8F76E1-E3A7-7840-BDCF-6759A6B38DF8}"/>
              </a:ext>
            </a:extLst>
          </p:cNvPr>
          <p:cNvSpPr>
            <a:spLocks noGrp="1"/>
          </p:cNvSpPr>
          <p:nvPr>
            <p:ph idx="1"/>
          </p:nvPr>
        </p:nvSpPr>
        <p:spPr>
          <a:xfrm>
            <a:off x="802341" y="3209365"/>
            <a:ext cx="10515600" cy="3281081"/>
          </a:xfrm>
        </p:spPr>
        <p:txBody>
          <a:bodyPr>
            <a:normAutofit/>
          </a:bodyPr>
          <a:lstStyle/>
          <a:p>
            <a:pPr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The </a:t>
            </a:r>
            <a:r>
              <a:rPr lang="en-US" sz="2400" b="1" dirty="0">
                <a:effectLst/>
                <a:latin typeface="Times New Roman" panose="02020603050405020304" pitchFamily="18" charset="0"/>
                <a:ea typeface="Times"/>
                <a:cs typeface="Times New Roman" panose="02020603050405020304" pitchFamily="18" charset="0"/>
              </a:rPr>
              <a:t>rough</a:t>
            </a:r>
            <a:r>
              <a:rPr lang="en-US" sz="2400" dirty="0">
                <a:effectLst/>
                <a:latin typeface="Times New Roman" panose="02020603050405020304" pitchFamily="18" charset="0"/>
                <a:ea typeface="Times"/>
                <a:cs typeface="Times New Roman" panose="02020603050405020304" pitchFamily="18" charset="0"/>
              </a:rPr>
              <a:t> ER is linked and connected to the nuclear membranes. Its ribosomes are involved in the synthesis of proteins.</a:t>
            </a:r>
          </a:p>
          <a:p>
            <a:pPr marR="0" indent="-457200">
              <a:spcBef>
                <a:spcPts val="0"/>
              </a:spcBef>
              <a:spcAft>
                <a:spcPts val="0"/>
              </a:spcAft>
              <a:buFont typeface="+mj-lt"/>
              <a:buAutoNum type="arabicPeriod"/>
            </a:pPr>
            <a:endParaRPr lang="en-US" sz="2400" dirty="0">
              <a:latin typeface="Times New Roman" panose="02020603050405020304" pitchFamily="18" charset="0"/>
              <a:ea typeface="Times"/>
              <a:cs typeface="Times New Roman" panose="02020603050405020304" pitchFamily="18" charset="0"/>
            </a:endParaRPr>
          </a:p>
          <a:p>
            <a:pPr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The </a:t>
            </a:r>
            <a:r>
              <a:rPr lang="en-US" sz="2400" b="1" dirty="0">
                <a:effectLst/>
                <a:latin typeface="Times New Roman" panose="02020603050405020304" pitchFamily="18" charset="0"/>
                <a:ea typeface="Times"/>
                <a:cs typeface="Times New Roman" panose="02020603050405020304" pitchFamily="18" charset="0"/>
              </a:rPr>
              <a:t>smooth</a:t>
            </a:r>
            <a:r>
              <a:rPr lang="en-US" sz="2400" dirty="0">
                <a:effectLst/>
                <a:latin typeface="Times New Roman" panose="02020603050405020304" pitchFamily="18" charset="0"/>
                <a:ea typeface="Times"/>
                <a:cs typeface="Times New Roman" panose="02020603050405020304" pitchFamily="18" charset="0"/>
              </a:rPr>
              <a:t> ER is involved in the synthesis of lipids, hormones and carbohydrates.</a:t>
            </a:r>
          </a:p>
          <a:p>
            <a:pPr marR="0" indent="-457200">
              <a:spcBef>
                <a:spcPts val="0"/>
              </a:spcBef>
              <a:spcAft>
                <a:spcPts val="0"/>
              </a:spcAft>
              <a:buFont typeface="+mj-lt"/>
              <a:buAutoNum type="arabicPeriod"/>
            </a:pPr>
            <a:endParaRPr lang="en-US" sz="2400" dirty="0">
              <a:latin typeface="Times New Roman" panose="02020603050405020304" pitchFamily="18" charset="0"/>
              <a:ea typeface="Times"/>
              <a:cs typeface="Times New Roman" panose="02020603050405020304" pitchFamily="18" charset="0"/>
            </a:endParaRPr>
          </a:p>
          <a:p>
            <a:pPr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In muscle cells, the smooth ER are involved in the regulation of Ca</a:t>
            </a:r>
            <a:r>
              <a:rPr lang="en-US" sz="2400" baseline="30000" dirty="0">
                <a:effectLst/>
                <a:latin typeface="Times New Roman" panose="02020603050405020304" pitchFamily="18" charset="0"/>
                <a:ea typeface="Times"/>
                <a:cs typeface="Times New Roman" panose="02020603050405020304" pitchFamily="18" charset="0"/>
              </a:rPr>
              <a:t>2+</a:t>
            </a:r>
            <a:r>
              <a:rPr lang="en-US" sz="2400" dirty="0">
                <a:effectLst/>
                <a:latin typeface="Times New Roman" panose="02020603050405020304" pitchFamily="18" charset="0"/>
                <a:ea typeface="Times"/>
                <a:cs typeface="Times New Roman" panose="02020603050405020304" pitchFamily="18" charset="0"/>
              </a:rPr>
              <a:t> ions, which is important for generating muscle contractions. There, they are called ‘Sarcoplasmic Reticulum’. </a:t>
            </a:r>
            <a:r>
              <a:rPr lang="en-US" sz="2400" i="1" dirty="0">
                <a:effectLst/>
                <a:latin typeface="Times New Roman" panose="02020603050405020304" pitchFamily="18" charset="0"/>
                <a:ea typeface="Times"/>
                <a:cs typeface="Times New Roman" panose="02020603050405020304" pitchFamily="18" charset="0"/>
              </a:rPr>
              <a:t>More about this in ‘Muscle Cell’.</a:t>
            </a:r>
            <a:endParaRPr lang="en-US" sz="2400" dirty="0">
              <a:effectLst/>
              <a:latin typeface="Times New Roman" panose="02020603050405020304" pitchFamily="18" charset="0"/>
              <a:ea typeface="Times"/>
              <a:cs typeface="Times New Roman" panose="02020603050405020304" pitchFamily="18" charset="0"/>
            </a:endParaRPr>
          </a:p>
          <a:p>
            <a:endParaRPr lang="en-US" dirty="0"/>
          </a:p>
        </p:txBody>
      </p:sp>
      <p:pic>
        <p:nvPicPr>
          <p:cNvPr id="4" name="Picture 3">
            <a:extLst>
              <a:ext uri="{FF2B5EF4-FFF2-40B4-BE49-F238E27FC236}">
                <a16:creationId xmlns:a16="http://schemas.microsoft.com/office/drawing/2014/main" id="{0DDAAE3E-D8F2-DC55-7F96-CF55A426A18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747249" y="1471406"/>
            <a:ext cx="4374776" cy="1569747"/>
          </a:xfrm>
          <a:prstGeom prst="rect">
            <a:avLst/>
          </a:prstGeom>
          <a:noFill/>
          <a:ln>
            <a:noFill/>
          </a:ln>
        </p:spPr>
      </p:pic>
      <p:sp>
        <p:nvSpPr>
          <p:cNvPr id="5" name="Footer Placeholder 30">
            <a:extLst>
              <a:ext uri="{FF2B5EF4-FFF2-40B4-BE49-F238E27FC236}">
                <a16:creationId xmlns:a16="http://schemas.microsoft.com/office/drawing/2014/main" id="{094A217C-5E81-D685-9A83-23D361F9B9A2}"/>
              </a:ext>
            </a:extLst>
          </p:cNvPr>
          <p:cNvSpPr>
            <a:spLocks noGrp="1"/>
          </p:cNvSpPr>
          <p:nvPr>
            <p:ph type="ftr" sz="quarter" idx="11"/>
          </p:nvPr>
        </p:nvSpPr>
        <p:spPr>
          <a:xfrm>
            <a:off x="499282" y="6449338"/>
            <a:ext cx="11374270" cy="365125"/>
          </a:xfrm>
        </p:spPr>
        <p:txBody>
          <a:bodyPr/>
          <a:lstStyle/>
          <a:p>
            <a:r>
              <a:rPr lang="en-US" i="1" dirty="0">
                <a:latin typeface="Helvetica" pitchFamily="2" charset="0"/>
              </a:rPr>
              <a:t>www.</a:t>
            </a:r>
            <a:r>
              <a:rPr lang="en-US" i="1" dirty="0">
                <a:effectLst/>
                <a:latin typeface="Helvetica" pitchFamily="2" charset="0"/>
              </a:rPr>
              <a:t>BasicPhysiology.org				What is Physiology?					slide #10</a:t>
            </a:r>
            <a:endParaRPr lang="en-US" dirty="0">
              <a:effectLst/>
              <a:latin typeface="Helvetica" pitchFamily="2" charset="0"/>
            </a:endParaRPr>
          </a:p>
        </p:txBody>
      </p:sp>
    </p:spTree>
    <p:extLst>
      <p:ext uri="{BB962C8B-B14F-4D97-AF65-F5344CB8AC3E}">
        <p14:creationId xmlns:p14="http://schemas.microsoft.com/office/powerpoint/2010/main" val="27666934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A81F7-0B17-BD46-AA18-B39B89E5C041}"/>
              </a:ext>
            </a:extLst>
          </p:cNvPr>
          <p:cNvSpPr>
            <a:spLocks noGrp="1"/>
          </p:cNvSpPr>
          <p:nvPr>
            <p:ph type="title"/>
          </p:nvPr>
        </p:nvSpPr>
        <p:spPr/>
        <p:txBody>
          <a:bodyPr/>
          <a:lstStyle/>
          <a:p>
            <a:pPr algn="ctr"/>
            <a:r>
              <a:rPr lang="en-US" sz="3200" b="1" dirty="0">
                <a:solidFill>
                  <a:schemeClr val="accent1"/>
                </a:solidFill>
                <a:effectLst/>
                <a:latin typeface="Times New Roman" panose="02020603050405020304" pitchFamily="18" charset="0"/>
                <a:ea typeface="Times"/>
                <a:cs typeface="Times New Roman" panose="02020603050405020304" pitchFamily="18" charset="0"/>
              </a:rPr>
              <a:t>F. The Golgi apparatus </a:t>
            </a:r>
            <a:r>
              <a:rPr lang="en-US" sz="2400" b="1" dirty="0">
                <a:solidFill>
                  <a:schemeClr val="accent1"/>
                </a:solidFill>
                <a:effectLst/>
                <a:latin typeface="Times New Roman" panose="02020603050405020304" pitchFamily="18" charset="0"/>
                <a:ea typeface="Times"/>
                <a:cs typeface="Times New Roman" panose="02020603050405020304" pitchFamily="18" charset="0"/>
              </a:rPr>
              <a:t>(1)</a:t>
            </a:r>
            <a:br>
              <a:rPr lang="en-US" sz="1800" dirty="0">
                <a:effectLst/>
                <a:latin typeface="Times"/>
                <a:ea typeface="Times"/>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7DD5FB7-4FC1-655A-003D-95A843528249}"/>
              </a:ext>
            </a:extLst>
          </p:cNvPr>
          <p:cNvSpPr>
            <a:spLocks noGrp="1"/>
          </p:cNvSpPr>
          <p:nvPr>
            <p:ph idx="1"/>
          </p:nvPr>
        </p:nvSpPr>
        <p:spPr>
          <a:xfrm>
            <a:off x="838200" y="1180167"/>
            <a:ext cx="10515600" cy="2997386"/>
          </a:xfrm>
        </p:spPr>
        <p:txBody>
          <a:bodyPr/>
          <a:lstStyle/>
          <a:p>
            <a:pPr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This is also a kind of a reticulum, a collection of sacks and tubules. It was first discovered by the Italian Camillo Golgi; hence its name.</a:t>
            </a:r>
          </a:p>
          <a:p>
            <a:pPr marR="0" indent="-457200">
              <a:spcBef>
                <a:spcPts val="0"/>
              </a:spcBef>
              <a:spcAft>
                <a:spcPts val="0"/>
              </a:spcAft>
              <a:buFont typeface="+mj-lt"/>
              <a:buAutoNum type="arabicPeriod"/>
            </a:pPr>
            <a:endParaRPr lang="en-US" sz="2400" dirty="0">
              <a:effectLst/>
              <a:latin typeface="Times New Roman" panose="02020603050405020304" pitchFamily="18" charset="0"/>
              <a:ea typeface="Times"/>
              <a:cs typeface="Times New Roman" panose="02020603050405020304" pitchFamily="18" charset="0"/>
            </a:endParaRPr>
          </a:p>
          <a:p>
            <a:pPr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The Golgi apparatus (also called Golgi complex) gathers simple molecules, mainly from the ER, and combines them into larger and more complex molecules.</a:t>
            </a:r>
          </a:p>
          <a:p>
            <a:pPr marR="0" indent="-457200">
              <a:spcBef>
                <a:spcPts val="0"/>
              </a:spcBef>
              <a:spcAft>
                <a:spcPts val="0"/>
              </a:spcAft>
              <a:buFont typeface="+mj-lt"/>
              <a:buAutoNum type="arabicPeriod"/>
            </a:pPr>
            <a:endParaRPr lang="en-US" sz="2400" dirty="0">
              <a:effectLst/>
              <a:latin typeface="Times New Roman" panose="02020603050405020304" pitchFamily="18" charset="0"/>
              <a:ea typeface="Times"/>
              <a:cs typeface="Times New Roman" panose="02020603050405020304" pitchFamily="18" charset="0"/>
            </a:endParaRPr>
          </a:p>
          <a:p>
            <a:pPr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Finally, it also packages these new molecules into </a:t>
            </a:r>
            <a:r>
              <a:rPr lang="en-US" sz="2400" b="1" dirty="0">
                <a:effectLst/>
                <a:latin typeface="Times New Roman" panose="02020603050405020304" pitchFamily="18" charset="0"/>
                <a:ea typeface="Times"/>
                <a:cs typeface="Times New Roman" panose="02020603050405020304" pitchFamily="18" charset="0"/>
              </a:rPr>
              <a:t>vesicles</a:t>
            </a:r>
            <a:r>
              <a:rPr lang="en-US" sz="2400" dirty="0">
                <a:effectLst/>
                <a:latin typeface="Times New Roman" panose="02020603050405020304" pitchFamily="18" charset="0"/>
                <a:ea typeface="Times"/>
                <a:cs typeface="Times New Roman" panose="02020603050405020304" pitchFamily="18" charset="0"/>
              </a:rPr>
              <a:t> (small sacks).</a:t>
            </a:r>
          </a:p>
          <a:p>
            <a:pPr marL="0" indent="0">
              <a:buNone/>
            </a:pPr>
            <a:endParaRPr lang="en-US" dirty="0"/>
          </a:p>
        </p:txBody>
      </p:sp>
      <p:pic>
        <p:nvPicPr>
          <p:cNvPr id="4" name="Picture 3">
            <a:extLst>
              <a:ext uri="{FF2B5EF4-FFF2-40B4-BE49-F238E27FC236}">
                <a16:creationId xmlns:a16="http://schemas.microsoft.com/office/drawing/2014/main" id="{D102AAC9-9CC2-9D0D-FDCD-A79A65BBAB3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105835" y="3650876"/>
            <a:ext cx="4213412" cy="2962555"/>
          </a:xfrm>
          <a:prstGeom prst="rect">
            <a:avLst/>
          </a:prstGeom>
          <a:noFill/>
          <a:ln>
            <a:noFill/>
          </a:ln>
        </p:spPr>
      </p:pic>
      <p:sp>
        <p:nvSpPr>
          <p:cNvPr id="5" name="Footer Placeholder 30">
            <a:extLst>
              <a:ext uri="{FF2B5EF4-FFF2-40B4-BE49-F238E27FC236}">
                <a16:creationId xmlns:a16="http://schemas.microsoft.com/office/drawing/2014/main" id="{DA5C3FDE-159D-F562-ECF8-5EB5AE46D7B2}"/>
              </a:ext>
            </a:extLst>
          </p:cNvPr>
          <p:cNvSpPr>
            <a:spLocks noGrp="1"/>
          </p:cNvSpPr>
          <p:nvPr>
            <p:ph type="ftr" sz="quarter" idx="11"/>
          </p:nvPr>
        </p:nvSpPr>
        <p:spPr>
          <a:xfrm>
            <a:off x="499282" y="6449338"/>
            <a:ext cx="11374270" cy="365125"/>
          </a:xfrm>
        </p:spPr>
        <p:txBody>
          <a:bodyPr/>
          <a:lstStyle/>
          <a:p>
            <a:r>
              <a:rPr lang="en-US" i="1" dirty="0">
                <a:latin typeface="Helvetica" pitchFamily="2" charset="0"/>
              </a:rPr>
              <a:t>www.</a:t>
            </a:r>
            <a:r>
              <a:rPr lang="en-US" i="1" dirty="0">
                <a:effectLst/>
                <a:latin typeface="Helvetica" pitchFamily="2" charset="0"/>
              </a:rPr>
              <a:t>BasicPhysiology.org				What is Physiology?					slide #11</a:t>
            </a:r>
            <a:endParaRPr lang="en-US" dirty="0">
              <a:effectLst/>
              <a:latin typeface="Helvetica" pitchFamily="2" charset="0"/>
            </a:endParaRPr>
          </a:p>
        </p:txBody>
      </p:sp>
    </p:spTree>
    <p:extLst>
      <p:ext uri="{BB962C8B-B14F-4D97-AF65-F5344CB8AC3E}">
        <p14:creationId xmlns:p14="http://schemas.microsoft.com/office/powerpoint/2010/main" val="12593374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0F8BB-3EBC-62AA-79F2-53102BC954D1}"/>
              </a:ext>
            </a:extLst>
          </p:cNvPr>
          <p:cNvSpPr>
            <a:spLocks noGrp="1"/>
          </p:cNvSpPr>
          <p:nvPr>
            <p:ph type="title"/>
          </p:nvPr>
        </p:nvSpPr>
        <p:spPr/>
        <p:txBody>
          <a:bodyPr>
            <a:normAutofit/>
          </a:bodyPr>
          <a:lstStyle/>
          <a:p>
            <a:pPr algn="ctr"/>
            <a:r>
              <a:rPr lang="en-US" sz="3200" b="1" dirty="0">
                <a:solidFill>
                  <a:schemeClr val="accent1"/>
                </a:solidFill>
                <a:effectLst/>
                <a:latin typeface="Times New Roman" panose="02020603050405020304" pitchFamily="18" charset="0"/>
                <a:ea typeface="Times"/>
                <a:cs typeface="Times New Roman" panose="02020603050405020304" pitchFamily="18" charset="0"/>
              </a:rPr>
              <a:t>F. The Golgi apparatus </a:t>
            </a:r>
            <a:r>
              <a:rPr lang="en-US" sz="2400" b="1" dirty="0">
                <a:solidFill>
                  <a:schemeClr val="accent1"/>
                </a:solidFill>
                <a:effectLst/>
                <a:latin typeface="Times New Roman" panose="02020603050405020304" pitchFamily="18" charset="0"/>
                <a:ea typeface="Times"/>
                <a:cs typeface="Times New Roman" panose="02020603050405020304" pitchFamily="18" charset="0"/>
              </a:rPr>
              <a:t>(2)</a:t>
            </a:r>
            <a:endParaRPr lang="en-US" sz="3200" dirty="0"/>
          </a:p>
        </p:txBody>
      </p:sp>
      <p:sp>
        <p:nvSpPr>
          <p:cNvPr id="3" name="Content Placeholder 2">
            <a:extLst>
              <a:ext uri="{FF2B5EF4-FFF2-40B4-BE49-F238E27FC236}">
                <a16:creationId xmlns:a16="http://schemas.microsoft.com/office/drawing/2014/main" id="{277D75C0-0D27-76D1-0CE5-302C03B3F403}"/>
              </a:ext>
            </a:extLst>
          </p:cNvPr>
          <p:cNvSpPr>
            <a:spLocks noGrp="1"/>
          </p:cNvSpPr>
          <p:nvPr>
            <p:ph idx="1"/>
          </p:nvPr>
        </p:nvSpPr>
        <p:spPr>
          <a:xfrm>
            <a:off x="838200" y="1825625"/>
            <a:ext cx="10515600" cy="2065057"/>
          </a:xfrm>
        </p:spPr>
        <p:txBody>
          <a:bodyPr/>
          <a:lstStyle/>
          <a:p>
            <a:pPr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These vesicles are then sent to their destination, usually the plasma membrane where the content of the vesicles is dumped to the outside world: the extracellular fluid.</a:t>
            </a:r>
          </a:p>
          <a:p>
            <a:pPr marR="0" indent="-457200">
              <a:spcBef>
                <a:spcPts val="0"/>
              </a:spcBef>
              <a:spcAft>
                <a:spcPts val="0"/>
              </a:spcAft>
              <a:buFont typeface="+mj-lt"/>
              <a:buAutoNum type="arabicPeriod"/>
            </a:pPr>
            <a:endParaRPr lang="en-US" sz="2400" dirty="0">
              <a:effectLst/>
              <a:latin typeface="Times New Roman" panose="02020603050405020304" pitchFamily="18" charset="0"/>
              <a:ea typeface="Times"/>
              <a:cs typeface="Times New Roman" panose="02020603050405020304" pitchFamily="18" charset="0"/>
            </a:endParaRPr>
          </a:p>
          <a:p>
            <a:pPr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This process is called </a:t>
            </a:r>
            <a:r>
              <a:rPr lang="en-US" sz="2400" b="1" dirty="0">
                <a:effectLst/>
                <a:latin typeface="Times New Roman" panose="02020603050405020304" pitchFamily="18" charset="0"/>
                <a:ea typeface="Times"/>
                <a:cs typeface="Times New Roman" panose="02020603050405020304" pitchFamily="18" charset="0"/>
              </a:rPr>
              <a:t>exocytosis</a:t>
            </a:r>
            <a:r>
              <a:rPr lang="en-US" sz="2400" dirty="0">
                <a:effectLst/>
                <a:latin typeface="Times New Roman" panose="02020603050405020304" pitchFamily="18" charset="0"/>
                <a:ea typeface="Times"/>
                <a:cs typeface="Times New Roman" panose="02020603050405020304" pitchFamily="18" charset="0"/>
              </a:rPr>
              <a:t> (</a:t>
            </a:r>
            <a:r>
              <a:rPr lang="en-US" sz="2400" dirty="0" err="1">
                <a:effectLst/>
                <a:latin typeface="Times New Roman" panose="02020603050405020304" pitchFamily="18" charset="0"/>
                <a:ea typeface="Times"/>
                <a:cs typeface="Times New Roman" panose="02020603050405020304" pitchFamily="18" charset="0"/>
              </a:rPr>
              <a:t>exo</a:t>
            </a:r>
            <a:r>
              <a:rPr lang="en-US" sz="2400" dirty="0">
                <a:effectLst/>
                <a:latin typeface="Times New Roman" panose="02020603050405020304" pitchFamily="18" charset="0"/>
                <a:ea typeface="Times"/>
                <a:cs typeface="Times New Roman" panose="02020603050405020304" pitchFamily="18" charset="0"/>
              </a:rPr>
              <a:t> = 'exit' out of the cell).</a:t>
            </a:r>
          </a:p>
          <a:p>
            <a:pPr marL="0" indent="0">
              <a:buNone/>
            </a:pPr>
            <a:endParaRPr lang="en-US" dirty="0"/>
          </a:p>
        </p:txBody>
      </p:sp>
      <p:pic>
        <p:nvPicPr>
          <p:cNvPr id="4" name="Picture 3">
            <a:extLst>
              <a:ext uri="{FF2B5EF4-FFF2-40B4-BE49-F238E27FC236}">
                <a16:creationId xmlns:a16="http://schemas.microsoft.com/office/drawing/2014/main" id="{7E6178FD-980B-443B-5704-C2179D64B0C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40104" y="3675529"/>
            <a:ext cx="3456922" cy="3052413"/>
          </a:xfrm>
          <a:prstGeom prst="rect">
            <a:avLst/>
          </a:prstGeom>
          <a:noFill/>
          <a:ln>
            <a:noFill/>
          </a:ln>
        </p:spPr>
      </p:pic>
      <p:sp>
        <p:nvSpPr>
          <p:cNvPr id="5" name="Footer Placeholder 30">
            <a:extLst>
              <a:ext uri="{FF2B5EF4-FFF2-40B4-BE49-F238E27FC236}">
                <a16:creationId xmlns:a16="http://schemas.microsoft.com/office/drawing/2014/main" id="{CAE7446A-B472-F724-44AC-ED25CF064BA0}"/>
              </a:ext>
            </a:extLst>
          </p:cNvPr>
          <p:cNvSpPr>
            <a:spLocks noGrp="1"/>
          </p:cNvSpPr>
          <p:nvPr>
            <p:ph type="ftr" sz="quarter" idx="11"/>
          </p:nvPr>
        </p:nvSpPr>
        <p:spPr>
          <a:xfrm>
            <a:off x="499282" y="6449338"/>
            <a:ext cx="11374270" cy="365125"/>
          </a:xfrm>
        </p:spPr>
        <p:txBody>
          <a:bodyPr/>
          <a:lstStyle/>
          <a:p>
            <a:r>
              <a:rPr lang="en-US" i="1" dirty="0">
                <a:latin typeface="Helvetica" pitchFamily="2" charset="0"/>
              </a:rPr>
              <a:t>www.</a:t>
            </a:r>
            <a:r>
              <a:rPr lang="en-US" i="1" dirty="0">
                <a:effectLst/>
                <a:latin typeface="Helvetica" pitchFamily="2" charset="0"/>
              </a:rPr>
              <a:t>BasicPhysiology.org				What is Physiology?					slide #12</a:t>
            </a:r>
            <a:endParaRPr lang="en-US" dirty="0">
              <a:effectLst/>
              <a:latin typeface="Helvetica" pitchFamily="2" charset="0"/>
            </a:endParaRPr>
          </a:p>
        </p:txBody>
      </p:sp>
    </p:spTree>
    <p:extLst>
      <p:ext uri="{BB962C8B-B14F-4D97-AF65-F5344CB8AC3E}">
        <p14:creationId xmlns:p14="http://schemas.microsoft.com/office/powerpoint/2010/main" val="3262495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DF31F4-C08E-2120-CDF0-5E6948DD3049}"/>
              </a:ext>
            </a:extLst>
          </p:cNvPr>
          <p:cNvSpPr>
            <a:spLocks noGrp="1"/>
          </p:cNvSpPr>
          <p:nvPr>
            <p:ph idx="1"/>
          </p:nvPr>
        </p:nvSpPr>
        <p:spPr>
          <a:xfrm>
            <a:off x="430306" y="1144305"/>
            <a:ext cx="9126070" cy="5077198"/>
          </a:xfrm>
        </p:spPr>
        <p:txBody>
          <a:bodyPr>
            <a:normAutofit lnSpcReduction="10000"/>
          </a:bodyPr>
          <a:lstStyle/>
          <a:p>
            <a:pPr marL="285750" marR="0" indent="-514350">
              <a:spcBef>
                <a:spcPts val="0"/>
              </a:spcBef>
              <a:spcAft>
                <a:spcPts val="0"/>
              </a:spcAft>
              <a:buFont typeface="+mj-lt"/>
              <a:buAutoNum type="arabicPeriod"/>
            </a:pPr>
            <a:r>
              <a:rPr lang="en-US" sz="2600" dirty="0">
                <a:latin typeface="Times New Roman" panose="02020603050405020304" pitchFamily="18" charset="0"/>
                <a:ea typeface="Times"/>
                <a:cs typeface="Times New Roman" panose="02020603050405020304" pitchFamily="18" charset="0"/>
              </a:rPr>
              <a:t>Lysosomes are small sacks or vesicles (produced by the rough ER and released inside the cell by the Golgi complex). They contain </a:t>
            </a:r>
            <a:r>
              <a:rPr lang="en-US" sz="2600" b="1" dirty="0">
                <a:latin typeface="Times New Roman" panose="02020603050405020304" pitchFamily="18" charset="0"/>
                <a:ea typeface="Times"/>
                <a:cs typeface="Times New Roman" panose="02020603050405020304" pitchFamily="18" charset="0"/>
              </a:rPr>
              <a:t>enzymes</a:t>
            </a:r>
            <a:r>
              <a:rPr lang="en-US" sz="2600" dirty="0">
                <a:latin typeface="Times New Roman" panose="02020603050405020304" pitchFamily="18" charset="0"/>
                <a:ea typeface="Times"/>
                <a:cs typeface="Times New Roman" panose="02020603050405020304" pitchFamily="18" charset="0"/>
              </a:rPr>
              <a:t> that break down complex molecules such as proteins, carbohydrates and lipids.</a:t>
            </a:r>
          </a:p>
          <a:p>
            <a:pPr marL="285750" marR="0" indent="-514350">
              <a:spcBef>
                <a:spcPts val="0"/>
              </a:spcBef>
              <a:spcAft>
                <a:spcPts val="0"/>
              </a:spcAft>
              <a:buFont typeface="+mj-lt"/>
              <a:buAutoNum type="arabicPeriod"/>
            </a:pPr>
            <a:endParaRPr lang="en-US" sz="2600" dirty="0">
              <a:latin typeface="Times New Roman" panose="02020603050405020304" pitchFamily="18" charset="0"/>
              <a:ea typeface="Times"/>
              <a:cs typeface="Times New Roman" panose="02020603050405020304" pitchFamily="18" charset="0"/>
            </a:endParaRPr>
          </a:p>
          <a:p>
            <a:pPr marL="285750" marR="0" indent="-514350">
              <a:spcBef>
                <a:spcPts val="0"/>
              </a:spcBef>
              <a:spcAft>
                <a:spcPts val="0"/>
              </a:spcAft>
              <a:buFont typeface="+mj-lt"/>
              <a:buAutoNum type="arabicPeriod"/>
            </a:pPr>
            <a:endParaRPr lang="en-US" sz="2600" dirty="0">
              <a:latin typeface="Times New Roman" panose="02020603050405020304" pitchFamily="18" charset="0"/>
              <a:ea typeface="Times"/>
              <a:cs typeface="Times New Roman" panose="02020603050405020304" pitchFamily="18" charset="0"/>
            </a:endParaRPr>
          </a:p>
          <a:p>
            <a:pPr marL="285750" marR="0" indent="-514350">
              <a:spcBef>
                <a:spcPts val="0"/>
              </a:spcBef>
              <a:spcAft>
                <a:spcPts val="0"/>
              </a:spcAft>
              <a:buFont typeface="+mj-lt"/>
              <a:buAutoNum type="arabicPeriod"/>
            </a:pPr>
            <a:r>
              <a:rPr lang="en-US" sz="2600" dirty="0">
                <a:latin typeface="Times New Roman" panose="02020603050405020304" pitchFamily="18" charset="0"/>
                <a:ea typeface="Times"/>
                <a:cs typeface="Times New Roman" panose="02020603050405020304" pitchFamily="18" charset="0"/>
              </a:rPr>
              <a:t>Essentially, they </a:t>
            </a:r>
            <a:r>
              <a:rPr lang="en-US" sz="2600" b="1" dirty="0">
                <a:latin typeface="Times New Roman" panose="02020603050405020304" pitchFamily="18" charset="0"/>
                <a:ea typeface="Times"/>
                <a:cs typeface="Times New Roman" panose="02020603050405020304" pitchFamily="18" charset="0"/>
              </a:rPr>
              <a:t>destroy</a:t>
            </a:r>
            <a:r>
              <a:rPr lang="en-US" sz="2600" dirty="0">
                <a:latin typeface="Times New Roman" panose="02020603050405020304" pitchFamily="18" charset="0"/>
                <a:ea typeface="Times"/>
                <a:cs typeface="Times New Roman" panose="02020603050405020304" pitchFamily="18" charset="0"/>
              </a:rPr>
              <a:t> cellular organelles and large cellular molecules! They are literally the </a:t>
            </a:r>
            <a:r>
              <a:rPr lang="en-US" sz="2600" b="1" dirty="0">
                <a:latin typeface="Times New Roman" panose="02020603050405020304" pitchFamily="18" charset="0"/>
                <a:ea typeface="Times"/>
                <a:cs typeface="Times New Roman" panose="02020603050405020304" pitchFamily="18" charset="0"/>
              </a:rPr>
              <a:t>garbage</a:t>
            </a:r>
            <a:r>
              <a:rPr lang="en-US" sz="2600" dirty="0">
                <a:latin typeface="Times New Roman" panose="02020603050405020304" pitchFamily="18" charset="0"/>
                <a:ea typeface="Times"/>
                <a:cs typeface="Times New Roman" panose="02020603050405020304" pitchFamily="18" charset="0"/>
              </a:rPr>
              <a:t> collectors of the cell, which gets rid of cellular waste. It breaks down molecules into smaller and simpler molecules that can be used again; </a:t>
            </a:r>
            <a:r>
              <a:rPr lang="en-US" sz="2600" b="1" dirty="0">
                <a:latin typeface="Times New Roman" panose="02020603050405020304" pitchFamily="18" charset="0"/>
                <a:ea typeface="Times"/>
                <a:cs typeface="Times New Roman" panose="02020603050405020304" pitchFamily="18" charset="0"/>
              </a:rPr>
              <a:t>recycling</a:t>
            </a:r>
            <a:r>
              <a:rPr lang="en-US" sz="2600" dirty="0">
                <a:latin typeface="Times New Roman" panose="02020603050405020304" pitchFamily="18" charset="0"/>
                <a:ea typeface="Times"/>
                <a:cs typeface="Times New Roman" panose="02020603050405020304" pitchFamily="18" charset="0"/>
              </a:rPr>
              <a:t>!</a:t>
            </a:r>
          </a:p>
          <a:p>
            <a:pPr marL="285750" marR="0" indent="-514350">
              <a:spcBef>
                <a:spcPts val="0"/>
              </a:spcBef>
              <a:spcAft>
                <a:spcPts val="0"/>
              </a:spcAft>
              <a:buFont typeface="+mj-lt"/>
              <a:buAutoNum type="arabicPeriod"/>
            </a:pPr>
            <a:endParaRPr lang="en-US" sz="2600" dirty="0">
              <a:latin typeface="Times New Roman" panose="02020603050405020304" pitchFamily="18" charset="0"/>
              <a:ea typeface="Times"/>
              <a:cs typeface="Times New Roman" panose="02020603050405020304" pitchFamily="18" charset="0"/>
            </a:endParaRPr>
          </a:p>
          <a:p>
            <a:pPr marL="285750" marR="0" indent="-514350">
              <a:spcBef>
                <a:spcPts val="0"/>
              </a:spcBef>
              <a:spcAft>
                <a:spcPts val="0"/>
              </a:spcAft>
              <a:buFont typeface="+mj-lt"/>
              <a:buAutoNum type="arabicPeriod"/>
            </a:pPr>
            <a:endParaRPr lang="en-US" sz="2600" dirty="0">
              <a:latin typeface="Times New Roman" panose="02020603050405020304" pitchFamily="18" charset="0"/>
              <a:ea typeface="Times"/>
              <a:cs typeface="Times New Roman" panose="02020603050405020304" pitchFamily="18" charset="0"/>
            </a:endParaRPr>
          </a:p>
          <a:p>
            <a:pPr marL="285750" marR="0" indent="-514350">
              <a:spcBef>
                <a:spcPts val="0"/>
              </a:spcBef>
              <a:spcAft>
                <a:spcPts val="0"/>
              </a:spcAft>
              <a:buFont typeface="+mj-lt"/>
              <a:buAutoNum type="arabicPeriod"/>
            </a:pPr>
            <a:r>
              <a:rPr lang="en-US" sz="2600" dirty="0">
                <a:latin typeface="Times New Roman" panose="02020603050405020304" pitchFamily="18" charset="0"/>
                <a:ea typeface="Times"/>
                <a:cs typeface="Times New Roman" panose="02020603050405020304" pitchFamily="18" charset="0"/>
              </a:rPr>
              <a:t>Sometimes, they can also destroy their own cells. The lysosomes then behave as ‘suicide’ sacs!</a:t>
            </a:r>
          </a:p>
          <a:p>
            <a:endParaRPr lang="en-US" dirty="0"/>
          </a:p>
        </p:txBody>
      </p:sp>
      <p:sp>
        <p:nvSpPr>
          <p:cNvPr id="2" name="Title 1">
            <a:extLst>
              <a:ext uri="{FF2B5EF4-FFF2-40B4-BE49-F238E27FC236}">
                <a16:creationId xmlns:a16="http://schemas.microsoft.com/office/drawing/2014/main" id="{33F8F9B1-9BFB-12CC-F037-1515E7D2955A}"/>
              </a:ext>
            </a:extLst>
          </p:cNvPr>
          <p:cNvSpPr>
            <a:spLocks noGrp="1"/>
          </p:cNvSpPr>
          <p:nvPr>
            <p:ph type="title"/>
          </p:nvPr>
        </p:nvSpPr>
        <p:spPr>
          <a:xfrm>
            <a:off x="838200" y="651994"/>
            <a:ext cx="10515600" cy="495487"/>
          </a:xfrm>
        </p:spPr>
        <p:txBody>
          <a:bodyPr>
            <a:normAutofit fontScale="90000"/>
          </a:bodyPr>
          <a:lstStyle/>
          <a:p>
            <a:pPr algn="ctr"/>
            <a:r>
              <a:rPr lang="en-US" sz="3200" b="1" dirty="0">
                <a:solidFill>
                  <a:schemeClr val="accent1"/>
                </a:solidFill>
                <a:effectLst/>
                <a:latin typeface="Times New Roman" panose="02020603050405020304" pitchFamily="18" charset="0"/>
                <a:ea typeface="Times"/>
                <a:cs typeface="Times New Roman" panose="02020603050405020304" pitchFamily="18" charset="0"/>
              </a:rPr>
              <a:t>G. The Lysosomes</a:t>
            </a:r>
            <a:br>
              <a:rPr lang="en-US" sz="1800" dirty="0">
                <a:effectLst/>
                <a:latin typeface="Times"/>
                <a:ea typeface="Times"/>
                <a:cs typeface="Times New Roman" panose="02020603050405020304" pitchFamily="18" charset="0"/>
              </a:rPr>
            </a:br>
            <a:endParaRPr lang="en-US" dirty="0"/>
          </a:p>
        </p:txBody>
      </p:sp>
      <p:pic>
        <p:nvPicPr>
          <p:cNvPr id="4" name="Picture 3">
            <a:extLst>
              <a:ext uri="{FF2B5EF4-FFF2-40B4-BE49-F238E27FC236}">
                <a16:creationId xmlns:a16="http://schemas.microsoft.com/office/drawing/2014/main" id="{E7A27E64-058A-5A4B-348B-2CBE59C003E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737548" y="1739154"/>
            <a:ext cx="1616252" cy="1846729"/>
          </a:xfrm>
          <a:prstGeom prst="rect">
            <a:avLst/>
          </a:prstGeom>
          <a:noFill/>
          <a:ln>
            <a:noFill/>
          </a:ln>
        </p:spPr>
      </p:pic>
      <p:sp>
        <p:nvSpPr>
          <p:cNvPr id="5" name="Footer Placeholder 30">
            <a:extLst>
              <a:ext uri="{FF2B5EF4-FFF2-40B4-BE49-F238E27FC236}">
                <a16:creationId xmlns:a16="http://schemas.microsoft.com/office/drawing/2014/main" id="{E6C080A6-10D1-A43B-5995-F5070CBE0774}"/>
              </a:ext>
            </a:extLst>
          </p:cNvPr>
          <p:cNvSpPr>
            <a:spLocks noGrp="1"/>
          </p:cNvSpPr>
          <p:nvPr>
            <p:ph type="ftr" sz="quarter" idx="11"/>
          </p:nvPr>
        </p:nvSpPr>
        <p:spPr>
          <a:xfrm>
            <a:off x="499282" y="6449338"/>
            <a:ext cx="11374270" cy="365125"/>
          </a:xfrm>
        </p:spPr>
        <p:txBody>
          <a:bodyPr/>
          <a:lstStyle/>
          <a:p>
            <a:r>
              <a:rPr lang="en-US" i="1" dirty="0">
                <a:latin typeface="Helvetica" pitchFamily="2" charset="0"/>
              </a:rPr>
              <a:t>www.</a:t>
            </a:r>
            <a:r>
              <a:rPr lang="en-US" i="1" dirty="0">
                <a:effectLst/>
                <a:latin typeface="Helvetica" pitchFamily="2" charset="0"/>
              </a:rPr>
              <a:t>BasicPhysiology.org				What is Physiology?					slide #13</a:t>
            </a:r>
            <a:endParaRPr lang="en-US" dirty="0">
              <a:effectLst/>
              <a:latin typeface="Helvetica" pitchFamily="2" charset="0"/>
            </a:endParaRPr>
          </a:p>
        </p:txBody>
      </p:sp>
    </p:spTree>
    <p:extLst>
      <p:ext uri="{BB962C8B-B14F-4D97-AF65-F5344CB8AC3E}">
        <p14:creationId xmlns:p14="http://schemas.microsoft.com/office/powerpoint/2010/main" val="31396639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DF31F4-C08E-2120-CDF0-5E6948DD3049}"/>
              </a:ext>
            </a:extLst>
          </p:cNvPr>
          <p:cNvSpPr>
            <a:spLocks noGrp="1"/>
          </p:cNvSpPr>
          <p:nvPr>
            <p:ph idx="1"/>
          </p:nvPr>
        </p:nvSpPr>
        <p:spPr>
          <a:xfrm>
            <a:off x="533402" y="1233953"/>
            <a:ext cx="8413374" cy="5077198"/>
          </a:xfrm>
        </p:spPr>
        <p:txBody>
          <a:bodyPr>
            <a:normAutofit lnSpcReduction="10000"/>
          </a:bodyPr>
          <a:lstStyle/>
          <a:p>
            <a:pPr marL="457200"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The mitochondrion is the </a:t>
            </a:r>
            <a:r>
              <a:rPr lang="en-US" sz="2400" b="1" dirty="0">
                <a:effectLst/>
                <a:latin typeface="Times New Roman" panose="02020603050405020304" pitchFamily="18" charset="0"/>
                <a:ea typeface="Times"/>
                <a:cs typeface="Times New Roman" panose="02020603050405020304" pitchFamily="18" charset="0"/>
              </a:rPr>
              <a:t>energy</a:t>
            </a:r>
            <a:r>
              <a:rPr lang="en-US" sz="2400" dirty="0">
                <a:effectLst/>
                <a:latin typeface="Times New Roman" panose="02020603050405020304" pitchFamily="18" charset="0"/>
                <a:ea typeface="Times"/>
                <a:cs typeface="Times New Roman" panose="02020603050405020304" pitchFamily="18" charset="0"/>
              </a:rPr>
              <a:t> </a:t>
            </a:r>
            <a:r>
              <a:rPr lang="en-US" sz="2400" b="1" dirty="0">
                <a:effectLst/>
                <a:latin typeface="Times New Roman" panose="02020603050405020304" pitchFamily="18" charset="0"/>
                <a:ea typeface="Times"/>
                <a:cs typeface="Times New Roman" panose="02020603050405020304" pitchFamily="18" charset="0"/>
              </a:rPr>
              <a:t>center</a:t>
            </a:r>
            <a:r>
              <a:rPr lang="en-US" sz="2400" dirty="0">
                <a:effectLst/>
                <a:latin typeface="Times New Roman" panose="02020603050405020304" pitchFamily="18" charset="0"/>
                <a:ea typeface="Times"/>
                <a:cs typeface="Times New Roman" panose="02020603050405020304" pitchFamily="18" charset="0"/>
              </a:rPr>
              <a:t> of the cell. It produces </a:t>
            </a:r>
            <a:r>
              <a:rPr lang="en-US" sz="2400" b="1" dirty="0">
                <a:effectLst/>
                <a:latin typeface="Times New Roman" panose="02020603050405020304" pitchFamily="18" charset="0"/>
                <a:ea typeface="Times"/>
                <a:cs typeface="Times New Roman" panose="02020603050405020304" pitchFamily="18" charset="0"/>
              </a:rPr>
              <a:t>ATP</a:t>
            </a:r>
            <a:r>
              <a:rPr lang="en-US" sz="2400" dirty="0">
                <a:effectLst/>
                <a:latin typeface="Times New Roman" panose="02020603050405020304" pitchFamily="18" charset="0"/>
                <a:ea typeface="Times"/>
                <a:cs typeface="Times New Roman" panose="02020603050405020304" pitchFamily="18" charset="0"/>
              </a:rPr>
              <a:t> required for activating all biochemical processes in the cell.</a:t>
            </a:r>
          </a:p>
          <a:p>
            <a:pPr marL="457200" marR="0" indent="-457200">
              <a:spcBef>
                <a:spcPts val="0"/>
              </a:spcBef>
              <a:spcAft>
                <a:spcPts val="0"/>
              </a:spcAft>
              <a:buFont typeface="+mj-lt"/>
              <a:buAutoNum type="arabicPeriod"/>
            </a:pPr>
            <a:endParaRPr lang="en-US" sz="2400" dirty="0">
              <a:latin typeface="Times New Roman" panose="02020603050405020304" pitchFamily="18" charset="0"/>
              <a:ea typeface="Times"/>
              <a:cs typeface="Times New Roman" panose="02020603050405020304" pitchFamily="18" charset="0"/>
            </a:endParaRPr>
          </a:p>
          <a:p>
            <a:pPr marL="457200"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It consists of a double plasma membrane: an outer and an inner membrane. The inner membrane is folded several times thereby forming ‘cristae’.</a:t>
            </a:r>
          </a:p>
          <a:p>
            <a:pPr marR="0" indent="-457200">
              <a:spcBef>
                <a:spcPts val="0"/>
              </a:spcBef>
              <a:spcAft>
                <a:spcPts val="0"/>
              </a:spcAft>
              <a:buFont typeface="+mj-lt"/>
              <a:buAutoNum type="arabicPeriod"/>
            </a:pPr>
            <a:endParaRPr lang="en-US" sz="2400" dirty="0">
              <a:effectLst/>
              <a:latin typeface="Times New Roman" panose="02020603050405020304" pitchFamily="18" charset="0"/>
              <a:ea typeface="Times"/>
              <a:cs typeface="Times New Roman" panose="02020603050405020304" pitchFamily="18" charset="0"/>
            </a:endParaRPr>
          </a:p>
          <a:p>
            <a:pPr marL="457200"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The </a:t>
            </a:r>
            <a:r>
              <a:rPr lang="en-US" sz="2400" b="1" dirty="0">
                <a:effectLst/>
                <a:latin typeface="Times New Roman" panose="02020603050405020304" pitchFamily="18" charset="0"/>
                <a:ea typeface="Times"/>
                <a:cs typeface="Times New Roman" panose="02020603050405020304" pitchFamily="18" charset="0"/>
              </a:rPr>
              <a:t>mitochondria</a:t>
            </a:r>
            <a:r>
              <a:rPr lang="en-US" sz="2400" dirty="0">
                <a:effectLst/>
                <a:latin typeface="Times New Roman" panose="02020603050405020304" pitchFamily="18" charset="0"/>
                <a:ea typeface="Times"/>
                <a:cs typeface="Times New Roman" panose="02020603050405020304" pitchFamily="18" charset="0"/>
              </a:rPr>
              <a:t> (plural of ‘mitochondrion’) also have other functions, such as calcium homeostasis in certain cells. Other functions are regulation of the cell cycle, cell growth, and sometimes even cell death!</a:t>
            </a:r>
          </a:p>
          <a:p>
            <a:pPr marL="457200" marR="0" indent="-457200">
              <a:spcBef>
                <a:spcPts val="0"/>
              </a:spcBef>
              <a:spcAft>
                <a:spcPts val="0"/>
              </a:spcAft>
              <a:buFont typeface="+mj-lt"/>
              <a:buAutoNum type="arabicPeriod"/>
            </a:pPr>
            <a:endParaRPr lang="en-US" sz="2400" dirty="0">
              <a:effectLst/>
              <a:latin typeface="Times New Roman" panose="02020603050405020304" pitchFamily="18" charset="0"/>
              <a:ea typeface="Times"/>
              <a:cs typeface="Times New Roman" panose="02020603050405020304" pitchFamily="18" charset="0"/>
            </a:endParaRPr>
          </a:p>
          <a:p>
            <a:pPr marL="457200"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Interestingly, these mitochondria also contain DNA molecules. This DNA comes from one parent, the mother (and not, as in the nucleus, from both parents). It forms therefore another </a:t>
            </a:r>
            <a:r>
              <a:rPr lang="en-US" sz="2400" b="1" dirty="0">
                <a:effectLst/>
                <a:latin typeface="Times New Roman" panose="02020603050405020304" pitchFamily="18" charset="0"/>
                <a:ea typeface="Times"/>
                <a:cs typeface="Times New Roman" panose="02020603050405020304" pitchFamily="18" charset="0"/>
              </a:rPr>
              <a:t>genome</a:t>
            </a:r>
            <a:r>
              <a:rPr lang="en-US" sz="2400" dirty="0">
                <a:effectLst/>
                <a:latin typeface="Times New Roman" panose="02020603050405020304" pitchFamily="18" charset="0"/>
                <a:ea typeface="Times"/>
                <a:cs typeface="Times New Roman" panose="02020603050405020304" pitchFamily="18" charset="0"/>
              </a:rPr>
              <a:t> than the DNA located in the nucleus.</a:t>
            </a:r>
          </a:p>
          <a:p>
            <a:pPr marL="0" indent="0">
              <a:buNone/>
            </a:pPr>
            <a:endParaRPr lang="en-US" dirty="0"/>
          </a:p>
        </p:txBody>
      </p:sp>
      <p:sp>
        <p:nvSpPr>
          <p:cNvPr id="2" name="Title 1">
            <a:extLst>
              <a:ext uri="{FF2B5EF4-FFF2-40B4-BE49-F238E27FC236}">
                <a16:creationId xmlns:a16="http://schemas.microsoft.com/office/drawing/2014/main" id="{33F8F9B1-9BFB-12CC-F037-1515E7D2955A}"/>
              </a:ext>
            </a:extLst>
          </p:cNvPr>
          <p:cNvSpPr>
            <a:spLocks noGrp="1"/>
          </p:cNvSpPr>
          <p:nvPr>
            <p:ph type="title"/>
          </p:nvPr>
        </p:nvSpPr>
        <p:spPr>
          <a:xfrm>
            <a:off x="838200" y="454775"/>
            <a:ext cx="10515600" cy="495487"/>
          </a:xfrm>
        </p:spPr>
        <p:txBody>
          <a:bodyPr>
            <a:noAutofit/>
          </a:bodyPr>
          <a:lstStyle/>
          <a:p>
            <a:pPr marL="0" marR="0" algn="ctr">
              <a:spcBef>
                <a:spcPts val="0"/>
              </a:spcBef>
              <a:spcAft>
                <a:spcPts val="0"/>
              </a:spcAft>
            </a:pPr>
            <a:r>
              <a:rPr lang="en-US" sz="3200" b="1" dirty="0">
                <a:solidFill>
                  <a:schemeClr val="accent1"/>
                </a:solidFill>
                <a:effectLst/>
                <a:latin typeface="Times New Roman" panose="02020603050405020304" pitchFamily="18" charset="0"/>
                <a:ea typeface="Times"/>
                <a:cs typeface="Times New Roman" panose="02020603050405020304" pitchFamily="18" charset="0"/>
              </a:rPr>
              <a:t>H. The Mitochondrion</a:t>
            </a:r>
            <a:endParaRPr lang="en-US" sz="3200" dirty="0">
              <a:solidFill>
                <a:schemeClr val="accent1"/>
              </a:solidFill>
              <a:effectLst/>
              <a:latin typeface="Times"/>
              <a:ea typeface="Times"/>
              <a:cs typeface="Times New Roman" panose="02020603050405020304" pitchFamily="18" charset="0"/>
            </a:endParaRPr>
          </a:p>
        </p:txBody>
      </p:sp>
      <p:pic>
        <p:nvPicPr>
          <p:cNvPr id="5" name="Picture 4">
            <a:extLst>
              <a:ext uri="{FF2B5EF4-FFF2-40B4-BE49-F238E27FC236}">
                <a16:creationId xmlns:a16="http://schemas.microsoft.com/office/drawing/2014/main" id="{32BA3063-754E-5530-03B7-7E5876FEFC1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97640" y="1613647"/>
            <a:ext cx="3076203" cy="2151529"/>
          </a:xfrm>
          <a:prstGeom prst="rect">
            <a:avLst/>
          </a:prstGeom>
          <a:noFill/>
          <a:ln>
            <a:noFill/>
          </a:ln>
        </p:spPr>
      </p:pic>
      <p:sp>
        <p:nvSpPr>
          <p:cNvPr id="4" name="Footer Placeholder 30">
            <a:extLst>
              <a:ext uri="{FF2B5EF4-FFF2-40B4-BE49-F238E27FC236}">
                <a16:creationId xmlns:a16="http://schemas.microsoft.com/office/drawing/2014/main" id="{7A24566E-4760-134B-D5DF-2D6721C7F739}"/>
              </a:ext>
            </a:extLst>
          </p:cNvPr>
          <p:cNvSpPr>
            <a:spLocks noGrp="1"/>
          </p:cNvSpPr>
          <p:nvPr>
            <p:ph type="ftr" sz="quarter" idx="11"/>
          </p:nvPr>
        </p:nvSpPr>
        <p:spPr>
          <a:xfrm>
            <a:off x="553072" y="6449338"/>
            <a:ext cx="11374270" cy="365125"/>
          </a:xfrm>
        </p:spPr>
        <p:txBody>
          <a:bodyPr/>
          <a:lstStyle/>
          <a:p>
            <a:r>
              <a:rPr lang="en-US" i="1" dirty="0">
                <a:latin typeface="Helvetica" pitchFamily="2" charset="0"/>
              </a:rPr>
              <a:t>www.</a:t>
            </a:r>
            <a:r>
              <a:rPr lang="en-US" i="1" dirty="0">
                <a:effectLst/>
                <a:latin typeface="Helvetica" pitchFamily="2" charset="0"/>
              </a:rPr>
              <a:t>BasicPhysiology.org				What is Physiology?					slide #14</a:t>
            </a:r>
            <a:endParaRPr lang="en-US" dirty="0">
              <a:effectLst/>
              <a:latin typeface="Helvetica" pitchFamily="2" charset="0"/>
            </a:endParaRPr>
          </a:p>
        </p:txBody>
      </p:sp>
    </p:spTree>
    <p:extLst>
      <p:ext uri="{BB962C8B-B14F-4D97-AF65-F5344CB8AC3E}">
        <p14:creationId xmlns:p14="http://schemas.microsoft.com/office/powerpoint/2010/main" val="28352267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DF31F4-C08E-2120-CDF0-5E6948DD3049}"/>
              </a:ext>
            </a:extLst>
          </p:cNvPr>
          <p:cNvSpPr>
            <a:spLocks noGrp="1"/>
          </p:cNvSpPr>
          <p:nvPr>
            <p:ph idx="1"/>
          </p:nvPr>
        </p:nvSpPr>
        <p:spPr>
          <a:xfrm>
            <a:off x="820271" y="1646328"/>
            <a:ext cx="10515600" cy="3893859"/>
          </a:xfrm>
        </p:spPr>
        <p:txBody>
          <a:bodyPr>
            <a:noAutofit/>
          </a:bodyPr>
          <a:lstStyle/>
          <a:p>
            <a:pPr marL="285750" marR="0" indent="-514350">
              <a:spcBef>
                <a:spcPts val="0"/>
              </a:spcBef>
              <a:spcAft>
                <a:spcPts val="0"/>
              </a:spcAft>
              <a:buFont typeface="+mj-lt"/>
              <a:buAutoNum type="arabicPeriod"/>
            </a:pPr>
            <a:r>
              <a:rPr lang="en-US" dirty="0">
                <a:effectLst/>
                <a:latin typeface="Times New Roman" panose="02020603050405020304" pitchFamily="18" charset="0"/>
                <a:ea typeface="Times"/>
                <a:cs typeface="Times New Roman" panose="02020603050405020304" pitchFamily="18" charset="0"/>
              </a:rPr>
              <a:t>The cytoskeleton consists of fibers that form, together, the ‘skeleton’ of the cell.</a:t>
            </a:r>
          </a:p>
          <a:p>
            <a:pPr marL="285750" marR="0" indent="-514350">
              <a:spcBef>
                <a:spcPts val="0"/>
              </a:spcBef>
              <a:spcAft>
                <a:spcPts val="0"/>
              </a:spcAft>
              <a:buFont typeface="+mj-lt"/>
              <a:buAutoNum type="arabicPeriod"/>
            </a:pPr>
            <a:endParaRPr lang="en-US" dirty="0">
              <a:effectLst/>
              <a:latin typeface="Times New Roman" panose="02020603050405020304" pitchFamily="18" charset="0"/>
              <a:ea typeface="Times"/>
              <a:cs typeface="Times New Roman" panose="02020603050405020304" pitchFamily="18" charset="0"/>
            </a:endParaRPr>
          </a:p>
          <a:p>
            <a:pPr marL="285750" marR="0" indent="-514350">
              <a:spcBef>
                <a:spcPts val="0"/>
              </a:spcBef>
              <a:spcAft>
                <a:spcPts val="0"/>
              </a:spcAft>
              <a:buFont typeface="+mj-lt"/>
              <a:buAutoNum type="arabicPeriod"/>
            </a:pPr>
            <a:r>
              <a:rPr lang="en-US" dirty="0">
                <a:effectLst/>
                <a:latin typeface="Times New Roman" panose="02020603050405020304" pitchFamily="18" charset="0"/>
                <a:ea typeface="Times"/>
                <a:cs typeface="Times New Roman" panose="02020603050405020304" pitchFamily="18" charset="0"/>
              </a:rPr>
              <a:t>In other words, the cell is not just a simple sack filled with fluid, but has a </a:t>
            </a:r>
            <a:r>
              <a:rPr lang="en-US" b="1" dirty="0">
                <a:effectLst/>
                <a:latin typeface="Times New Roman" panose="02020603050405020304" pitchFamily="18" charset="0"/>
                <a:ea typeface="Times"/>
                <a:cs typeface="Times New Roman" panose="02020603050405020304" pitchFamily="18" charset="0"/>
              </a:rPr>
              <a:t>shape</a:t>
            </a:r>
            <a:r>
              <a:rPr lang="en-US" dirty="0">
                <a:effectLst/>
                <a:latin typeface="Times New Roman" panose="02020603050405020304" pitchFamily="18" charset="0"/>
                <a:ea typeface="Times"/>
                <a:cs typeface="Times New Roman" panose="02020603050405020304" pitchFamily="18" charset="0"/>
              </a:rPr>
              <a:t> and a </a:t>
            </a:r>
            <a:r>
              <a:rPr lang="en-US" b="1" dirty="0">
                <a:effectLst/>
                <a:latin typeface="Times New Roman" panose="02020603050405020304" pitchFamily="18" charset="0"/>
                <a:ea typeface="Times"/>
                <a:cs typeface="Times New Roman" panose="02020603050405020304" pitchFamily="18" charset="0"/>
              </a:rPr>
              <a:t>stiffness</a:t>
            </a:r>
            <a:r>
              <a:rPr lang="en-US" dirty="0">
                <a:effectLst/>
                <a:latin typeface="Times New Roman" panose="02020603050405020304" pitchFamily="18" charset="0"/>
                <a:ea typeface="Times"/>
                <a:cs typeface="Times New Roman" panose="02020603050405020304" pitchFamily="18" charset="0"/>
              </a:rPr>
              <a:t>, caused by its own skeleton: the cytoskeleton.</a:t>
            </a:r>
          </a:p>
          <a:p>
            <a:pPr marL="285750" marR="0" indent="-514350">
              <a:spcBef>
                <a:spcPts val="0"/>
              </a:spcBef>
              <a:spcAft>
                <a:spcPts val="0"/>
              </a:spcAft>
              <a:buFont typeface="+mj-lt"/>
              <a:buAutoNum type="arabicPeriod"/>
            </a:pPr>
            <a:endParaRPr lang="en-US" dirty="0">
              <a:effectLst/>
              <a:latin typeface="Times New Roman" panose="02020603050405020304" pitchFamily="18" charset="0"/>
              <a:ea typeface="Times"/>
              <a:cs typeface="Times New Roman" panose="02020603050405020304" pitchFamily="18" charset="0"/>
            </a:endParaRPr>
          </a:p>
          <a:p>
            <a:pPr marL="285750" marR="0" indent="-514350">
              <a:spcBef>
                <a:spcPts val="0"/>
              </a:spcBef>
              <a:spcAft>
                <a:spcPts val="0"/>
              </a:spcAft>
              <a:buFont typeface="+mj-lt"/>
              <a:buAutoNum type="arabicPeriod"/>
            </a:pPr>
            <a:r>
              <a:rPr lang="en-US" dirty="0">
                <a:effectLst/>
                <a:latin typeface="Times New Roman" panose="02020603050405020304" pitchFamily="18" charset="0"/>
                <a:ea typeface="Times"/>
                <a:cs typeface="Times New Roman" panose="02020603050405020304" pitchFamily="18" charset="0"/>
              </a:rPr>
              <a:t>These fibers can vary from relatively simple microfilaments to more complex microtubules.</a:t>
            </a:r>
          </a:p>
          <a:p>
            <a:pPr marL="0" marR="0" indent="0">
              <a:spcBef>
                <a:spcPts val="0"/>
              </a:spcBef>
              <a:spcAft>
                <a:spcPts val="0"/>
              </a:spcAft>
              <a:buNone/>
            </a:pPr>
            <a:endParaRPr lang="en-US" dirty="0">
              <a:effectLst/>
              <a:latin typeface="Times New Roman" panose="02020603050405020304" pitchFamily="18" charset="0"/>
              <a:ea typeface="Times"/>
              <a:cs typeface="Times New Roman" panose="02020603050405020304" pitchFamily="18" charset="0"/>
            </a:endParaRPr>
          </a:p>
        </p:txBody>
      </p:sp>
      <p:sp>
        <p:nvSpPr>
          <p:cNvPr id="2" name="Title 1">
            <a:extLst>
              <a:ext uri="{FF2B5EF4-FFF2-40B4-BE49-F238E27FC236}">
                <a16:creationId xmlns:a16="http://schemas.microsoft.com/office/drawing/2014/main" id="{33F8F9B1-9BFB-12CC-F037-1515E7D2955A}"/>
              </a:ext>
            </a:extLst>
          </p:cNvPr>
          <p:cNvSpPr>
            <a:spLocks noGrp="1"/>
          </p:cNvSpPr>
          <p:nvPr>
            <p:ph type="title"/>
          </p:nvPr>
        </p:nvSpPr>
        <p:spPr>
          <a:xfrm>
            <a:off x="838200" y="454775"/>
            <a:ext cx="10515600" cy="495487"/>
          </a:xfrm>
        </p:spPr>
        <p:txBody>
          <a:bodyPr>
            <a:noAutofit/>
          </a:bodyPr>
          <a:lstStyle/>
          <a:p>
            <a:pPr marL="0" marR="0" algn="ctr">
              <a:spcBef>
                <a:spcPts val="0"/>
              </a:spcBef>
              <a:spcAft>
                <a:spcPts val="0"/>
              </a:spcAft>
            </a:pPr>
            <a:r>
              <a:rPr lang="en-US" sz="3200" b="1" dirty="0">
                <a:solidFill>
                  <a:schemeClr val="accent1"/>
                </a:solidFill>
                <a:effectLst/>
                <a:latin typeface="Times New Roman" panose="02020603050405020304" pitchFamily="18" charset="0"/>
                <a:ea typeface="Times"/>
                <a:cs typeface="Times New Roman" panose="02020603050405020304" pitchFamily="18" charset="0"/>
              </a:rPr>
              <a:t>I. The Cytoskeleton </a:t>
            </a:r>
            <a:r>
              <a:rPr lang="en-US" sz="2400" b="1" dirty="0">
                <a:solidFill>
                  <a:schemeClr val="accent1"/>
                </a:solidFill>
                <a:effectLst/>
                <a:latin typeface="Times New Roman" panose="02020603050405020304" pitchFamily="18" charset="0"/>
                <a:ea typeface="Times"/>
                <a:cs typeface="Times New Roman" panose="02020603050405020304" pitchFamily="18" charset="0"/>
              </a:rPr>
              <a:t>(1)</a:t>
            </a:r>
            <a:endParaRPr lang="en-US" sz="3200" dirty="0">
              <a:solidFill>
                <a:schemeClr val="accent1"/>
              </a:solidFill>
              <a:effectLst/>
              <a:latin typeface="Times"/>
              <a:ea typeface="Times"/>
              <a:cs typeface="Times New Roman" panose="02020603050405020304" pitchFamily="18" charset="0"/>
            </a:endParaRPr>
          </a:p>
        </p:txBody>
      </p:sp>
      <p:sp>
        <p:nvSpPr>
          <p:cNvPr id="4" name="Footer Placeholder 30">
            <a:extLst>
              <a:ext uri="{FF2B5EF4-FFF2-40B4-BE49-F238E27FC236}">
                <a16:creationId xmlns:a16="http://schemas.microsoft.com/office/drawing/2014/main" id="{2F9A9F6B-61E7-D733-7856-C5090995AD33}"/>
              </a:ext>
            </a:extLst>
          </p:cNvPr>
          <p:cNvSpPr>
            <a:spLocks noGrp="1"/>
          </p:cNvSpPr>
          <p:nvPr>
            <p:ph type="ftr" sz="quarter" idx="11"/>
          </p:nvPr>
        </p:nvSpPr>
        <p:spPr>
          <a:xfrm>
            <a:off x="499282" y="6449338"/>
            <a:ext cx="11374270" cy="365125"/>
          </a:xfrm>
        </p:spPr>
        <p:txBody>
          <a:bodyPr/>
          <a:lstStyle/>
          <a:p>
            <a:r>
              <a:rPr lang="en-US" i="1" dirty="0">
                <a:latin typeface="Helvetica" pitchFamily="2" charset="0"/>
              </a:rPr>
              <a:t>www.</a:t>
            </a:r>
            <a:r>
              <a:rPr lang="en-US" i="1" dirty="0">
                <a:effectLst/>
                <a:latin typeface="Helvetica" pitchFamily="2" charset="0"/>
              </a:rPr>
              <a:t>BasicPhysiology.org				What is Physiology?					slide #15</a:t>
            </a:r>
            <a:endParaRPr lang="en-US" dirty="0">
              <a:effectLst/>
              <a:latin typeface="Helvetica" pitchFamily="2" charset="0"/>
            </a:endParaRPr>
          </a:p>
        </p:txBody>
      </p:sp>
    </p:spTree>
    <p:extLst>
      <p:ext uri="{BB962C8B-B14F-4D97-AF65-F5344CB8AC3E}">
        <p14:creationId xmlns:p14="http://schemas.microsoft.com/office/powerpoint/2010/main" val="2512414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DF31F4-C08E-2120-CDF0-5E6948DD3049}"/>
              </a:ext>
            </a:extLst>
          </p:cNvPr>
          <p:cNvSpPr>
            <a:spLocks noGrp="1"/>
          </p:cNvSpPr>
          <p:nvPr>
            <p:ph idx="1"/>
          </p:nvPr>
        </p:nvSpPr>
        <p:spPr>
          <a:xfrm>
            <a:off x="533402" y="1147482"/>
            <a:ext cx="10515600" cy="5163669"/>
          </a:xfrm>
        </p:spPr>
        <p:txBody>
          <a:bodyPr>
            <a:noAutofit/>
          </a:bodyPr>
          <a:lstStyle/>
          <a:p>
            <a:pPr marL="514350" marR="0" indent="-514350">
              <a:spcBef>
                <a:spcPts val="0"/>
              </a:spcBef>
              <a:spcAft>
                <a:spcPts val="0"/>
              </a:spcAft>
              <a:buFont typeface="+mj-lt"/>
              <a:buAutoNum type="arabicPeriod"/>
            </a:pPr>
            <a:endParaRPr lang="en-US" dirty="0">
              <a:effectLst/>
              <a:latin typeface="Times New Roman" panose="02020603050405020304" pitchFamily="18" charset="0"/>
              <a:ea typeface="Times"/>
              <a:cs typeface="Times New Roman" panose="02020603050405020304" pitchFamily="18" charset="0"/>
            </a:endParaRPr>
          </a:p>
          <a:p>
            <a:pPr marL="514350" marR="0" indent="-514350">
              <a:spcBef>
                <a:spcPts val="0"/>
              </a:spcBef>
              <a:spcAft>
                <a:spcPts val="0"/>
              </a:spcAft>
              <a:buFont typeface="+mj-lt"/>
              <a:buAutoNum type="arabicPeriod"/>
            </a:pPr>
            <a:r>
              <a:rPr lang="en-US" dirty="0">
                <a:effectLst/>
                <a:latin typeface="Times New Roman" panose="02020603050405020304" pitchFamily="18" charset="0"/>
                <a:ea typeface="Times"/>
                <a:cs typeface="Times New Roman" panose="02020603050405020304" pitchFamily="18" charset="0"/>
              </a:rPr>
              <a:t>The </a:t>
            </a:r>
            <a:r>
              <a:rPr lang="en-US" b="1" dirty="0">
                <a:effectLst/>
                <a:latin typeface="Times New Roman" panose="02020603050405020304" pitchFamily="18" charset="0"/>
                <a:ea typeface="Times"/>
                <a:cs typeface="Times New Roman" panose="02020603050405020304" pitchFamily="18" charset="0"/>
              </a:rPr>
              <a:t>microfilaments</a:t>
            </a:r>
            <a:r>
              <a:rPr lang="en-US" dirty="0">
                <a:effectLst/>
                <a:latin typeface="Times New Roman" panose="02020603050405020304" pitchFamily="18" charset="0"/>
                <a:ea typeface="Times"/>
                <a:cs typeface="Times New Roman" panose="02020603050405020304" pitchFamily="18" charset="0"/>
              </a:rPr>
              <a:t> are involved in cellular motility, muscle 	contraction, transport of organelles etc.</a:t>
            </a:r>
            <a:r>
              <a:rPr lang="en-US" dirty="0">
                <a:effectLst/>
                <a:latin typeface="Times New Roman" panose="02020603050405020304" pitchFamily="18" charset="0"/>
                <a:cs typeface="Times New Roman" panose="02020603050405020304" pitchFamily="18" charset="0"/>
              </a:rPr>
              <a:t> </a:t>
            </a:r>
          </a:p>
          <a:p>
            <a:pPr marL="514350" marR="0" indent="-514350">
              <a:spcBef>
                <a:spcPts val="0"/>
              </a:spcBef>
              <a:spcAft>
                <a:spcPts val="0"/>
              </a:spcAft>
              <a:buFont typeface="+mj-lt"/>
              <a:buAutoNum type="arabicPeriod"/>
            </a:pPr>
            <a:endParaRPr lang="en-US" dirty="0">
              <a:effectLst/>
              <a:latin typeface="Times New Roman" panose="02020603050405020304" pitchFamily="18" charset="0"/>
              <a:ea typeface="Times"/>
              <a:cs typeface="Times New Roman" panose="02020603050405020304" pitchFamily="18" charset="0"/>
            </a:endParaRPr>
          </a:p>
          <a:p>
            <a:pPr marL="514350" marR="0" indent="-514350">
              <a:spcBef>
                <a:spcPts val="0"/>
              </a:spcBef>
              <a:spcAft>
                <a:spcPts val="0"/>
              </a:spcAft>
              <a:buFont typeface="+mj-lt"/>
              <a:buAutoNum type="arabicPeriod"/>
            </a:pPr>
            <a:r>
              <a:rPr lang="en-US" dirty="0">
                <a:effectLst/>
                <a:latin typeface="Times New Roman" panose="02020603050405020304" pitchFamily="18" charset="0"/>
                <a:ea typeface="Times"/>
                <a:cs typeface="Times New Roman" panose="02020603050405020304" pitchFamily="18" charset="0"/>
              </a:rPr>
              <a:t>The </a:t>
            </a:r>
            <a:r>
              <a:rPr lang="en-US" b="1" dirty="0">
                <a:effectLst/>
                <a:latin typeface="Times New Roman" panose="02020603050405020304" pitchFamily="18" charset="0"/>
                <a:ea typeface="Times"/>
                <a:cs typeface="Times New Roman" panose="02020603050405020304" pitchFamily="18" charset="0"/>
              </a:rPr>
              <a:t>microtubules</a:t>
            </a:r>
            <a:r>
              <a:rPr lang="en-US" dirty="0">
                <a:effectLst/>
                <a:latin typeface="Times New Roman" panose="02020603050405020304" pitchFamily="18" charset="0"/>
                <a:ea typeface="Times"/>
                <a:cs typeface="Times New Roman" panose="02020603050405020304" pitchFamily="18" charset="0"/>
              </a:rPr>
              <a:t> are cylinders (‘tubes’), often connected to a central 	centrosome.</a:t>
            </a:r>
            <a:r>
              <a:rPr lang="en-US" dirty="0">
                <a:effectLst/>
                <a:latin typeface="Times New Roman" panose="02020603050405020304" pitchFamily="18" charset="0"/>
                <a:cs typeface="Times New Roman" panose="02020603050405020304" pitchFamily="18" charset="0"/>
              </a:rPr>
              <a:t> </a:t>
            </a:r>
          </a:p>
          <a:p>
            <a:pPr marL="514350" marR="0" indent="-514350">
              <a:spcBef>
                <a:spcPts val="0"/>
              </a:spcBef>
              <a:spcAft>
                <a:spcPts val="0"/>
              </a:spcAft>
              <a:buFont typeface="+mj-lt"/>
              <a:buAutoNum type="arabicPeriod"/>
            </a:pPr>
            <a:endParaRPr lang="en-US" dirty="0">
              <a:effectLst/>
              <a:latin typeface="Times New Roman" panose="02020603050405020304" pitchFamily="18" charset="0"/>
              <a:ea typeface="Times"/>
              <a:cs typeface="Times New Roman" panose="02020603050405020304" pitchFamily="18" charset="0"/>
            </a:endParaRPr>
          </a:p>
          <a:p>
            <a:pPr marL="514350" marR="0" indent="-514350">
              <a:spcBef>
                <a:spcPts val="0"/>
              </a:spcBef>
              <a:spcAft>
                <a:spcPts val="0"/>
              </a:spcAft>
              <a:buFont typeface="+mj-lt"/>
              <a:buAutoNum type="arabicPeriod"/>
            </a:pPr>
            <a:r>
              <a:rPr lang="en-US">
                <a:effectLst/>
                <a:latin typeface="Times New Roman" panose="02020603050405020304" pitchFamily="18" charset="0"/>
                <a:ea typeface="Times"/>
                <a:cs typeface="Times New Roman" panose="02020603050405020304" pitchFamily="18" charset="0"/>
              </a:rPr>
              <a:t>They </a:t>
            </a:r>
            <a:r>
              <a:rPr lang="en-US" dirty="0">
                <a:effectLst/>
                <a:latin typeface="Times New Roman" panose="02020603050405020304" pitchFamily="18" charset="0"/>
                <a:ea typeface="Times"/>
                <a:cs typeface="Times New Roman" panose="02020603050405020304" pitchFamily="18" charset="0"/>
              </a:rPr>
              <a:t>play a central role, during the division of a cell (= mitosis), and 	in the distribution of the chromosomes.</a:t>
            </a:r>
          </a:p>
        </p:txBody>
      </p:sp>
      <p:sp>
        <p:nvSpPr>
          <p:cNvPr id="2" name="Title 1">
            <a:extLst>
              <a:ext uri="{FF2B5EF4-FFF2-40B4-BE49-F238E27FC236}">
                <a16:creationId xmlns:a16="http://schemas.microsoft.com/office/drawing/2014/main" id="{33F8F9B1-9BFB-12CC-F037-1515E7D2955A}"/>
              </a:ext>
            </a:extLst>
          </p:cNvPr>
          <p:cNvSpPr>
            <a:spLocks noGrp="1"/>
          </p:cNvSpPr>
          <p:nvPr>
            <p:ph type="title"/>
          </p:nvPr>
        </p:nvSpPr>
        <p:spPr>
          <a:xfrm>
            <a:off x="838200" y="454775"/>
            <a:ext cx="10515600" cy="495487"/>
          </a:xfrm>
        </p:spPr>
        <p:txBody>
          <a:bodyPr>
            <a:noAutofit/>
          </a:bodyPr>
          <a:lstStyle/>
          <a:p>
            <a:pPr marL="0" marR="0" algn="ctr">
              <a:spcBef>
                <a:spcPts val="0"/>
              </a:spcBef>
              <a:spcAft>
                <a:spcPts val="0"/>
              </a:spcAft>
            </a:pPr>
            <a:r>
              <a:rPr lang="en-US" sz="3200" b="1" dirty="0">
                <a:solidFill>
                  <a:schemeClr val="accent1"/>
                </a:solidFill>
                <a:effectLst/>
                <a:latin typeface="Times New Roman" panose="02020603050405020304" pitchFamily="18" charset="0"/>
                <a:ea typeface="Times"/>
                <a:cs typeface="Times New Roman" panose="02020603050405020304" pitchFamily="18" charset="0"/>
              </a:rPr>
              <a:t>I. The Cytoskeleton </a:t>
            </a:r>
            <a:r>
              <a:rPr lang="en-US" sz="2400" b="1" dirty="0">
                <a:solidFill>
                  <a:schemeClr val="accent1"/>
                </a:solidFill>
                <a:effectLst/>
                <a:latin typeface="Times New Roman" panose="02020603050405020304" pitchFamily="18" charset="0"/>
                <a:ea typeface="Times"/>
                <a:cs typeface="Times New Roman" panose="02020603050405020304" pitchFamily="18" charset="0"/>
              </a:rPr>
              <a:t>(2)</a:t>
            </a:r>
            <a:endParaRPr lang="en-US" sz="3200" dirty="0">
              <a:solidFill>
                <a:schemeClr val="accent1"/>
              </a:solidFill>
              <a:effectLst/>
              <a:latin typeface="Times"/>
              <a:ea typeface="Times"/>
              <a:cs typeface="Times New Roman" panose="02020603050405020304" pitchFamily="18" charset="0"/>
            </a:endParaRPr>
          </a:p>
        </p:txBody>
      </p:sp>
      <p:sp>
        <p:nvSpPr>
          <p:cNvPr id="4" name="Footer Placeholder 30">
            <a:extLst>
              <a:ext uri="{FF2B5EF4-FFF2-40B4-BE49-F238E27FC236}">
                <a16:creationId xmlns:a16="http://schemas.microsoft.com/office/drawing/2014/main" id="{63E47AE0-96E6-3EA6-CC97-F26CACE70420}"/>
              </a:ext>
            </a:extLst>
          </p:cNvPr>
          <p:cNvSpPr>
            <a:spLocks noGrp="1"/>
          </p:cNvSpPr>
          <p:nvPr>
            <p:ph type="ftr" sz="quarter" idx="11"/>
          </p:nvPr>
        </p:nvSpPr>
        <p:spPr>
          <a:xfrm>
            <a:off x="499282" y="6449338"/>
            <a:ext cx="11374270" cy="365125"/>
          </a:xfrm>
        </p:spPr>
        <p:txBody>
          <a:bodyPr/>
          <a:lstStyle/>
          <a:p>
            <a:r>
              <a:rPr lang="en-US" i="1" dirty="0">
                <a:latin typeface="Helvetica" pitchFamily="2" charset="0"/>
              </a:rPr>
              <a:t>www.</a:t>
            </a:r>
            <a:r>
              <a:rPr lang="en-US" i="1" dirty="0">
                <a:effectLst/>
                <a:latin typeface="Helvetica" pitchFamily="2" charset="0"/>
              </a:rPr>
              <a:t>BasicPhysiology.org				What is Physiology?					slide #16</a:t>
            </a:r>
            <a:endParaRPr lang="en-US" dirty="0">
              <a:effectLst/>
              <a:latin typeface="Helvetica" pitchFamily="2" charset="0"/>
            </a:endParaRPr>
          </a:p>
        </p:txBody>
      </p:sp>
    </p:spTree>
    <p:extLst>
      <p:ext uri="{BB962C8B-B14F-4D97-AF65-F5344CB8AC3E}">
        <p14:creationId xmlns:p14="http://schemas.microsoft.com/office/powerpoint/2010/main" val="39407826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DF31F4-C08E-2120-CDF0-5E6948DD3049}"/>
              </a:ext>
            </a:extLst>
          </p:cNvPr>
          <p:cNvSpPr>
            <a:spLocks noGrp="1"/>
          </p:cNvSpPr>
          <p:nvPr>
            <p:ph idx="1"/>
          </p:nvPr>
        </p:nvSpPr>
        <p:spPr>
          <a:xfrm>
            <a:off x="533402" y="914401"/>
            <a:ext cx="10515600" cy="5163669"/>
          </a:xfrm>
        </p:spPr>
        <p:txBody>
          <a:bodyPr>
            <a:noAutofit/>
          </a:bodyPr>
          <a:lstStyle/>
          <a:p>
            <a:pPr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The ribosomes are large complex molecular machines that are involved in the synthesis of </a:t>
            </a:r>
            <a:r>
              <a:rPr lang="en-US" sz="2400" b="1" dirty="0">
                <a:effectLst/>
                <a:latin typeface="Times New Roman" panose="02020603050405020304" pitchFamily="18" charset="0"/>
                <a:ea typeface="Times"/>
                <a:cs typeface="Times New Roman" panose="02020603050405020304" pitchFamily="18" charset="0"/>
              </a:rPr>
              <a:t>proteins</a:t>
            </a:r>
            <a:r>
              <a:rPr lang="en-US" sz="2400" dirty="0">
                <a:effectLst/>
                <a:latin typeface="Times New Roman" panose="02020603050405020304" pitchFamily="18" charset="0"/>
                <a:ea typeface="Times"/>
                <a:cs typeface="Times New Roman" panose="02020603050405020304" pitchFamily="18" charset="0"/>
              </a:rPr>
              <a:t>.</a:t>
            </a:r>
          </a:p>
          <a:p>
            <a:pPr marR="0" indent="-457200">
              <a:spcBef>
                <a:spcPts val="0"/>
              </a:spcBef>
              <a:spcAft>
                <a:spcPts val="0"/>
              </a:spcAft>
              <a:buFont typeface="+mj-lt"/>
              <a:buAutoNum type="arabicPeriod"/>
            </a:pPr>
            <a:endParaRPr lang="en-US" sz="2400" dirty="0">
              <a:effectLst/>
              <a:latin typeface="Times New Roman" panose="02020603050405020304" pitchFamily="18" charset="0"/>
              <a:ea typeface="Times"/>
              <a:cs typeface="Times New Roman" panose="02020603050405020304" pitchFamily="18" charset="0"/>
            </a:endParaRPr>
          </a:p>
          <a:p>
            <a:pPr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The ribosomes link amino acids together in the order specified by the messenger RNA (which comes from the nucleus). That’s why there are so many ribosomes located on the rough ER.</a:t>
            </a:r>
          </a:p>
          <a:p>
            <a:pPr marR="0" indent="-457200">
              <a:spcBef>
                <a:spcPts val="0"/>
              </a:spcBef>
              <a:spcAft>
                <a:spcPts val="0"/>
              </a:spcAft>
              <a:buFont typeface="+mj-lt"/>
              <a:buAutoNum type="arabicPeriod"/>
            </a:pPr>
            <a:endParaRPr lang="en-US" sz="2400" dirty="0">
              <a:effectLst/>
              <a:latin typeface="Times New Roman" panose="02020603050405020304" pitchFamily="18" charset="0"/>
              <a:ea typeface="Times"/>
              <a:cs typeface="Times New Roman" panose="02020603050405020304" pitchFamily="18" charset="0"/>
            </a:endParaRPr>
          </a:p>
          <a:p>
            <a:pPr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The ribosome consists of two units, a small one that ‘reads’ the RNA and a large unit that connects individual amino acids into a protein molecule.</a:t>
            </a:r>
          </a:p>
          <a:p>
            <a:pPr marL="0" marR="0">
              <a:spcBef>
                <a:spcPts val="0"/>
              </a:spcBef>
              <a:spcAft>
                <a:spcPts val="0"/>
              </a:spcAft>
            </a:pPr>
            <a:endParaRPr lang="en-US" sz="1800" dirty="0">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US" sz="1800" dirty="0">
              <a:effectLst/>
              <a:latin typeface="Times"/>
              <a:ea typeface="Times"/>
              <a:cs typeface="Times New Roman" panose="02020603050405020304" pitchFamily="18" charset="0"/>
            </a:endParaRPr>
          </a:p>
        </p:txBody>
      </p:sp>
      <p:sp>
        <p:nvSpPr>
          <p:cNvPr id="2" name="Title 1">
            <a:extLst>
              <a:ext uri="{FF2B5EF4-FFF2-40B4-BE49-F238E27FC236}">
                <a16:creationId xmlns:a16="http://schemas.microsoft.com/office/drawing/2014/main" id="{33F8F9B1-9BFB-12CC-F037-1515E7D2955A}"/>
              </a:ext>
            </a:extLst>
          </p:cNvPr>
          <p:cNvSpPr>
            <a:spLocks noGrp="1"/>
          </p:cNvSpPr>
          <p:nvPr>
            <p:ph type="title"/>
          </p:nvPr>
        </p:nvSpPr>
        <p:spPr>
          <a:xfrm>
            <a:off x="838200" y="275485"/>
            <a:ext cx="10515600" cy="495487"/>
          </a:xfrm>
        </p:spPr>
        <p:txBody>
          <a:bodyPr>
            <a:noAutofit/>
          </a:bodyPr>
          <a:lstStyle/>
          <a:p>
            <a:pPr marL="0" marR="0" algn="ctr">
              <a:spcBef>
                <a:spcPts val="0"/>
              </a:spcBef>
              <a:spcAft>
                <a:spcPts val="0"/>
              </a:spcAft>
            </a:pPr>
            <a:r>
              <a:rPr lang="en-US" sz="3200" b="1" dirty="0">
                <a:solidFill>
                  <a:schemeClr val="accent1"/>
                </a:solidFill>
                <a:effectLst/>
                <a:latin typeface="Times New Roman" panose="02020603050405020304" pitchFamily="18" charset="0"/>
                <a:ea typeface="Times"/>
                <a:cs typeface="Times New Roman" panose="02020603050405020304" pitchFamily="18" charset="0"/>
              </a:rPr>
              <a:t>J. The Ribosomes</a:t>
            </a:r>
            <a:endParaRPr lang="en-US" sz="3200" dirty="0">
              <a:solidFill>
                <a:schemeClr val="accent1"/>
              </a:solidFill>
              <a:effectLst/>
              <a:latin typeface="Times"/>
              <a:ea typeface="Times"/>
              <a:cs typeface="Times New Roman" panose="02020603050405020304" pitchFamily="18" charset="0"/>
            </a:endParaRPr>
          </a:p>
        </p:txBody>
      </p:sp>
      <p:pic>
        <p:nvPicPr>
          <p:cNvPr id="4" name="Picture 3">
            <a:extLst>
              <a:ext uri="{FF2B5EF4-FFF2-40B4-BE49-F238E27FC236}">
                <a16:creationId xmlns:a16="http://schemas.microsoft.com/office/drawing/2014/main" id="{ED50F160-F09F-2BA0-2ECF-57DBFCEF9CD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551180" y="3969912"/>
            <a:ext cx="4411129" cy="2556396"/>
          </a:xfrm>
          <a:prstGeom prst="rect">
            <a:avLst/>
          </a:prstGeom>
          <a:noFill/>
          <a:ln>
            <a:noFill/>
          </a:ln>
        </p:spPr>
      </p:pic>
      <p:sp>
        <p:nvSpPr>
          <p:cNvPr id="5" name="Footer Placeholder 30">
            <a:extLst>
              <a:ext uri="{FF2B5EF4-FFF2-40B4-BE49-F238E27FC236}">
                <a16:creationId xmlns:a16="http://schemas.microsoft.com/office/drawing/2014/main" id="{EEF6D889-4B17-8CD7-2831-DC77FFDF82BC}"/>
              </a:ext>
            </a:extLst>
          </p:cNvPr>
          <p:cNvSpPr>
            <a:spLocks noGrp="1"/>
          </p:cNvSpPr>
          <p:nvPr>
            <p:ph type="ftr" sz="quarter" idx="11"/>
          </p:nvPr>
        </p:nvSpPr>
        <p:spPr>
          <a:xfrm>
            <a:off x="499282" y="6449338"/>
            <a:ext cx="11374270" cy="365125"/>
          </a:xfrm>
        </p:spPr>
        <p:txBody>
          <a:bodyPr/>
          <a:lstStyle/>
          <a:p>
            <a:r>
              <a:rPr lang="en-US" i="1" dirty="0">
                <a:latin typeface="Helvetica" pitchFamily="2" charset="0"/>
              </a:rPr>
              <a:t>www.</a:t>
            </a:r>
            <a:r>
              <a:rPr lang="en-US" i="1" dirty="0">
                <a:effectLst/>
                <a:latin typeface="Helvetica" pitchFamily="2" charset="0"/>
              </a:rPr>
              <a:t>BasicPhysiology.org				What is Physiology?					slide #17</a:t>
            </a:r>
            <a:endParaRPr lang="en-US" dirty="0">
              <a:effectLst/>
              <a:latin typeface="Helvetica" pitchFamily="2" charset="0"/>
            </a:endParaRPr>
          </a:p>
        </p:txBody>
      </p:sp>
    </p:spTree>
    <p:extLst>
      <p:ext uri="{BB962C8B-B14F-4D97-AF65-F5344CB8AC3E}">
        <p14:creationId xmlns:p14="http://schemas.microsoft.com/office/powerpoint/2010/main" val="37795008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CA643A4-7D6B-88CD-820F-D606530A8C67}"/>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a:latin typeface="Helvetica" pitchFamily="2" charset="0"/>
              </a:rPr>
            </a:br>
            <a:endParaRPr lang="en-US" dirty="0"/>
          </a:p>
        </p:txBody>
      </p:sp>
      <p:sp>
        <p:nvSpPr>
          <p:cNvPr id="5" name="Content Placeholder 4">
            <a:extLst>
              <a:ext uri="{FF2B5EF4-FFF2-40B4-BE49-F238E27FC236}">
                <a16:creationId xmlns:a16="http://schemas.microsoft.com/office/drawing/2014/main" id="{B129FBAC-5C06-6B21-9B50-65E234AC630E}"/>
              </a:ext>
            </a:extLst>
          </p:cNvPr>
          <p:cNvSpPr txBox="1">
            <a:spLocks/>
          </p:cNvSpPr>
          <p:nvPr/>
        </p:nvSpPr>
        <p:spPr>
          <a:xfrm>
            <a:off x="838199" y="1398493"/>
            <a:ext cx="6441141" cy="466134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indent="0">
              <a:spcBef>
                <a:spcPts val="0"/>
              </a:spcBef>
              <a:spcAft>
                <a:spcPts val="0"/>
              </a:spcAft>
              <a:buNone/>
            </a:pPr>
            <a:endParaRPr lang="en-US" sz="2400" dirty="0">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pPr>
            <a:r>
              <a:rPr lang="en-US" sz="2400" dirty="0">
                <a:effectLst/>
                <a:latin typeface="Times New Roman" panose="02020603050405020304" pitchFamily="18" charset="0"/>
                <a:ea typeface="Times"/>
                <a:cs typeface="Times New Roman" panose="02020603050405020304" pitchFamily="18" charset="0"/>
              </a:rPr>
              <a:t>The major organelles in a cell:</a:t>
            </a:r>
          </a:p>
          <a:p>
            <a:pPr marL="0" marR="0" indent="0">
              <a:spcBef>
                <a:spcPts val="0"/>
              </a:spcBef>
              <a:spcAft>
                <a:spcPts val="0"/>
              </a:spcAft>
              <a:buNone/>
            </a:pPr>
            <a:endParaRPr lang="en-US" sz="2400" dirty="0">
              <a:effectLst/>
              <a:latin typeface="Times New Roman" panose="02020603050405020304" pitchFamily="18" charset="0"/>
              <a:ea typeface="Times"/>
              <a:cs typeface="Times New Roman" panose="02020603050405020304" pitchFamily="18" charset="0"/>
            </a:endParaRPr>
          </a:p>
          <a:p>
            <a:pPr marL="1257300" lvl="2" indent="-342900">
              <a:lnSpc>
                <a:spcPct val="100000"/>
              </a:lnSpc>
              <a:spcBef>
                <a:spcPts val="0"/>
              </a:spcBef>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Nucleus</a:t>
            </a:r>
          </a:p>
          <a:p>
            <a:pPr marL="1257300" lvl="2" indent="-342900">
              <a:lnSpc>
                <a:spcPct val="100000"/>
              </a:lnSpc>
              <a:spcBef>
                <a:spcPts val="0"/>
              </a:spcBef>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Cell Membrane</a:t>
            </a:r>
          </a:p>
          <a:p>
            <a:pPr marL="1257300" lvl="2" indent="-342900">
              <a:lnSpc>
                <a:spcPct val="100000"/>
              </a:lnSpc>
              <a:spcBef>
                <a:spcPts val="0"/>
              </a:spcBef>
              <a:buFont typeface="+mj-lt"/>
              <a:buAutoNum type="arabicPeriod"/>
            </a:pPr>
            <a:r>
              <a:rPr lang="en-US" sz="2400" dirty="0">
                <a:latin typeface="Times New Roman" panose="02020603050405020304" pitchFamily="18" charset="0"/>
                <a:ea typeface="Times"/>
                <a:cs typeface="Times New Roman" panose="02020603050405020304" pitchFamily="18" charset="0"/>
              </a:rPr>
              <a:t>Cytoplasm</a:t>
            </a:r>
            <a:endParaRPr lang="en-US" sz="2400" dirty="0">
              <a:effectLst/>
              <a:latin typeface="Times New Roman" panose="02020603050405020304" pitchFamily="18" charset="0"/>
              <a:ea typeface="Times"/>
              <a:cs typeface="Times New Roman" panose="02020603050405020304" pitchFamily="18" charset="0"/>
            </a:endParaRPr>
          </a:p>
          <a:p>
            <a:pPr marL="1257300" lvl="2" indent="-342900">
              <a:lnSpc>
                <a:spcPct val="100000"/>
              </a:lnSpc>
              <a:spcBef>
                <a:spcPts val="0"/>
              </a:spcBef>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Endoplasmic Reticulum</a:t>
            </a:r>
          </a:p>
          <a:p>
            <a:pPr marL="1257300" lvl="2" indent="-342900">
              <a:lnSpc>
                <a:spcPct val="100000"/>
              </a:lnSpc>
              <a:spcBef>
                <a:spcPts val="0"/>
              </a:spcBef>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Golgi apparatus</a:t>
            </a:r>
          </a:p>
          <a:p>
            <a:pPr marL="1257300" lvl="2" indent="-342900">
              <a:lnSpc>
                <a:spcPct val="100000"/>
              </a:lnSpc>
              <a:spcBef>
                <a:spcPts val="0"/>
              </a:spcBef>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Lysosomes</a:t>
            </a:r>
          </a:p>
          <a:p>
            <a:pPr marL="1257300" lvl="2" indent="-342900">
              <a:lnSpc>
                <a:spcPct val="100000"/>
              </a:lnSpc>
              <a:spcBef>
                <a:spcPts val="0"/>
              </a:spcBef>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Mitochondria</a:t>
            </a:r>
          </a:p>
          <a:p>
            <a:pPr marL="1257300" lvl="2" indent="-342900">
              <a:lnSpc>
                <a:spcPct val="100000"/>
              </a:lnSpc>
              <a:spcBef>
                <a:spcPts val="0"/>
              </a:spcBef>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Cytoskeleton</a:t>
            </a:r>
          </a:p>
          <a:p>
            <a:pPr marL="1257300" lvl="2" indent="-342900">
              <a:lnSpc>
                <a:spcPct val="100000"/>
              </a:lnSpc>
              <a:spcBef>
                <a:spcPts val="0"/>
              </a:spcBef>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Ribosomes</a:t>
            </a:r>
            <a:endParaRPr lang="en-US" sz="2400" dirty="0">
              <a:latin typeface="Times New Roman" panose="02020603050405020304" pitchFamily="18" charset="0"/>
              <a:ea typeface="Times"/>
              <a:cs typeface="Times New Roman" panose="02020603050405020304" pitchFamily="18" charset="0"/>
            </a:endParaRPr>
          </a:p>
          <a:p>
            <a:pPr marL="342900" marR="0" lvl="0" indent="-342900">
              <a:spcBef>
                <a:spcPts val="0"/>
              </a:spcBef>
              <a:spcAft>
                <a:spcPts val="0"/>
              </a:spcAft>
              <a:buFont typeface="+mj-lt"/>
              <a:buAutoNum type="arabicPeriod"/>
            </a:pPr>
            <a:endParaRPr lang="en-US" sz="2400" dirty="0">
              <a:effectLst/>
              <a:latin typeface="Times New Roman" panose="02020603050405020304" pitchFamily="18" charset="0"/>
              <a:ea typeface="Times"/>
              <a:cs typeface="Times New Roman" panose="02020603050405020304" pitchFamily="18" charset="0"/>
            </a:endParaRPr>
          </a:p>
        </p:txBody>
      </p:sp>
      <p:sp>
        <p:nvSpPr>
          <p:cNvPr id="6" name="Title 1">
            <a:extLst>
              <a:ext uri="{FF2B5EF4-FFF2-40B4-BE49-F238E27FC236}">
                <a16:creationId xmlns:a16="http://schemas.microsoft.com/office/drawing/2014/main" id="{B6CBE912-406D-0289-1ABE-915E64CE6437}"/>
              </a:ext>
            </a:extLst>
          </p:cNvPr>
          <p:cNvSpPr txBox="1">
            <a:spLocks/>
          </p:cNvSpPr>
          <p:nvPr/>
        </p:nvSpPr>
        <p:spPr>
          <a:xfrm>
            <a:off x="1745064" y="342308"/>
            <a:ext cx="7942997" cy="105618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chemeClr val="accent1"/>
                </a:solidFill>
                <a:effectLst/>
                <a:latin typeface="Times New Roman" panose="02020603050405020304" pitchFamily="18" charset="0"/>
                <a:ea typeface="Times"/>
              </a:rPr>
              <a:t>K. So, these were all the cellular components that we wanted to discuss!</a:t>
            </a:r>
            <a:endParaRPr lang="en-US" sz="2400" b="1" i="0" dirty="0">
              <a:solidFill>
                <a:schemeClr val="accent1"/>
              </a:solidFill>
              <a:effectLst/>
              <a:latin typeface="Times New Roman" panose="02020603050405020304" pitchFamily="18" charset="0"/>
              <a:cs typeface="Times New Roman" panose="02020603050405020304" pitchFamily="18" charset="0"/>
            </a:endParaRPr>
          </a:p>
        </p:txBody>
      </p:sp>
      <p:sp>
        <p:nvSpPr>
          <p:cNvPr id="7" name="Footer Placeholder 30">
            <a:extLst>
              <a:ext uri="{FF2B5EF4-FFF2-40B4-BE49-F238E27FC236}">
                <a16:creationId xmlns:a16="http://schemas.microsoft.com/office/drawing/2014/main" id="{2499F51D-097D-3DA8-263D-1D3EE8C790BD}"/>
              </a:ext>
            </a:extLst>
          </p:cNvPr>
          <p:cNvSpPr>
            <a:spLocks noGrp="1"/>
          </p:cNvSpPr>
          <p:nvPr>
            <p:ph type="ftr" sz="quarter" idx="11"/>
          </p:nvPr>
        </p:nvSpPr>
        <p:spPr>
          <a:xfrm>
            <a:off x="499282" y="6449338"/>
            <a:ext cx="11374270" cy="365125"/>
          </a:xfrm>
        </p:spPr>
        <p:txBody>
          <a:bodyPr/>
          <a:lstStyle/>
          <a:p>
            <a:r>
              <a:rPr lang="en-US" i="1" dirty="0">
                <a:latin typeface="Helvetica" pitchFamily="2" charset="0"/>
              </a:rPr>
              <a:t>www.</a:t>
            </a:r>
            <a:r>
              <a:rPr lang="en-US" i="1" dirty="0">
                <a:effectLst/>
                <a:latin typeface="Helvetica" pitchFamily="2" charset="0"/>
              </a:rPr>
              <a:t>BasicPhysiology.org				What is Physiology?					slide #18</a:t>
            </a:r>
            <a:endParaRPr lang="en-US" dirty="0">
              <a:effectLst/>
              <a:latin typeface="Helvetica" pitchFamily="2" charset="0"/>
            </a:endParaRPr>
          </a:p>
        </p:txBody>
      </p:sp>
      <p:pic>
        <p:nvPicPr>
          <p:cNvPr id="8" name="Picture 7">
            <a:extLst>
              <a:ext uri="{FF2B5EF4-FFF2-40B4-BE49-F238E27FC236}">
                <a16:creationId xmlns:a16="http://schemas.microsoft.com/office/drawing/2014/main" id="{9C7CFE47-0D2A-E79A-7F36-AC3CAF9E13F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37025" y="1506069"/>
            <a:ext cx="5727280" cy="4840636"/>
          </a:xfrm>
          <a:prstGeom prst="rect">
            <a:avLst/>
          </a:prstGeom>
          <a:noFill/>
          <a:ln>
            <a:noFill/>
          </a:ln>
        </p:spPr>
      </p:pic>
    </p:spTree>
    <p:extLst>
      <p:ext uri="{BB962C8B-B14F-4D97-AF65-F5344CB8AC3E}">
        <p14:creationId xmlns:p14="http://schemas.microsoft.com/office/powerpoint/2010/main" val="4210319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165B0-B144-26BC-02A5-816E8EDBC3B1}"/>
              </a:ext>
            </a:extLst>
          </p:cNvPr>
          <p:cNvSpPr>
            <a:spLocks noGrp="1"/>
          </p:cNvSpPr>
          <p:nvPr>
            <p:ph type="title"/>
          </p:nvPr>
        </p:nvSpPr>
        <p:spPr/>
        <p:txBody>
          <a:bodyPr>
            <a:normAutofit/>
          </a:bodyPr>
          <a:lstStyle/>
          <a:p>
            <a:br>
              <a:rPr lang="en-US" dirty="0">
                <a:effectLst/>
                <a:latin typeface="Helvetica" pitchFamily="2" charset="0"/>
              </a:rPr>
            </a:br>
            <a:endParaRPr lang="en-US" dirty="0"/>
          </a:p>
        </p:txBody>
      </p:sp>
      <p:sp>
        <p:nvSpPr>
          <p:cNvPr id="7" name="Content Placeholder 4">
            <a:extLst>
              <a:ext uri="{FF2B5EF4-FFF2-40B4-BE49-F238E27FC236}">
                <a16:creationId xmlns:a16="http://schemas.microsoft.com/office/drawing/2014/main" id="{B25C7663-2EB1-31F0-A1EF-6269FA9C3346}"/>
              </a:ext>
            </a:extLst>
          </p:cNvPr>
          <p:cNvSpPr txBox="1">
            <a:spLocks/>
          </p:cNvSpPr>
          <p:nvPr/>
        </p:nvSpPr>
        <p:spPr>
          <a:xfrm>
            <a:off x="1450044" y="1221926"/>
            <a:ext cx="9250849" cy="503513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indent="0">
              <a:spcBef>
                <a:spcPts val="0"/>
              </a:spcBef>
              <a:spcAft>
                <a:spcPts val="0"/>
              </a:spcAft>
              <a:buNone/>
            </a:pPr>
            <a:endParaRPr lang="en-US" sz="1800" dirty="0">
              <a:effectLst/>
              <a:latin typeface="Times New Roman" panose="02020603050405020304" pitchFamily="18" charset="0"/>
              <a:ea typeface="Times"/>
              <a:cs typeface="Times New Roman" panose="02020603050405020304" pitchFamily="18" charset="0"/>
            </a:endParaRPr>
          </a:p>
          <a:p>
            <a:pPr marL="457200" marR="0" indent="-457200">
              <a:spcBef>
                <a:spcPts val="0"/>
              </a:spcBef>
              <a:spcAft>
                <a:spcPts val="0"/>
              </a:spcAft>
              <a:buAutoNum type="arabicPeriod"/>
            </a:pPr>
            <a:r>
              <a:rPr lang="en-US" sz="2400" dirty="0">
                <a:effectLst/>
                <a:latin typeface="Times New Roman" panose="02020603050405020304" pitchFamily="18" charset="0"/>
                <a:ea typeface="Times"/>
                <a:cs typeface="Times New Roman" panose="02020603050405020304" pitchFamily="18" charset="0"/>
              </a:rPr>
              <a:t>A cell is the basic component of a body. The human body contains about 13 billion cells!</a:t>
            </a:r>
          </a:p>
          <a:p>
            <a:pPr marL="457200" marR="0" indent="-457200">
              <a:spcBef>
                <a:spcPts val="0"/>
              </a:spcBef>
              <a:spcAft>
                <a:spcPts val="0"/>
              </a:spcAft>
              <a:buAutoNum type="arabicPeriod"/>
            </a:pPr>
            <a:endParaRPr lang="en-US" sz="2400" i="1" dirty="0">
              <a:latin typeface="Times New Roman" panose="02020603050405020304" pitchFamily="18" charset="0"/>
              <a:ea typeface="Times"/>
              <a:cs typeface="Times New Roman" panose="02020603050405020304" pitchFamily="18" charset="0"/>
            </a:endParaRPr>
          </a:p>
          <a:p>
            <a:pPr marL="457200" indent="-457200">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There are many types of cells; skin cells, red and white blood cells, nerve cells, muscle cells, just to name a few types.</a:t>
            </a:r>
          </a:p>
          <a:p>
            <a:pPr marL="457200" indent="-457200">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All cells contain several types of </a:t>
            </a:r>
            <a:r>
              <a:rPr lang="en-US" sz="2400" b="1" dirty="0">
                <a:effectLst/>
                <a:latin typeface="Times New Roman" panose="02020603050405020304" pitchFamily="18" charset="0"/>
                <a:ea typeface="Times"/>
                <a:cs typeface="Times New Roman" panose="02020603050405020304" pitchFamily="18" charset="0"/>
              </a:rPr>
              <a:t>organelles</a:t>
            </a:r>
            <a:r>
              <a:rPr lang="en-US" sz="2400" dirty="0">
                <a:effectLst/>
                <a:latin typeface="Times New Roman" panose="02020603050405020304" pitchFamily="18" charset="0"/>
                <a:ea typeface="Times"/>
                <a:cs typeface="Times New Roman" panose="02020603050405020304" pitchFamily="18" charset="0"/>
              </a:rPr>
              <a:t> (= small organs inside the cell). </a:t>
            </a:r>
          </a:p>
          <a:p>
            <a:pPr marL="457200" marR="0" indent="-457200">
              <a:spcBef>
                <a:spcPts val="0"/>
              </a:spcBef>
              <a:spcAft>
                <a:spcPts val="0"/>
              </a:spcAft>
              <a:buFont typeface="+mj-lt"/>
              <a:buAutoNum type="arabicPeriod"/>
            </a:pPr>
            <a:endParaRPr lang="en-US" sz="2400" dirty="0">
              <a:effectLst/>
              <a:latin typeface="Times New Roman" panose="02020603050405020304" pitchFamily="18" charset="0"/>
              <a:ea typeface="Times"/>
              <a:cs typeface="Times New Roman" panose="02020603050405020304" pitchFamily="18" charset="0"/>
            </a:endParaRPr>
          </a:p>
          <a:p>
            <a:pPr marL="457200"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Some cells have specific organelles such as contracting fibers in muscle cells or vesicles in gland cells etc.</a:t>
            </a:r>
          </a:p>
          <a:p>
            <a:pPr marL="457200" marR="0" indent="-457200">
              <a:spcBef>
                <a:spcPts val="0"/>
              </a:spcBef>
              <a:spcAft>
                <a:spcPts val="0"/>
              </a:spcAft>
              <a:buFont typeface="+mj-lt"/>
              <a:buAutoNum type="arabicPeriod"/>
            </a:pPr>
            <a:endParaRPr lang="en-US" sz="2400" dirty="0">
              <a:latin typeface="Times New Roman" panose="02020603050405020304" pitchFamily="18" charset="0"/>
              <a:ea typeface="Times"/>
              <a:cs typeface="Times New Roman" panose="02020603050405020304" pitchFamily="18" charset="0"/>
            </a:endParaRPr>
          </a:p>
          <a:p>
            <a:pPr marL="457200"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But most cells have similar organelles, which we will now discuss.</a:t>
            </a:r>
            <a:endParaRPr lang="en-US" sz="2400" b="1" dirty="0">
              <a:latin typeface="Times New Roman" panose="02020603050405020304" pitchFamily="18" charset="0"/>
              <a:ea typeface="Times"/>
              <a:cs typeface="Times New Roman" panose="02020603050405020304" pitchFamily="18" charset="0"/>
            </a:endParaRPr>
          </a:p>
          <a:p>
            <a:pPr marL="0" marR="0">
              <a:spcBef>
                <a:spcPts val="0"/>
              </a:spcBef>
              <a:spcAft>
                <a:spcPts val="0"/>
              </a:spcAft>
            </a:pPr>
            <a:endParaRPr lang="en-US" sz="1800" dirty="0">
              <a:effectLst/>
              <a:latin typeface="Times"/>
              <a:ea typeface="Times"/>
              <a:cs typeface="Times New Roman" panose="02020603050405020304" pitchFamily="18" charset="0"/>
            </a:endParaRPr>
          </a:p>
        </p:txBody>
      </p:sp>
      <p:sp>
        <p:nvSpPr>
          <p:cNvPr id="8" name="Title 1">
            <a:extLst>
              <a:ext uri="{FF2B5EF4-FFF2-40B4-BE49-F238E27FC236}">
                <a16:creationId xmlns:a16="http://schemas.microsoft.com/office/drawing/2014/main" id="{1A69F201-13D4-5999-FF3D-99A3624A8F0C}"/>
              </a:ext>
            </a:extLst>
          </p:cNvPr>
          <p:cNvSpPr txBox="1">
            <a:spLocks/>
          </p:cNvSpPr>
          <p:nvPr/>
        </p:nvSpPr>
        <p:spPr>
          <a:xfrm>
            <a:off x="1745064" y="342308"/>
            <a:ext cx="7942997" cy="70521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chemeClr val="accent1"/>
                </a:solidFill>
                <a:effectLst/>
                <a:latin typeface="Times New Roman" panose="02020603050405020304" pitchFamily="18" charset="0"/>
                <a:ea typeface="Times"/>
              </a:rPr>
              <a:t>What is a cell? </a:t>
            </a:r>
            <a:r>
              <a:rPr lang="en-US" sz="2400" b="1" dirty="0">
                <a:solidFill>
                  <a:schemeClr val="accent1"/>
                </a:solidFill>
                <a:effectLst/>
                <a:latin typeface="Times New Roman" panose="02020603050405020304" pitchFamily="18" charset="0"/>
                <a:ea typeface="Times"/>
              </a:rPr>
              <a:t>(1)</a:t>
            </a:r>
            <a:r>
              <a:rPr lang="en-US" sz="2400" dirty="0">
                <a:solidFill>
                  <a:schemeClr val="accent1"/>
                </a:solidFill>
                <a:effectLst/>
              </a:rPr>
              <a:t> </a:t>
            </a:r>
            <a:endParaRPr lang="en-US" sz="2400" b="1" i="0" dirty="0">
              <a:solidFill>
                <a:schemeClr val="accent1"/>
              </a:solidFill>
              <a:effectLst/>
              <a:latin typeface="Times New Roman" panose="02020603050405020304" pitchFamily="18" charset="0"/>
              <a:cs typeface="Times New Roman" panose="02020603050405020304" pitchFamily="18" charset="0"/>
            </a:endParaRPr>
          </a:p>
        </p:txBody>
      </p:sp>
      <p:sp>
        <p:nvSpPr>
          <p:cNvPr id="4" name="Footer Placeholder 30">
            <a:extLst>
              <a:ext uri="{FF2B5EF4-FFF2-40B4-BE49-F238E27FC236}">
                <a16:creationId xmlns:a16="http://schemas.microsoft.com/office/drawing/2014/main" id="{C9C4F40E-B3DD-CB8E-7D98-EBC4BD0DBEF5}"/>
              </a:ext>
            </a:extLst>
          </p:cNvPr>
          <p:cNvSpPr>
            <a:spLocks noGrp="1"/>
          </p:cNvSpPr>
          <p:nvPr>
            <p:ph type="ftr" sz="quarter" idx="11"/>
          </p:nvPr>
        </p:nvSpPr>
        <p:spPr>
          <a:xfrm>
            <a:off x="499282" y="6449338"/>
            <a:ext cx="11374270" cy="365125"/>
          </a:xfrm>
        </p:spPr>
        <p:txBody>
          <a:bodyPr/>
          <a:lstStyle/>
          <a:p>
            <a:r>
              <a:rPr lang="en-US" i="1" dirty="0">
                <a:latin typeface="Helvetica" pitchFamily="2" charset="0"/>
              </a:rPr>
              <a:t>www.</a:t>
            </a:r>
            <a:r>
              <a:rPr lang="en-US" i="1" dirty="0">
                <a:effectLst/>
                <a:latin typeface="Helvetica" pitchFamily="2" charset="0"/>
              </a:rPr>
              <a:t>BasicPhysiology.org				What is Physiology?					slide #2</a:t>
            </a:r>
            <a:endParaRPr lang="en-US" dirty="0">
              <a:effectLst/>
              <a:latin typeface="Helvetica" pitchFamily="2" charset="0"/>
            </a:endParaRPr>
          </a:p>
        </p:txBody>
      </p:sp>
    </p:spTree>
    <p:extLst>
      <p:ext uri="{BB962C8B-B14F-4D97-AF65-F5344CB8AC3E}">
        <p14:creationId xmlns:p14="http://schemas.microsoft.com/office/powerpoint/2010/main" val="185735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165B0-B144-26BC-02A5-816E8EDBC3B1}"/>
              </a:ext>
            </a:extLst>
          </p:cNvPr>
          <p:cNvSpPr>
            <a:spLocks noGrp="1"/>
          </p:cNvSpPr>
          <p:nvPr>
            <p:ph type="title"/>
          </p:nvPr>
        </p:nvSpPr>
        <p:spPr/>
        <p:txBody>
          <a:bodyPr>
            <a:normAutofit/>
          </a:bodyPr>
          <a:lstStyle/>
          <a:p>
            <a:br>
              <a:rPr lang="en-US" dirty="0">
                <a:effectLst/>
                <a:latin typeface="Helvetica" pitchFamily="2" charset="0"/>
              </a:rPr>
            </a:br>
            <a:endParaRPr lang="en-US" dirty="0"/>
          </a:p>
        </p:txBody>
      </p:sp>
      <p:sp>
        <p:nvSpPr>
          <p:cNvPr id="7" name="Content Placeholder 4">
            <a:extLst>
              <a:ext uri="{FF2B5EF4-FFF2-40B4-BE49-F238E27FC236}">
                <a16:creationId xmlns:a16="http://schemas.microsoft.com/office/drawing/2014/main" id="{B25C7663-2EB1-31F0-A1EF-6269FA9C3346}"/>
              </a:ext>
            </a:extLst>
          </p:cNvPr>
          <p:cNvSpPr txBox="1">
            <a:spLocks/>
          </p:cNvSpPr>
          <p:nvPr/>
        </p:nvSpPr>
        <p:spPr>
          <a:xfrm>
            <a:off x="838199" y="1398493"/>
            <a:ext cx="6441141" cy="4661343"/>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indent="0">
              <a:spcBef>
                <a:spcPts val="0"/>
              </a:spcBef>
              <a:spcAft>
                <a:spcPts val="0"/>
              </a:spcAft>
              <a:buNone/>
            </a:pPr>
            <a:endParaRPr lang="en-US" sz="2400" dirty="0">
              <a:latin typeface="Times New Roman" panose="02020603050405020304" pitchFamily="18" charset="0"/>
              <a:ea typeface="Times"/>
              <a:cs typeface="Times New Roman" panose="02020603050405020304" pitchFamily="18" charset="0"/>
            </a:endParaRPr>
          </a:p>
          <a:p>
            <a:pPr marL="0" marR="0" indent="0">
              <a:spcBef>
                <a:spcPts val="0"/>
              </a:spcBef>
              <a:spcAft>
                <a:spcPts val="0"/>
              </a:spcAft>
              <a:buNone/>
            </a:pPr>
            <a:r>
              <a:rPr lang="en-US" sz="2400" dirty="0">
                <a:effectLst/>
                <a:latin typeface="Times New Roman" panose="02020603050405020304" pitchFamily="18" charset="0"/>
                <a:ea typeface="Times"/>
                <a:cs typeface="Times New Roman" panose="02020603050405020304" pitchFamily="18" charset="0"/>
              </a:rPr>
              <a:t>The major organelles in a cell are:</a:t>
            </a:r>
          </a:p>
          <a:p>
            <a:pPr marL="0" marR="0" indent="0">
              <a:spcBef>
                <a:spcPts val="0"/>
              </a:spcBef>
              <a:spcAft>
                <a:spcPts val="0"/>
              </a:spcAft>
              <a:buNone/>
            </a:pPr>
            <a:endParaRPr lang="en-US" sz="2400" dirty="0">
              <a:effectLst/>
              <a:latin typeface="Times New Roman" panose="02020603050405020304" pitchFamily="18" charset="0"/>
              <a:ea typeface="Times"/>
              <a:cs typeface="Times New Roman" panose="02020603050405020304" pitchFamily="18" charset="0"/>
            </a:endParaRPr>
          </a:p>
          <a:p>
            <a:pPr marL="1257300" lvl="2" indent="-342900">
              <a:lnSpc>
                <a:spcPct val="100000"/>
              </a:lnSpc>
              <a:spcBef>
                <a:spcPts val="0"/>
              </a:spcBef>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Nucleus</a:t>
            </a:r>
          </a:p>
          <a:p>
            <a:pPr marL="1257300" lvl="2" indent="-342900">
              <a:lnSpc>
                <a:spcPct val="100000"/>
              </a:lnSpc>
              <a:spcBef>
                <a:spcPts val="0"/>
              </a:spcBef>
              <a:buFont typeface="+mj-lt"/>
              <a:buAutoNum type="arabicPeriod"/>
            </a:pPr>
            <a:r>
              <a:rPr lang="en-US" sz="2400" dirty="0">
                <a:latin typeface="Times New Roman" panose="02020603050405020304" pitchFamily="18" charset="0"/>
                <a:ea typeface="Times"/>
                <a:cs typeface="Times New Roman" panose="02020603050405020304" pitchFamily="18" charset="0"/>
              </a:rPr>
              <a:t>Cytoplasm</a:t>
            </a:r>
            <a:endParaRPr lang="en-US" sz="2400" dirty="0">
              <a:effectLst/>
              <a:latin typeface="Times New Roman" panose="02020603050405020304" pitchFamily="18" charset="0"/>
              <a:ea typeface="Times"/>
              <a:cs typeface="Times New Roman" panose="02020603050405020304" pitchFamily="18" charset="0"/>
            </a:endParaRPr>
          </a:p>
          <a:p>
            <a:pPr marL="1257300" lvl="2" indent="-342900">
              <a:lnSpc>
                <a:spcPct val="100000"/>
              </a:lnSpc>
              <a:spcBef>
                <a:spcPts val="0"/>
              </a:spcBef>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Cell Membrane</a:t>
            </a:r>
          </a:p>
          <a:p>
            <a:pPr marL="1257300" lvl="2" indent="-342900">
              <a:lnSpc>
                <a:spcPct val="100000"/>
              </a:lnSpc>
              <a:spcBef>
                <a:spcPts val="0"/>
              </a:spcBef>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Endoplasmic Reticulum</a:t>
            </a:r>
          </a:p>
          <a:p>
            <a:pPr marL="1257300" lvl="2" indent="-342900">
              <a:lnSpc>
                <a:spcPct val="100000"/>
              </a:lnSpc>
              <a:spcBef>
                <a:spcPts val="0"/>
              </a:spcBef>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Golgi apparatus</a:t>
            </a:r>
          </a:p>
          <a:p>
            <a:pPr marL="1257300" lvl="2" indent="-342900">
              <a:lnSpc>
                <a:spcPct val="100000"/>
              </a:lnSpc>
              <a:spcBef>
                <a:spcPts val="0"/>
              </a:spcBef>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Lysosomes</a:t>
            </a:r>
          </a:p>
          <a:p>
            <a:pPr marL="1257300" lvl="2" indent="-342900">
              <a:lnSpc>
                <a:spcPct val="100000"/>
              </a:lnSpc>
              <a:spcBef>
                <a:spcPts val="0"/>
              </a:spcBef>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Mitochondria</a:t>
            </a:r>
          </a:p>
          <a:p>
            <a:pPr marL="1257300" lvl="2" indent="-342900">
              <a:lnSpc>
                <a:spcPct val="100000"/>
              </a:lnSpc>
              <a:spcBef>
                <a:spcPts val="0"/>
              </a:spcBef>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Cytoskeleton</a:t>
            </a:r>
          </a:p>
          <a:p>
            <a:pPr marL="1257300" lvl="2" indent="-342900">
              <a:lnSpc>
                <a:spcPct val="100000"/>
              </a:lnSpc>
              <a:spcBef>
                <a:spcPts val="0"/>
              </a:spcBef>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Ribosomes</a:t>
            </a:r>
            <a:endParaRPr lang="en-US" sz="2400" dirty="0">
              <a:latin typeface="Times New Roman" panose="02020603050405020304" pitchFamily="18" charset="0"/>
              <a:ea typeface="Times"/>
              <a:cs typeface="Times New Roman" panose="02020603050405020304" pitchFamily="18" charset="0"/>
            </a:endParaRPr>
          </a:p>
          <a:p>
            <a:pPr marL="342900" marR="0" lvl="0" indent="-342900">
              <a:spcBef>
                <a:spcPts val="0"/>
              </a:spcBef>
              <a:spcAft>
                <a:spcPts val="0"/>
              </a:spcAft>
              <a:buFont typeface="+mj-lt"/>
              <a:buAutoNum type="arabicPeriod"/>
            </a:pPr>
            <a:endParaRPr lang="en-US" sz="2400" dirty="0">
              <a:effectLst/>
              <a:latin typeface="Times New Roman" panose="02020603050405020304" pitchFamily="18" charset="0"/>
              <a:ea typeface="Times"/>
              <a:cs typeface="Times New Roman" panose="02020603050405020304" pitchFamily="18" charset="0"/>
            </a:endParaRPr>
          </a:p>
        </p:txBody>
      </p:sp>
      <p:sp>
        <p:nvSpPr>
          <p:cNvPr id="8" name="Title 1">
            <a:extLst>
              <a:ext uri="{FF2B5EF4-FFF2-40B4-BE49-F238E27FC236}">
                <a16:creationId xmlns:a16="http://schemas.microsoft.com/office/drawing/2014/main" id="{1A69F201-13D4-5999-FF3D-99A3624A8F0C}"/>
              </a:ext>
            </a:extLst>
          </p:cNvPr>
          <p:cNvSpPr txBox="1">
            <a:spLocks/>
          </p:cNvSpPr>
          <p:nvPr/>
        </p:nvSpPr>
        <p:spPr>
          <a:xfrm>
            <a:off x="1745064" y="342308"/>
            <a:ext cx="7942997" cy="70521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a:solidFill>
                  <a:schemeClr val="accent1"/>
                </a:solidFill>
                <a:effectLst/>
                <a:latin typeface="Times New Roman" panose="02020603050405020304" pitchFamily="18" charset="0"/>
                <a:ea typeface="Times"/>
              </a:rPr>
              <a:t>What is a cell? </a:t>
            </a:r>
            <a:r>
              <a:rPr lang="en-US" sz="2400" b="1" dirty="0">
                <a:solidFill>
                  <a:schemeClr val="accent1"/>
                </a:solidFill>
                <a:effectLst/>
                <a:latin typeface="Times New Roman" panose="02020603050405020304" pitchFamily="18" charset="0"/>
                <a:ea typeface="Times"/>
              </a:rPr>
              <a:t>(2)</a:t>
            </a:r>
            <a:r>
              <a:rPr lang="en-US" sz="2400" dirty="0">
                <a:solidFill>
                  <a:schemeClr val="accent1"/>
                </a:solidFill>
                <a:effectLst/>
              </a:rPr>
              <a:t> </a:t>
            </a:r>
            <a:endParaRPr lang="en-US" sz="2400" b="1" i="0" dirty="0">
              <a:solidFill>
                <a:schemeClr val="accent1"/>
              </a:solidFill>
              <a:effectLst/>
              <a:latin typeface="Times New Roman" panose="02020603050405020304" pitchFamily="18" charset="0"/>
              <a:cs typeface="Times New Roman" panose="02020603050405020304" pitchFamily="18" charset="0"/>
            </a:endParaRPr>
          </a:p>
        </p:txBody>
      </p:sp>
      <p:sp>
        <p:nvSpPr>
          <p:cNvPr id="4" name="Footer Placeholder 30">
            <a:extLst>
              <a:ext uri="{FF2B5EF4-FFF2-40B4-BE49-F238E27FC236}">
                <a16:creationId xmlns:a16="http://schemas.microsoft.com/office/drawing/2014/main" id="{C9C4F40E-B3DD-CB8E-7D98-EBC4BD0DBEF5}"/>
              </a:ext>
            </a:extLst>
          </p:cNvPr>
          <p:cNvSpPr>
            <a:spLocks noGrp="1"/>
          </p:cNvSpPr>
          <p:nvPr>
            <p:ph type="ftr" sz="quarter" idx="11"/>
          </p:nvPr>
        </p:nvSpPr>
        <p:spPr>
          <a:xfrm>
            <a:off x="499282" y="6449338"/>
            <a:ext cx="11374270" cy="365125"/>
          </a:xfrm>
        </p:spPr>
        <p:txBody>
          <a:bodyPr/>
          <a:lstStyle/>
          <a:p>
            <a:r>
              <a:rPr lang="en-US" i="1" dirty="0">
                <a:latin typeface="Helvetica" pitchFamily="2" charset="0"/>
              </a:rPr>
              <a:t>www.</a:t>
            </a:r>
            <a:r>
              <a:rPr lang="en-US" i="1" dirty="0">
                <a:effectLst/>
                <a:latin typeface="Helvetica" pitchFamily="2" charset="0"/>
              </a:rPr>
              <a:t>BasicPhysiology.org				What is Physiology?					slide #3</a:t>
            </a:r>
            <a:endParaRPr lang="en-US" dirty="0">
              <a:effectLst/>
              <a:latin typeface="Helvetica" pitchFamily="2" charset="0"/>
            </a:endParaRPr>
          </a:p>
        </p:txBody>
      </p:sp>
      <p:pic>
        <p:nvPicPr>
          <p:cNvPr id="3" name="Picture 2">
            <a:extLst>
              <a:ext uri="{FF2B5EF4-FFF2-40B4-BE49-F238E27FC236}">
                <a16:creationId xmlns:a16="http://schemas.microsoft.com/office/drawing/2014/main" id="{A0508A36-40DA-0E9D-D6CA-743B84F3E53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37025" y="1219201"/>
            <a:ext cx="5727280" cy="4840636"/>
          </a:xfrm>
          <a:prstGeom prst="rect">
            <a:avLst/>
          </a:prstGeom>
          <a:noFill/>
          <a:ln>
            <a:noFill/>
          </a:ln>
        </p:spPr>
      </p:pic>
      <p:sp>
        <p:nvSpPr>
          <p:cNvPr id="5" name="Rectangle 4">
            <a:extLst>
              <a:ext uri="{FF2B5EF4-FFF2-40B4-BE49-F238E27FC236}">
                <a16:creationId xmlns:a16="http://schemas.microsoft.com/office/drawing/2014/main" id="{3B93F03B-F559-13F2-2363-FBE5E81713B7}"/>
              </a:ext>
            </a:extLst>
          </p:cNvPr>
          <p:cNvSpPr/>
          <p:nvPr/>
        </p:nvSpPr>
        <p:spPr>
          <a:xfrm>
            <a:off x="10058400" y="5629835"/>
            <a:ext cx="1815152" cy="55581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19893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E8928-02BA-4E26-6EF5-D6BDDC128452}"/>
              </a:ext>
            </a:extLst>
          </p:cNvPr>
          <p:cNvSpPr>
            <a:spLocks noGrp="1"/>
          </p:cNvSpPr>
          <p:nvPr>
            <p:ph type="title"/>
          </p:nvPr>
        </p:nvSpPr>
        <p:spPr/>
        <p:txBody>
          <a:bodyPr/>
          <a:lstStyle/>
          <a:p>
            <a:pPr algn="ctr"/>
            <a:r>
              <a:rPr lang="en-US" sz="3200" b="1" dirty="0">
                <a:solidFill>
                  <a:schemeClr val="accent1"/>
                </a:solidFill>
                <a:effectLst/>
                <a:latin typeface="Times New Roman" panose="02020603050405020304" pitchFamily="18" charset="0"/>
                <a:ea typeface="Times"/>
              </a:rPr>
              <a:t>What is a cell? </a:t>
            </a:r>
            <a:r>
              <a:rPr lang="en-US" sz="2400" b="1" dirty="0">
                <a:solidFill>
                  <a:schemeClr val="accent1"/>
                </a:solidFill>
                <a:effectLst/>
                <a:latin typeface="Times New Roman" panose="02020603050405020304" pitchFamily="18" charset="0"/>
                <a:ea typeface="Times"/>
              </a:rPr>
              <a:t>(3)</a:t>
            </a:r>
            <a:r>
              <a:rPr lang="en-US" sz="2400" b="1" dirty="0">
                <a:solidFill>
                  <a:schemeClr val="accent1"/>
                </a:solidFill>
                <a:effectLst/>
              </a:rPr>
              <a:t> </a:t>
            </a:r>
            <a:br>
              <a:rPr lang="en-US" sz="2400" b="1" i="0" dirty="0">
                <a:solidFill>
                  <a:schemeClr val="accent1"/>
                </a:solidFill>
                <a:effectLst/>
                <a:latin typeface="Times New Roman" panose="02020603050405020304" pitchFamily="18" charset="0"/>
                <a:cs typeface="Times New Roman" panose="02020603050405020304" pitchFamily="18" charset="0"/>
              </a:rPr>
            </a:br>
            <a:endParaRPr lang="en-US" sz="2400" b="1" dirty="0"/>
          </a:p>
        </p:txBody>
      </p:sp>
      <p:sp>
        <p:nvSpPr>
          <p:cNvPr id="3" name="Content Placeholder 2">
            <a:extLst>
              <a:ext uri="{FF2B5EF4-FFF2-40B4-BE49-F238E27FC236}">
                <a16:creationId xmlns:a16="http://schemas.microsoft.com/office/drawing/2014/main" id="{30269448-9A81-8671-9925-EBD3764EC2B9}"/>
              </a:ext>
            </a:extLst>
          </p:cNvPr>
          <p:cNvSpPr>
            <a:spLocks noGrp="1"/>
          </p:cNvSpPr>
          <p:nvPr>
            <p:ph idx="1"/>
          </p:nvPr>
        </p:nvSpPr>
        <p:spPr>
          <a:xfrm>
            <a:off x="838200" y="1825625"/>
            <a:ext cx="10515600" cy="3051175"/>
          </a:xfrm>
        </p:spPr>
        <p:txBody>
          <a:bodyPr>
            <a:normAutofit/>
          </a:bodyPr>
          <a:lstStyle/>
          <a:p>
            <a:pPr marL="514350" marR="0" lvl="0" indent="-51435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By the way, the interior of the cell is filled with a fluid that is called </a:t>
            </a:r>
            <a:r>
              <a:rPr lang="en-US" sz="2400" b="1" dirty="0">
                <a:effectLst/>
                <a:latin typeface="Times New Roman" panose="02020603050405020304" pitchFamily="18" charset="0"/>
                <a:ea typeface="Times"/>
                <a:cs typeface="Times New Roman" panose="02020603050405020304" pitchFamily="18" charset="0"/>
              </a:rPr>
              <a:t>cytoplasm</a:t>
            </a:r>
            <a:r>
              <a:rPr lang="en-US" sz="2400" dirty="0">
                <a:effectLst/>
                <a:latin typeface="Times New Roman" panose="02020603050405020304" pitchFamily="18" charset="0"/>
                <a:ea typeface="Times"/>
                <a:cs typeface="Times New Roman" panose="02020603050405020304" pitchFamily="18" charset="0"/>
              </a:rPr>
              <a:t> (</a:t>
            </a:r>
            <a:r>
              <a:rPr lang="en-US" sz="2400" b="1" dirty="0" err="1">
                <a:effectLst/>
                <a:latin typeface="Times New Roman" panose="02020603050405020304" pitchFamily="18" charset="0"/>
                <a:ea typeface="Times"/>
                <a:cs typeface="Times New Roman" panose="02020603050405020304" pitchFamily="18" charset="0"/>
              </a:rPr>
              <a:t>cyto</a:t>
            </a:r>
            <a:r>
              <a:rPr lang="en-US" sz="2400" dirty="0">
                <a:effectLst/>
                <a:latin typeface="Times New Roman" panose="02020603050405020304" pitchFamily="18" charset="0"/>
                <a:ea typeface="Times"/>
                <a:cs typeface="Times New Roman" panose="02020603050405020304" pitchFamily="18" charset="0"/>
              </a:rPr>
              <a:t>=cell and </a:t>
            </a:r>
            <a:r>
              <a:rPr lang="en-US" sz="2400" b="1" dirty="0">
                <a:effectLst/>
                <a:latin typeface="Times New Roman" panose="02020603050405020304" pitchFamily="18" charset="0"/>
                <a:ea typeface="Times"/>
                <a:cs typeface="Times New Roman" panose="02020603050405020304" pitchFamily="18" charset="0"/>
              </a:rPr>
              <a:t>plasm</a:t>
            </a:r>
            <a:r>
              <a:rPr lang="en-US" sz="2400" dirty="0">
                <a:effectLst/>
                <a:latin typeface="Times New Roman" panose="02020603050405020304" pitchFamily="18" charset="0"/>
                <a:ea typeface="Times"/>
                <a:cs typeface="Times New Roman" panose="02020603050405020304" pitchFamily="18" charset="0"/>
              </a:rPr>
              <a:t>=plasma or fluid).</a:t>
            </a:r>
          </a:p>
          <a:p>
            <a:pPr marL="514350" marR="0" lvl="0" indent="-514350">
              <a:spcBef>
                <a:spcPts val="0"/>
              </a:spcBef>
              <a:spcAft>
                <a:spcPts val="0"/>
              </a:spcAft>
              <a:buFont typeface="+mj-lt"/>
              <a:buAutoNum type="arabicPeriod"/>
            </a:pPr>
            <a:endParaRPr lang="en-US" sz="2400" dirty="0">
              <a:latin typeface="Times New Roman" panose="02020603050405020304" pitchFamily="18" charset="0"/>
              <a:ea typeface="Times"/>
              <a:cs typeface="Times New Roman" panose="02020603050405020304" pitchFamily="18" charset="0"/>
            </a:endParaRPr>
          </a:p>
          <a:p>
            <a:pPr marL="514350" marR="0" lvl="0" indent="-514350">
              <a:spcBef>
                <a:spcPts val="0"/>
              </a:spcBef>
              <a:spcAft>
                <a:spcPts val="0"/>
              </a:spcAft>
              <a:buFont typeface="+mj-lt"/>
              <a:buAutoNum type="arabicPeriod"/>
            </a:pPr>
            <a:endParaRPr lang="en-US" sz="2400" dirty="0">
              <a:effectLst/>
              <a:latin typeface="Times New Roman" panose="02020603050405020304" pitchFamily="18" charset="0"/>
              <a:ea typeface="Times"/>
              <a:cs typeface="Times New Roman" panose="02020603050405020304" pitchFamily="18" charset="0"/>
            </a:endParaRPr>
          </a:p>
          <a:p>
            <a:pPr marL="514350" marR="0" lvl="0" indent="-51435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So, what is the name of the fluid inside the </a:t>
            </a:r>
            <a:r>
              <a:rPr lang="en-US" sz="2400" b="1" dirty="0">
                <a:effectLst/>
                <a:latin typeface="Times New Roman" panose="02020603050405020304" pitchFamily="18" charset="0"/>
                <a:ea typeface="Times"/>
                <a:cs typeface="Times New Roman" panose="02020603050405020304" pitchFamily="18" charset="0"/>
              </a:rPr>
              <a:t>nucleus</a:t>
            </a:r>
            <a:r>
              <a:rPr lang="en-US" sz="2400" dirty="0">
                <a:effectLst/>
                <a:latin typeface="Times New Roman" panose="02020603050405020304" pitchFamily="18" charset="0"/>
                <a:ea typeface="Times"/>
                <a:cs typeface="Times New Roman" panose="02020603050405020304" pitchFamily="18" charset="0"/>
              </a:rPr>
              <a:t>? Right: </a:t>
            </a:r>
            <a:r>
              <a:rPr lang="en-US" sz="2400" b="1" dirty="0">
                <a:effectLst/>
                <a:latin typeface="Times New Roman" panose="02020603050405020304" pitchFamily="18" charset="0"/>
                <a:ea typeface="Times"/>
                <a:cs typeface="Times New Roman" panose="02020603050405020304" pitchFamily="18" charset="0"/>
              </a:rPr>
              <a:t>nucleoplasm</a:t>
            </a:r>
            <a:r>
              <a:rPr lang="en-US" sz="2400" dirty="0">
                <a:effectLst/>
                <a:latin typeface="Times New Roman" panose="02020603050405020304" pitchFamily="18" charset="0"/>
                <a:ea typeface="Times"/>
                <a:cs typeface="Times New Roman" panose="02020603050405020304" pitchFamily="18" charset="0"/>
              </a:rPr>
              <a:t>!</a:t>
            </a:r>
            <a:r>
              <a:rPr lang="en-US" sz="2400" dirty="0">
                <a:effectLst/>
                <a:latin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Times"/>
              <a:cs typeface="Times New Roman" panose="02020603050405020304" pitchFamily="18" charset="0"/>
            </a:endParaRPr>
          </a:p>
          <a:p>
            <a:endParaRPr lang="en-US" sz="2400" dirty="0"/>
          </a:p>
        </p:txBody>
      </p:sp>
      <p:sp>
        <p:nvSpPr>
          <p:cNvPr id="4" name="Footer Placeholder 30">
            <a:extLst>
              <a:ext uri="{FF2B5EF4-FFF2-40B4-BE49-F238E27FC236}">
                <a16:creationId xmlns:a16="http://schemas.microsoft.com/office/drawing/2014/main" id="{615CABD5-5ADF-C7CB-FFED-1DFFAFABE63C}"/>
              </a:ext>
            </a:extLst>
          </p:cNvPr>
          <p:cNvSpPr>
            <a:spLocks noGrp="1"/>
          </p:cNvSpPr>
          <p:nvPr>
            <p:ph type="ftr" sz="quarter" idx="11"/>
          </p:nvPr>
        </p:nvSpPr>
        <p:spPr>
          <a:xfrm>
            <a:off x="499282" y="6449338"/>
            <a:ext cx="11374270" cy="365125"/>
          </a:xfrm>
        </p:spPr>
        <p:txBody>
          <a:bodyPr/>
          <a:lstStyle/>
          <a:p>
            <a:r>
              <a:rPr lang="en-US" i="1" dirty="0">
                <a:latin typeface="Helvetica" pitchFamily="2" charset="0"/>
              </a:rPr>
              <a:t>www.</a:t>
            </a:r>
            <a:r>
              <a:rPr lang="en-US" i="1" dirty="0">
                <a:effectLst/>
                <a:latin typeface="Helvetica" pitchFamily="2" charset="0"/>
              </a:rPr>
              <a:t>BasicPhysiology.org				What is Physiology?					slide #4</a:t>
            </a:r>
            <a:endParaRPr lang="en-US" dirty="0">
              <a:effectLst/>
              <a:latin typeface="Helvetica" pitchFamily="2" charset="0"/>
            </a:endParaRPr>
          </a:p>
        </p:txBody>
      </p:sp>
    </p:spTree>
    <p:extLst>
      <p:ext uri="{BB962C8B-B14F-4D97-AF65-F5344CB8AC3E}">
        <p14:creationId xmlns:p14="http://schemas.microsoft.com/office/powerpoint/2010/main" val="877156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90221-7C82-3FBE-DB4A-E7311BFC12C9}"/>
              </a:ext>
            </a:extLst>
          </p:cNvPr>
          <p:cNvSpPr>
            <a:spLocks noGrp="1"/>
          </p:cNvSpPr>
          <p:nvPr>
            <p:ph type="title"/>
          </p:nvPr>
        </p:nvSpPr>
        <p:spPr/>
        <p:txBody>
          <a:bodyPr/>
          <a:lstStyle/>
          <a:p>
            <a:pPr algn="ctr"/>
            <a:r>
              <a:rPr lang="en-US" sz="3200" b="1" dirty="0">
                <a:solidFill>
                  <a:schemeClr val="accent1"/>
                </a:solidFill>
                <a:effectLst/>
                <a:latin typeface="Times New Roman" panose="02020603050405020304" pitchFamily="18" charset="0"/>
                <a:ea typeface="Times"/>
                <a:cs typeface="Times New Roman" panose="02020603050405020304" pitchFamily="18" charset="0"/>
              </a:rPr>
              <a:t>B. The Nucleus </a:t>
            </a:r>
            <a:r>
              <a:rPr lang="en-US" sz="2400" b="1" dirty="0">
                <a:solidFill>
                  <a:schemeClr val="accent1"/>
                </a:solidFill>
                <a:effectLst/>
                <a:latin typeface="Times New Roman" panose="02020603050405020304" pitchFamily="18" charset="0"/>
                <a:ea typeface="Times"/>
                <a:cs typeface="Times New Roman" panose="02020603050405020304" pitchFamily="18" charset="0"/>
              </a:rPr>
              <a:t>(1)</a:t>
            </a:r>
            <a:endParaRPr lang="en-US" sz="2400" dirty="0"/>
          </a:p>
        </p:txBody>
      </p:sp>
      <p:sp>
        <p:nvSpPr>
          <p:cNvPr id="3" name="Content Placeholder 2">
            <a:extLst>
              <a:ext uri="{FF2B5EF4-FFF2-40B4-BE49-F238E27FC236}">
                <a16:creationId xmlns:a16="http://schemas.microsoft.com/office/drawing/2014/main" id="{62E54040-CF6C-319B-36DD-0F77232A5142}"/>
              </a:ext>
            </a:extLst>
          </p:cNvPr>
          <p:cNvSpPr>
            <a:spLocks noGrp="1"/>
          </p:cNvSpPr>
          <p:nvPr>
            <p:ph idx="1"/>
          </p:nvPr>
        </p:nvSpPr>
        <p:spPr/>
        <p:txBody>
          <a:bodyPr/>
          <a:lstStyle/>
          <a:p>
            <a:pPr marL="342900" indent="-342900">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The nucleus contains the genetic material of the cell (and therefore of the whole body) in the form of </a:t>
            </a:r>
            <a:r>
              <a:rPr lang="en-US" sz="2400" b="1" dirty="0">
                <a:effectLst/>
                <a:latin typeface="Times New Roman" panose="02020603050405020304" pitchFamily="18" charset="0"/>
                <a:ea typeface="Times"/>
                <a:cs typeface="Times New Roman" panose="02020603050405020304" pitchFamily="18" charset="0"/>
              </a:rPr>
              <a:t>DNA</a:t>
            </a:r>
            <a:r>
              <a:rPr lang="en-US" sz="2400" dirty="0">
                <a:effectLst/>
                <a:latin typeface="Times New Roman" panose="02020603050405020304" pitchFamily="18" charset="0"/>
                <a:ea typeface="Times"/>
                <a:cs typeface="Times New Roman" panose="02020603050405020304" pitchFamily="18" charset="0"/>
              </a:rPr>
              <a:t> (=</a:t>
            </a:r>
            <a:r>
              <a:rPr lang="en-US" sz="2400" b="1" dirty="0" err="1">
                <a:effectLst/>
                <a:latin typeface="Times New Roman" panose="02020603050405020304" pitchFamily="18" charset="0"/>
                <a:ea typeface="Times"/>
                <a:cs typeface="Times New Roman" panose="02020603050405020304" pitchFamily="18" charset="0"/>
              </a:rPr>
              <a:t>D</a:t>
            </a:r>
            <a:r>
              <a:rPr lang="en-US" sz="2400" dirty="0" err="1">
                <a:effectLst/>
                <a:latin typeface="Times New Roman" panose="02020603050405020304" pitchFamily="18" charset="0"/>
                <a:ea typeface="Times"/>
                <a:cs typeface="Times New Roman" panose="02020603050405020304" pitchFamily="18" charset="0"/>
              </a:rPr>
              <a:t>eoxyribo</a:t>
            </a:r>
            <a:r>
              <a:rPr lang="en-US" sz="2400" b="1" dirty="0" err="1">
                <a:effectLst/>
                <a:latin typeface="Times New Roman" panose="02020603050405020304" pitchFamily="18" charset="0"/>
                <a:ea typeface="Times"/>
                <a:cs typeface="Times New Roman" panose="02020603050405020304" pitchFamily="18" charset="0"/>
              </a:rPr>
              <a:t>N</a:t>
            </a:r>
            <a:r>
              <a:rPr lang="en-US" sz="2400" dirty="0" err="1">
                <a:effectLst/>
                <a:latin typeface="Times New Roman" panose="02020603050405020304" pitchFamily="18" charset="0"/>
                <a:ea typeface="Times"/>
                <a:cs typeface="Times New Roman" panose="02020603050405020304" pitchFamily="18" charset="0"/>
              </a:rPr>
              <a:t>ucleic</a:t>
            </a:r>
            <a:r>
              <a:rPr lang="en-US" sz="2400" dirty="0">
                <a:effectLst/>
                <a:latin typeface="Times New Roman" panose="02020603050405020304" pitchFamily="18" charset="0"/>
                <a:ea typeface="Times"/>
                <a:cs typeface="Times New Roman" panose="02020603050405020304" pitchFamily="18" charset="0"/>
              </a:rPr>
              <a:t> </a:t>
            </a:r>
            <a:r>
              <a:rPr lang="en-US" sz="2400" b="1" dirty="0">
                <a:latin typeface="Times New Roman" panose="02020603050405020304" pitchFamily="18" charset="0"/>
                <a:ea typeface="Times"/>
                <a:cs typeface="Times New Roman" panose="02020603050405020304" pitchFamily="18" charset="0"/>
              </a:rPr>
              <a:t>A</a:t>
            </a:r>
            <a:r>
              <a:rPr lang="en-US" sz="2400" dirty="0">
                <a:effectLst/>
                <a:latin typeface="Times New Roman" panose="02020603050405020304" pitchFamily="18" charset="0"/>
                <a:ea typeface="Times"/>
                <a:cs typeface="Times New Roman" panose="02020603050405020304" pitchFamily="18" charset="0"/>
              </a:rPr>
              <a:t>cid).</a:t>
            </a:r>
          </a:p>
          <a:p>
            <a:pPr marL="342900" indent="-342900">
              <a:buFont typeface="+mj-lt"/>
              <a:buAutoNum type="arabicPeriod"/>
            </a:pPr>
            <a:endParaRPr lang="en-US" sz="2400" dirty="0">
              <a:effectLst/>
              <a:latin typeface="Times New Roman" panose="02020603050405020304" pitchFamily="18" charset="0"/>
              <a:ea typeface="Times"/>
              <a:cs typeface="Times New Roman" panose="02020603050405020304" pitchFamily="18" charset="0"/>
            </a:endParaRPr>
          </a:p>
          <a:p>
            <a:pPr marL="342900" indent="-342900">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This, together with supporting proteins, is formed in strands called chromatin. Together, they form </a:t>
            </a:r>
            <a:r>
              <a:rPr lang="en-US" sz="2400" b="1" dirty="0">
                <a:effectLst/>
                <a:latin typeface="Times New Roman" panose="02020603050405020304" pitchFamily="18" charset="0"/>
                <a:ea typeface="Times"/>
                <a:cs typeface="Times New Roman" panose="02020603050405020304" pitchFamily="18" charset="0"/>
              </a:rPr>
              <a:t>chromosomes </a:t>
            </a:r>
            <a:r>
              <a:rPr lang="en-US" sz="2400" dirty="0">
                <a:effectLst/>
                <a:latin typeface="Times New Roman" panose="02020603050405020304" pitchFamily="18" charset="0"/>
                <a:ea typeface="Times"/>
                <a:cs typeface="Times New Roman" panose="02020603050405020304" pitchFamily="18" charset="0"/>
              </a:rPr>
              <a:t>(in humans 46, that is 23 pairs).</a:t>
            </a:r>
          </a:p>
          <a:p>
            <a:pPr marL="342900" indent="-342900">
              <a:buFont typeface="+mj-lt"/>
              <a:buAutoNum type="arabicPeriod"/>
            </a:pPr>
            <a:endParaRPr lang="en-US" sz="2400" dirty="0">
              <a:effectLst/>
              <a:latin typeface="Times New Roman" panose="02020603050405020304" pitchFamily="18" charset="0"/>
              <a:ea typeface="Times"/>
              <a:cs typeface="Times New Roman" panose="02020603050405020304" pitchFamily="18" charset="0"/>
            </a:endParaRPr>
          </a:p>
          <a:p>
            <a:pPr marL="342900" indent="-342900">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The nucleus contains a dense body called the </a:t>
            </a:r>
            <a:r>
              <a:rPr lang="en-US" sz="2400" b="1" dirty="0">
                <a:effectLst/>
                <a:latin typeface="Times New Roman" panose="02020603050405020304" pitchFamily="18" charset="0"/>
                <a:ea typeface="Times"/>
                <a:cs typeface="Times New Roman" panose="02020603050405020304" pitchFamily="18" charset="0"/>
              </a:rPr>
              <a:t>nucleolus</a:t>
            </a:r>
            <a:r>
              <a:rPr lang="en-US" sz="2400" dirty="0">
                <a:effectLst/>
                <a:latin typeface="Times New Roman" panose="02020603050405020304" pitchFamily="18" charset="0"/>
                <a:ea typeface="Times"/>
                <a:cs typeface="Times New Roman" panose="02020603050405020304" pitchFamily="18" charset="0"/>
              </a:rPr>
              <a:t>; this contains a lot of ribosomes and RNA (=</a:t>
            </a:r>
            <a:r>
              <a:rPr lang="en-US" sz="2400" b="1" dirty="0" err="1">
                <a:effectLst/>
                <a:latin typeface="Times New Roman" panose="02020603050405020304" pitchFamily="18" charset="0"/>
                <a:ea typeface="Times"/>
                <a:cs typeface="Times New Roman" panose="02020603050405020304" pitchFamily="18" charset="0"/>
              </a:rPr>
              <a:t>R</a:t>
            </a:r>
            <a:r>
              <a:rPr lang="en-US" sz="2400" dirty="0" err="1">
                <a:effectLst/>
                <a:latin typeface="Times New Roman" panose="02020603050405020304" pitchFamily="18" charset="0"/>
                <a:ea typeface="Times"/>
                <a:cs typeface="Times New Roman" panose="02020603050405020304" pitchFamily="18" charset="0"/>
              </a:rPr>
              <a:t>ibo</a:t>
            </a:r>
            <a:r>
              <a:rPr lang="en-US" sz="2400" b="1" dirty="0" err="1">
                <a:effectLst/>
                <a:latin typeface="Times New Roman" panose="02020603050405020304" pitchFamily="18" charset="0"/>
                <a:ea typeface="Times"/>
                <a:cs typeface="Times New Roman" panose="02020603050405020304" pitchFamily="18" charset="0"/>
              </a:rPr>
              <a:t>N</a:t>
            </a:r>
            <a:r>
              <a:rPr lang="en-US" sz="2400" dirty="0" err="1">
                <a:effectLst/>
                <a:latin typeface="Times New Roman" panose="02020603050405020304" pitchFamily="18" charset="0"/>
                <a:ea typeface="Times"/>
                <a:cs typeface="Times New Roman" panose="02020603050405020304" pitchFamily="18" charset="0"/>
              </a:rPr>
              <a:t>ucleic</a:t>
            </a:r>
            <a:r>
              <a:rPr lang="en-US" sz="2400" dirty="0">
                <a:effectLst/>
                <a:latin typeface="Times New Roman" panose="02020603050405020304" pitchFamily="18" charset="0"/>
                <a:ea typeface="Times"/>
                <a:cs typeface="Times New Roman" panose="02020603050405020304" pitchFamily="18" charset="0"/>
              </a:rPr>
              <a:t> </a:t>
            </a:r>
            <a:r>
              <a:rPr lang="en-US" sz="2400" b="1" dirty="0">
                <a:effectLst/>
                <a:latin typeface="Times New Roman" panose="02020603050405020304" pitchFamily="18" charset="0"/>
                <a:ea typeface="Times"/>
                <a:cs typeface="Times New Roman" panose="02020603050405020304" pitchFamily="18" charset="0"/>
              </a:rPr>
              <a:t>A</a:t>
            </a:r>
            <a:r>
              <a:rPr lang="en-US" sz="2400" dirty="0">
                <a:effectLst/>
                <a:latin typeface="Times New Roman" panose="02020603050405020304" pitchFamily="18" charset="0"/>
                <a:ea typeface="Times"/>
                <a:cs typeface="Times New Roman" panose="02020603050405020304" pitchFamily="18" charset="0"/>
              </a:rPr>
              <a:t>cid).</a:t>
            </a:r>
          </a:p>
          <a:p>
            <a:endParaRPr lang="en-US" dirty="0"/>
          </a:p>
        </p:txBody>
      </p:sp>
      <p:sp>
        <p:nvSpPr>
          <p:cNvPr id="4" name="Footer Placeholder 30">
            <a:extLst>
              <a:ext uri="{FF2B5EF4-FFF2-40B4-BE49-F238E27FC236}">
                <a16:creationId xmlns:a16="http://schemas.microsoft.com/office/drawing/2014/main" id="{B6BF2149-D5B5-92A9-4067-A339447283A9}"/>
              </a:ext>
            </a:extLst>
          </p:cNvPr>
          <p:cNvSpPr>
            <a:spLocks noGrp="1"/>
          </p:cNvSpPr>
          <p:nvPr>
            <p:ph type="ftr" sz="quarter" idx="11"/>
          </p:nvPr>
        </p:nvSpPr>
        <p:spPr>
          <a:xfrm>
            <a:off x="499282" y="6449338"/>
            <a:ext cx="11374270" cy="365125"/>
          </a:xfrm>
        </p:spPr>
        <p:txBody>
          <a:bodyPr/>
          <a:lstStyle/>
          <a:p>
            <a:r>
              <a:rPr lang="en-US" i="1" dirty="0">
                <a:latin typeface="Helvetica" pitchFamily="2" charset="0"/>
              </a:rPr>
              <a:t>www.</a:t>
            </a:r>
            <a:r>
              <a:rPr lang="en-US" i="1" dirty="0">
                <a:effectLst/>
                <a:latin typeface="Helvetica" pitchFamily="2" charset="0"/>
              </a:rPr>
              <a:t>BasicPhysiology.org				What is Physiology?					slide #5</a:t>
            </a:r>
            <a:endParaRPr lang="en-US" dirty="0">
              <a:effectLst/>
              <a:latin typeface="Helvetica" pitchFamily="2" charset="0"/>
            </a:endParaRPr>
          </a:p>
        </p:txBody>
      </p:sp>
    </p:spTree>
    <p:extLst>
      <p:ext uri="{BB962C8B-B14F-4D97-AF65-F5344CB8AC3E}">
        <p14:creationId xmlns:p14="http://schemas.microsoft.com/office/powerpoint/2010/main" val="752293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C42DA-4215-688D-47E2-E1FB6920F9E4}"/>
              </a:ext>
            </a:extLst>
          </p:cNvPr>
          <p:cNvSpPr>
            <a:spLocks noGrp="1"/>
          </p:cNvSpPr>
          <p:nvPr>
            <p:ph type="title"/>
          </p:nvPr>
        </p:nvSpPr>
        <p:spPr/>
        <p:txBody>
          <a:bodyPr/>
          <a:lstStyle/>
          <a:p>
            <a:pPr algn="ctr"/>
            <a:r>
              <a:rPr lang="en-US" sz="3200" b="1" dirty="0">
                <a:solidFill>
                  <a:schemeClr val="accent1"/>
                </a:solidFill>
                <a:effectLst/>
                <a:latin typeface="Times New Roman" panose="02020603050405020304" pitchFamily="18" charset="0"/>
                <a:ea typeface="Times"/>
                <a:cs typeface="Times New Roman" panose="02020603050405020304" pitchFamily="18" charset="0"/>
              </a:rPr>
              <a:t>B. The Nucleus </a:t>
            </a:r>
            <a:r>
              <a:rPr lang="en-US" sz="2400" b="1" dirty="0">
                <a:solidFill>
                  <a:schemeClr val="accent1"/>
                </a:solidFill>
                <a:effectLst/>
                <a:latin typeface="Times New Roman" panose="02020603050405020304" pitchFamily="18" charset="0"/>
                <a:ea typeface="Times"/>
                <a:cs typeface="Times New Roman" panose="02020603050405020304" pitchFamily="18" charset="0"/>
              </a:rPr>
              <a:t>(2)</a:t>
            </a:r>
            <a:endParaRPr lang="en-US" sz="2400" dirty="0"/>
          </a:p>
        </p:txBody>
      </p:sp>
      <p:sp>
        <p:nvSpPr>
          <p:cNvPr id="3" name="Content Placeholder 2">
            <a:extLst>
              <a:ext uri="{FF2B5EF4-FFF2-40B4-BE49-F238E27FC236}">
                <a16:creationId xmlns:a16="http://schemas.microsoft.com/office/drawing/2014/main" id="{E8AE4014-2B32-5907-4D12-B9A0F04B668C}"/>
              </a:ext>
            </a:extLst>
          </p:cNvPr>
          <p:cNvSpPr>
            <a:spLocks noGrp="1"/>
          </p:cNvSpPr>
          <p:nvPr>
            <p:ph idx="1"/>
          </p:nvPr>
        </p:nvSpPr>
        <p:spPr/>
        <p:txBody>
          <a:bodyPr>
            <a:normAutofit/>
          </a:bodyPr>
          <a:lstStyle/>
          <a:p>
            <a:pPr marL="0" marR="0" indent="0">
              <a:spcBef>
                <a:spcPts val="0"/>
              </a:spcBef>
              <a:spcAft>
                <a:spcPts val="0"/>
              </a:spcAft>
              <a:buNone/>
            </a:pPr>
            <a:endParaRPr lang="en-US" sz="2400" dirty="0">
              <a:effectLst/>
              <a:latin typeface="Times New Roman" panose="02020603050405020304" pitchFamily="18" charset="0"/>
              <a:ea typeface="Times"/>
              <a:cs typeface="Times New Roman" panose="02020603050405020304" pitchFamily="18" charset="0"/>
            </a:endParaRPr>
          </a:p>
          <a:p>
            <a:pPr marL="457200" indent="-457200">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The nucleus has many functions, but its main function is making messenger RNA from its DNA data bank.</a:t>
            </a:r>
            <a:r>
              <a:rPr lang="en-US" sz="2400" dirty="0">
                <a:effectLst/>
                <a:latin typeface="Times New Roman" panose="02020603050405020304" pitchFamily="18" charset="0"/>
                <a:cs typeface="Times New Roman" panose="02020603050405020304" pitchFamily="18" charset="0"/>
              </a:rPr>
              <a:t> </a:t>
            </a:r>
          </a:p>
          <a:p>
            <a:pPr marR="0" indent="-457200">
              <a:spcBef>
                <a:spcPts val="0"/>
              </a:spcBef>
              <a:spcAft>
                <a:spcPts val="0"/>
              </a:spcAft>
              <a:buFont typeface="+mj-lt"/>
              <a:buAutoNum type="arabicPeriod"/>
            </a:pPr>
            <a:endParaRPr lang="en-US" sz="2400" dirty="0">
              <a:effectLst/>
              <a:latin typeface="Times New Roman" panose="02020603050405020304" pitchFamily="18" charset="0"/>
              <a:ea typeface="Times"/>
              <a:cs typeface="Times New Roman" panose="02020603050405020304" pitchFamily="18" charset="0"/>
            </a:endParaRPr>
          </a:p>
          <a:p>
            <a:pPr marL="457200"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Some cells </a:t>
            </a:r>
            <a:r>
              <a:rPr lang="en-US" sz="2400" b="1" dirty="0">
                <a:effectLst/>
                <a:latin typeface="Times New Roman" panose="02020603050405020304" pitchFamily="18" charset="0"/>
                <a:ea typeface="Times"/>
                <a:cs typeface="Times New Roman" panose="02020603050405020304" pitchFamily="18" charset="0"/>
              </a:rPr>
              <a:t>don’t have</a:t>
            </a:r>
            <a:r>
              <a:rPr lang="en-US" sz="2400" dirty="0">
                <a:effectLst/>
                <a:latin typeface="Times New Roman" panose="02020603050405020304" pitchFamily="18" charset="0"/>
                <a:ea typeface="Times"/>
                <a:cs typeface="Times New Roman" panose="02020603050405020304" pitchFamily="18" charset="0"/>
              </a:rPr>
              <a:t> a nucleus. A well-known example is the </a:t>
            </a:r>
            <a:r>
              <a:rPr lang="en-US" sz="2400" b="1" dirty="0">
                <a:effectLst/>
                <a:latin typeface="Times New Roman" panose="02020603050405020304" pitchFamily="18" charset="0"/>
                <a:ea typeface="Times"/>
                <a:cs typeface="Times New Roman" panose="02020603050405020304" pitchFamily="18" charset="0"/>
              </a:rPr>
              <a:t>red blood cell </a:t>
            </a:r>
            <a:r>
              <a:rPr lang="en-US" sz="2400" dirty="0">
                <a:effectLst/>
                <a:latin typeface="Times New Roman" panose="02020603050405020304" pitchFamily="18" charset="0"/>
                <a:ea typeface="Times"/>
                <a:cs typeface="Times New Roman" panose="02020603050405020304" pitchFamily="18" charset="0"/>
              </a:rPr>
              <a:t>(=erythrocyte). Because they don’t have a nucleus, they cannot repair themselves and are therefore doomed to die (in about 120 days).</a:t>
            </a:r>
            <a:endParaRPr lang="en-US" sz="2400" dirty="0">
              <a:latin typeface="Times New Roman" panose="02020603050405020304" pitchFamily="18" charset="0"/>
              <a:cs typeface="Times New Roman" panose="02020603050405020304" pitchFamily="18" charset="0"/>
            </a:endParaRPr>
          </a:p>
          <a:p>
            <a:pPr marR="0" indent="-457200">
              <a:spcBef>
                <a:spcPts val="0"/>
              </a:spcBef>
              <a:spcAft>
                <a:spcPts val="0"/>
              </a:spcAft>
              <a:buFont typeface="+mj-lt"/>
              <a:buAutoNum type="arabicPeriod"/>
            </a:pPr>
            <a:endParaRPr lang="en-US" sz="2400" dirty="0">
              <a:effectLst/>
              <a:latin typeface="Times New Roman" panose="02020603050405020304" pitchFamily="18" charset="0"/>
              <a:ea typeface="Times"/>
              <a:cs typeface="Times New Roman" panose="02020603050405020304" pitchFamily="18" charset="0"/>
            </a:endParaRPr>
          </a:p>
          <a:p>
            <a:pPr marL="457200" indent="-457200">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Some cells have not one but several </a:t>
            </a:r>
            <a:r>
              <a:rPr lang="en-US" sz="2400" b="1" dirty="0">
                <a:effectLst/>
                <a:latin typeface="Times New Roman" panose="02020603050405020304" pitchFamily="18" charset="0"/>
                <a:ea typeface="Times"/>
                <a:cs typeface="Times New Roman" panose="02020603050405020304" pitchFamily="18" charset="0"/>
              </a:rPr>
              <a:t>nuclei</a:t>
            </a:r>
            <a:r>
              <a:rPr lang="en-US" sz="2400" dirty="0">
                <a:effectLst/>
                <a:latin typeface="Times New Roman" panose="02020603050405020304" pitchFamily="18" charset="0"/>
                <a:ea typeface="Times"/>
                <a:cs typeface="Times New Roman" panose="02020603050405020304" pitchFamily="18" charset="0"/>
              </a:rPr>
              <a:t> (plural of nucleus). The best-known examples are the </a:t>
            </a:r>
            <a:r>
              <a:rPr lang="en-US" sz="2400" b="1" dirty="0">
                <a:effectLst/>
                <a:latin typeface="Times New Roman" panose="02020603050405020304" pitchFamily="18" charset="0"/>
                <a:ea typeface="Times"/>
                <a:cs typeface="Times New Roman" panose="02020603050405020304" pitchFamily="18" charset="0"/>
              </a:rPr>
              <a:t>muscle cells</a:t>
            </a:r>
            <a:r>
              <a:rPr lang="en-US" sz="2400" dirty="0">
                <a:effectLst/>
                <a:latin typeface="Times New Roman" panose="02020603050405020304" pitchFamily="18" charset="0"/>
                <a:ea typeface="Times"/>
                <a:cs typeface="Times New Roman" panose="02020603050405020304" pitchFamily="18" charset="0"/>
              </a:rPr>
              <a:t>.</a:t>
            </a:r>
            <a:r>
              <a:rPr lang="en-US" sz="2400" dirty="0">
                <a:effectLst/>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
        <p:nvSpPr>
          <p:cNvPr id="4" name="Footer Placeholder 30">
            <a:extLst>
              <a:ext uri="{FF2B5EF4-FFF2-40B4-BE49-F238E27FC236}">
                <a16:creationId xmlns:a16="http://schemas.microsoft.com/office/drawing/2014/main" id="{3711AF1D-126E-5ACD-6097-617D16C58ACD}"/>
              </a:ext>
            </a:extLst>
          </p:cNvPr>
          <p:cNvSpPr>
            <a:spLocks noGrp="1"/>
          </p:cNvSpPr>
          <p:nvPr>
            <p:ph type="ftr" sz="quarter" idx="11"/>
          </p:nvPr>
        </p:nvSpPr>
        <p:spPr>
          <a:xfrm>
            <a:off x="499282" y="6449338"/>
            <a:ext cx="11374270" cy="365125"/>
          </a:xfrm>
        </p:spPr>
        <p:txBody>
          <a:bodyPr/>
          <a:lstStyle/>
          <a:p>
            <a:r>
              <a:rPr lang="en-US" i="1" dirty="0">
                <a:latin typeface="Helvetica" pitchFamily="2" charset="0"/>
              </a:rPr>
              <a:t>www.</a:t>
            </a:r>
            <a:r>
              <a:rPr lang="en-US" i="1" dirty="0">
                <a:effectLst/>
                <a:latin typeface="Helvetica" pitchFamily="2" charset="0"/>
              </a:rPr>
              <a:t>BasicPhysiology.org				What is Physiology?					slide #6</a:t>
            </a:r>
            <a:endParaRPr lang="en-US" dirty="0">
              <a:effectLst/>
              <a:latin typeface="Helvetica" pitchFamily="2" charset="0"/>
            </a:endParaRPr>
          </a:p>
        </p:txBody>
      </p:sp>
    </p:spTree>
    <p:extLst>
      <p:ext uri="{BB962C8B-B14F-4D97-AF65-F5344CB8AC3E}">
        <p14:creationId xmlns:p14="http://schemas.microsoft.com/office/powerpoint/2010/main" val="3272350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9F95C-851B-5B23-9752-1A50F93D131D}"/>
              </a:ext>
            </a:extLst>
          </p:cNvPr>
          <p:cNvSpPr>
            <a:spLocks noGrp="1"/>
          </p:cNvSpPr>
          <p:nvPr>
            <p:ph type="title"/>
          </p:nvPr>
        </p:nvSpPr>
        <p:spPr>
          <a:xfrm>
            <a:off x="838200" y="-65179"/>
            <a:ext cx="10515600" cy="1325563"/>
          </a:xfrm>
        </p:spPr>
        <p:txBody>
          <a:bodyPr>
            <a:normAutofit/>
          </a:bodyPr>
          <a:lstStyle/>
          <a:p>
            <a:pPr marL="0" marR="0" algn="ctr">
              <a:spcBef>
                <a:spcPts val="0"/>
              </a:spcBef>
              <a:spcAft>
                <a:spcPts val="0"/>
              </a:spcAft>
            </a:pPr>
            <a:r>
              <a:rPr lang="en-US" sz="3200" b="1" dirty="0">
                <a:solidFill>
                  <a:schemeClr val="accent1"/>
                </a:solidFill>
                <a:effectLst/>
                <a:latin typeface="Times New Roman" panose="02020603050405020304" pitchFamily="18" charset="0"/>
                <a:ea typeface="Times"/>
                <a:cs typeface="Times New Roman" panose="02020603050405020304" pitchFamily="18" charset="0"/>
              </a:rPr>
              <a:t>C. The Cell Membrane</a:t>
            </a:r>
            <a:endParaRPr lang="en-US" sz="3200" dirty="0">
              <a:solidFill>
                <a:schemeClr val="accent1"/>
              </a:solidFill>
              <a:effectLst/>
              <a:latin typeface="Times"/>
              <a:ea typeface="Times"/>
              <a:cs typeface="Times New Roman" panose="02020603050405020304" pitchFamily="18" charset="0"/>
            </a:endParaRPr>
          </a:p>
        </p:txBody>
      </p:sp>
      <p:sp>
        <p:nvSpPr>
          <p:cNvPr id="3" name="Content Placeholder 2">
            <a:extLst>
              <a:ext uri="{FF2B5EF4-FFF2-40B4-BE49-F238E27FC236}">
                <a16:creationId xmlns:a16="http://schemas.microsoft.com/office/drawing/2014/main" id="{946A27C0-BBC9-8F32-6215-B6220326351E}"/>
              </a:ext>
            </a:extLst>
          </p:cNvPr>
          <p:cNvSpPr>
            <a:spLocks noGrp="1"/>
          </p:cNvSpPr>
          <p:nvPr>
            <p:ph idx="1"/>
          </p:nvPr>
        </p:nvSpPr>
        <p:spPr>
          <a:xfrm>
            <a:off x="838200" y="1216029"/>
            <a:ext cx="10515600" cy="4351338"/>
          </a:xfrm>
        </p:spPr>
        <p:txBody>
          <a:bodyPr/>
          <a:lstStyle/>
          <a:p>
            <a:pPr marL="457200"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The cell membrane consists of two layers of phospholipid molecules. These molecules are pretty ‘fluid’, like a gel. That is why this membrane is called ‘plasma’.</a:t>
            </a:r>
          </a:p>
          <a:p>
            <a:pPr marL="457200" marR="0" indent="-457200">
              <a:spcBef>
                <a:spcPts val="0"/>
              </a:spcBef>
              <a:spcAft>
                <a:spcPts val="0"/>
              </a:spcAft>
              <a:buFont typeface="+mj-lt"/>
              <a:buAutoNum type="arabicPeriod"/>
            </a:pPr>
            <a:endParaRPr lang="en-US" sz="2400" dirty="0">
              <a:effectLst/>
              <a:latin typeface="Times New Roman" panose="02020603050405020304" pitchFamily="18" charset="0"/>
              <a:ea typeface="Times"/>
              <a:cs typeface="Times New Roman" panose="02020603050405020304" pitchFamily="18" charset="0"/>
            </a:endParaRPr>
          </a:p>
          <a:p>
            <a:pPr marL="457200" indent="-457200">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Inside this double layer, there are several other structures ‘floating’ around, such as protein channels, receptors, etc.</a:t>
            </a:r>
            <a:r>
              <a:rPr lang="en-US" sz="2400" dirty="0">
                <a:effectLst/>
                <a:latin typeface="Times New Roman" panose="02020603050405020304" pitchFamily="18" charset="0"/>
                <a:cs typeface="Times New Roman" panose="02020603050405020304" pitchFamily="18" charset="0"/>
              </a:rPr>
              <a:t> </a:t>
            </a:r>
          </a:p>
          <a:p>
            <a:pPr marL="457200" marR="0" indent="-457200">
              <a:spcBef>
                <a:spcPts val="0"/>
              </a:spcBef>
              <a:spcAft>
                <a:spcPts val="0"/>
              </a:spcAft>
              <a:buFont typeface="+mj-lt"/>
              <a:buAutoNum type="arabicPeriod"/>
            </a:pPr>
            <a:endParaRPr lang="en-US" sz="2400" dirty="0">
              <a:effectLst/>
              <a:latin typeface="Times New Roman" panose="02020603050405020304" pitchFamily="18" charset="0"/>
              <a:ea typeface="Times"/>
              <a:cs typeface="Times New Roman" panose="02020603050405020304" pitchFamily="18" charset="0"/>
            </a:endParaRPr>
          </a:p>
        </p:txBody>
      </p:sp>
      <p:pic>
        <p:nvPicPr>
          <p:cNvPr id="4" name="Picture 3">
            <a:extLst>
              <a:ext uri="{FF2B5EF4-FFF2-40B4-BE49-F238E27FC236}">
                <a16:creationId xmlns:a16="http://schemas.microsoft.com/office/drawing/2014/main" id="{4606D179-1FCD-4417-D7B3-D1861A39CB5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75754" y="3743768"/>
            <a:ext cx="6456655" cy="2837377"/>
          </a:xfrm>
          <a:prstGeom prst="rect">
            <a:avLst/>
          </a:prstGeom>
          <a:noFill/>
          <a:ln>
            <a:noFill/>
          </a:ln>
        </p:spPr>
      </p:pic>
      <p:sp>
        <p:nvSpPr>
          <p:cNvPr id="5" name="Footer Placeholder 30">
            <a:extLst>
              <a:ext uri="{FF2B5EF4-FFF2-40B4-BE49-F238E27FC236}">
                <a16:creationId xmlns:a16="http://schemas.microsoft.com/office/drawing/2014/main" id="{06ABB472-30F1-B972-7BF3-6F481C4DB2F5}"/>
              </a:ext>
            </a:extLst>
          </p:cNvPr>
          <p:cNvSpPr>
            <a:spLocks noGrp="1"/>
          </p:cNvSpPr>
          <p:nvPr>
            <p:ph type="ftr" sz="quarter" idx="11"/>
          </p:nvPr>
        </p:nvSpPr>
        <p:spPr>
          <a:xfrm>
            <a:off x="499282" y="6449338"/>
            <a:ext cx="11374270" cy="365125"/>
          </a:xfrm>
        </p:spPr>
        <p:txBody>
          <a:bodyPr/>
          <a:lstStyle/>
          <a:p>
            <a:r>
              <a:rPr lang="en-US" i="1" dirty="0">
                <a:latin typeface="Helvetica" pitchFamily="2" charset="0"/>
              </a:rPr>
              <a:t>www.</a:t>
            </a:r>
            <a:r>
              <a:rPr lang="en-US" i="1" dirty="0">
                <a:effectLst/>
                <a:latin typeface="Helvetica" pitchFamily="2" charset="0"/>
              </a:rPr>
              <a:t>BasicPhysiology.org				What is Physiology?					slide #27</a:t>
            </a:r>
            <a:endParaRPr lang="en-US" dirty="0">
              <a:effectLst/>
              <a:latin typeface="Helvetica" pitchFamily="2" charset="0"/>
            </a:endParaRPr>
          </a:p>
        </p:txBody>
      </p:sp>
    </p:spTree>
    <p:extLst>
      <p:ext uri="{BB962C8B-B14F-4D97-AF65-F5344CB8AC3E}">
        <p14:creationId xmlns:p14="http://schemas.microsoft.com/office/powerpoint/2010/main" val="486552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5FB44-D8F2-0205-2697-A4DC88587925}"/>
              </a:ext>
            </a:extLst>
          </p:cNvPr>
          <p:cNvSpPr>
            <a:spLocks noGrp="1"/>
          </p:cNvSpPr>
          <p:nvPr>
            <p:ph type="title"/>
          </p:nvPr>
        </p:nvSpPr>
        <p:spPr/>
        <p:txBody>
          <a:bodyPr/>
          <a:lstStyle/>
          <a:p>
            <a:pPr algn="ctr"/>
            <a:r>
              <a:rPr lang="en-US" sz="3200" b="1" dirty="0">
                <a:solidFill>
                  <a:schemeClr val="accent1"/>
                </a:solidFill>
                <a:effectLst/>
                <a:latin typeface="Times New Roman" panose="02020603050405020304" pitchFamily="18" charset="0"/>
                <a:ea typeface="Times"/>
                <a:cs typeface="Times New Roman" panose="02020603050405020304" pitchFamily="18" charset="0"/>
              </a:rPr>
              <a:t>D. The Cytoplasm</a:t>
            </a:r>
            <a:br>
              <a:rPr lang="en-US" sz="1800" dirty="0">
                <a:effectLst/>
                <a:latin typeface="Times"/>
                <a:ea typeface="Times"/>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3CC7646-B6D1-AA36-6C70-EAC327CBCA77}"/>
              </a:ext>
            </a:extLst>
          </p:cNvPr>
          <p:cNvSpPr>
            <a:spLocks noGrp="1"/>
          </p:cNvSpPr>
          <p:nvPr>
            <p:ph idx="1"/>
          </p:nvPr>
        </p:nvSpPr>
        <p:spPr>
          <a:xfrm>
            <a:off x="838200" y="1682193"/>
            <a:ext cx="10515600" cy="4351338"/>
          </a:xfrm>
        </p:spPr>
        <p:txBody>
          <a:bodyPr>
            <a:noAutofit/>
          </a:bodyPr>
          <a:lstStyle/>
          <a:p>
            <a:pPr marL="114300" marR="0" indent="-3429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The cytoplasm (=</a:t>
            </a:r>
            <a:r>
              <a:rPr lang="en-US" sz="2400" b="1" dirty="0">
                <a:effectLst/>
                <a:latin typeface="Times New Roman" panose="02020603050405020304" pitchFamily="18" charset="0"/>
                <a:ea typeface="Times"/>
                <a:cs typeface="Times New Roman" panose="02020603050405020304" pitchFamily="18" charset="0"/>
              </a:rPr>
              <a:t>intracellular</a:t>
            </a:r>
            <a:r>
              <a:rPr lang="en-US" sz="2400" dirty="0">
                <a:effectLst/>
                <a:latin typeface="Times New Roman" panose="02020603050405020304" pitchFamily="18" charset="0"/>
                <a:ea typeface="Times"/>
                <a:cs typeface="Times New Roman" panose="02020603050405020304" pitchFamily="18" charset="0"/>
              </a:rPr>
              <a:t> fluid; also called </a:t>
            </a:r>
            <a:r>
              <a:rPr lang="en-US" sz="2400" i="1" dirty="0">
                <a:effectLst/>
                <a:latin typeface="Times New Roman" panose="02020603050405020304" pitchFamily="18" charset="0"/>
                <a:ea typeface="Times"/>
                <a:cs typeface="Times New Roman" panose="02020603050405020304" pitchFamily="18" charset="0"/>
              </a:rPr>
              <a:t>cytosol</a:t>
            </a:r>
            <a:r>
              <a:rPr lang="en-US" sz="2400" dirty="0">
                <a:effectLst/>
                <a:latin typeface="Times New Roman" panose="02020603050405020304" pitchFamily="18" charset="0"/>
                <a:ea typeface="Times"/>
                <a:cs typeface="Times New Roman" panose="02020603050405020304" pitchFamily="18" charset="0"/>
              </a:rPr>
              <a:t>) consists of the fluid (=water) and all the soluble elements inside the cell, such as ions, proteins and metabolites.</a:t>
            </a:r>
          </a:p>
          <a:p>
            <a:pPr marL="114300" marR="0" indent="-342900">
              <a:spcBef>
                <a:spcPts val="0"/>
              </a:spcBef>
              <a:spcAft>
                <a:spcPts val="0"/>
              </a:spcAft>
              <a:buFont typeface="+mj-lt"/>
              <a:buAutoNum type="arabicPeriod"/>
            </a:pPr>
            <a:endParaRPr lang="en-US" sz="2400" dirty="0">
              <a:effectLst/>
              <a:latin typeface="Times New Roman" panose="02020603050405020304" pitchFamily="18" charset="0"/>
              <a:ea typeface="Times"/>
              <a:cs typeface="Times New Roman" panose="02020603050405020304" pitchFamily="18" charset="0"/>
            </a:endParaRPr>
          </a:p>
          <a:p>
            <a:pPr marL="114300" marR="0" indent="-3429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In the cytoplasm, the </a:t>
            </a:r>
            <a:r>
              <a:rPr lang="en-US" sz="2400" b="1" dirty="0">
                <a:effectLst/>
                <a:latin typeface="Times New Roman" panose="02020603050405020304" pitchFamily="18" charset="0"/>
                <a:ea typeface="Times"/>
                <a:cs typeface="Times New Roman" panose="02020603050405020304" pitchFamily="18" charset="0"/>
              </a:rPr>
              <a:t>organelles</a:t>
            </a:r>
            <a:r>
              <a:rPr lang="en-US" sz="2400" dirty="0">
                <a:effectLst/>
                <a:latin typeface="Times New Roman" panose="02020603050405020304" pitchFamily="18" charset="0"/>
                <a:ea typeface="Times"/>
                <a:cs typeface="Times New Roman" panose="02020603050405020304" pitchFamily="18" charset="0"/>
              </a:rPr>
              <a:t> are also located, sometimes ‘floating’ around, sometimes fixed to the nucleus, to the cytoskeleton or to the plasma membrane.</a:t>
            </a:r>
            <a:r>
              <a:rPr lang="en-US" sz="2400" dirty="0">
                <a:effectLst/>
                <a:latin typeface="Times New Roman" panose="02020603050405020304" pitchFamily="18" charset="0"/>
                <a:cs typeface="Times New Roman" panose="02020603050405020304" pitchFamily="18" charset="0"/>
              </a:rPr>
              <a:t> </a:t>
            </a:r>
          </a:p>
          <a:p>
            <a:pPr marL="114300" marR="0" indent="-342900">
              <a:spcBef>
                <a:spcPts val="0"/>
              </a:spcBef>
              <a:spcAft>
                <a:spcPts val="0"/>
              </a:spcAft>
              <a:buFont typeface="+mj-lt"/>
              <a:buAutoNum type="arabicPeriod"/>
            </a:pPr>
            <a:endParaRPr lang="en-US" sz="2400" dirty="0">
              <a:effectLst/>
              <a:latin typeface="Times New Roman" panose="02020603050405020304" pitchFamily="18" charset="0"/>
              <a:cs typeface="Times New Roman" panose="02020603050405020304" pitchFamily="18" charset="0"/>
            </a:endParaRPr>
          </a:p>
          <a:p>
            <a:pPr marL="114300" marR="0" indent="-3429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The composition of the cytoplasm is very different from the fluid outside the cell: the </a:t>
            </a:r>
            <a:r>
              <a:rPr lang="en-US" sz="2400" b="1" dirty="0">
                <a:effectLst/>
                <a:latin typeface="Times New Roman" panose="02020603050405020304" pitchFamily="18" charset="0"/>
                <a:ea typeface="Times"/>
                <a:cs typeface="Times New Roman" panose="02020603050405020304" pitchFamily="18" charset="0"/>
              </a:rPr>
              <a:t>extracellular</a:t>
            </a:r>
            <a:r>
              <a:rPr lang="en-US" sz="2400" dirty="0">
                <a:effectLst/>
                <a:latin typeface="Times New Roman" panose="02020603050405020304" pitchFamily="18" charset="0"/>
                <a:ea typeface="Times"/>
                <a:cs typeface="Times New Roman" panose="02020603050405020304" pitchFamily="18" charset="0"/>
              </a:rPr>
              <a:t> fluid (extra = ‘outside’ the cell).</a:t>
            </a:r>
          </a:p>
          <a:p>
            <a:pPr marL="114300" marR="0" indent="-342900">
              <a:spcBef>
                <a:spcPts val="0"/>
              </a:spcBef>
              <a:spcAft>
                <a:spcPts val="0"/>
              </a:spcAft>
              <a:buFont typeface="+mj-lt"/>
              <a:buAutoNum type="arabicPeriod"/>
            </a:pPr>
            <a:endParaRPr lang="en-US" sz="2400" dirty="0">
              <a:effectLst/>
              <a:latin typeface="Times New Roman" panose="02020603050405020304" pitchFamily="18" charset="0"/>
              <a:ea typeface="Times"/>
              <a:cs typeface="Times New Roman" panose="02020603050405020304" pitchFamily="18" charset="0"/>
            </a:endParaRPr>
          </a:p>
          <a:p>
            <a:pPr marL="114300" marR="0" indent="-3429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For example, there are many more </a:t>
            </a:r>
            <a:r>
              <a:rPr lang="en-US" sz="2400" b="1" dirty="0">
                <a:effectLst/>
                <a:latin typeface="Times New Roman" panose="02020603050405020304" pitchFamily="18" charset="0"/>
                <a:ea typeface="Times"/>
                <a:cs typeface="Times New Roman" panose="02020603050405020304" pitchFamily="18" charset="0"/>
              </a:rPr>
              <a:t>K</a:t>
            </a:r>
            <a:r>
              <a:rPr lang="en-US" sz="2400" b="1" baseline="30000" dirty="0">
                <a:effectLst/>
                <a:latin typeface="Times New Roman" panose="02020603050405020304" pitchFamily="18" charset="0"/>
                <a:ea typeface="Times"/>
                <a:cs typeface="Times New Roman" panose="02020603050405020304" pitchFamily="18" charset="0"/>
              </a:rPr>
              <a:t>+</a:t>
            </a:r>
            <a:r>
              <a:rPr lang="en-US" sz="2400" dirty="0">
                <a:effectLst/>
                <a:latin typeface="Times New Roman" panose="02020603050405020304" pitchFamily="18" charset="0"/>
                <a:ea typeface="Times"/>
                <a:cs typeface="Times New Roman" panose="02020603050405020304" pitchFamily="18" charset="0"/>
              </a:rPr>
              <a:t> ions inside than outside the cell (140 mM vs. 5 mM) whereas the opposite is true for </a:t>
            </a:r>
            <a:r>
              <a:rPr lang="en-US" sz="2400" b="1" dirty="0">
                <a:effectLst/>
                <a:latin typeface="Times New Roman" panose="02020603050405020304" pitchFamily="18" charset="0"/>
                <a:ea typeface="Times"/>
                <a:cs typeface="Times New Roman" panose="02020603050405020304" pitchFamily="18" charset="0"/>
              </a:rPr>
              <a:t>Na</a:t>
            </a:r>
            <a:r>
              <a:rPr lang="en-US" sz="2400" b="1" baseline="30000" dirty="0">
                <a:effectLst/>
                <a:latin typeface="Times New Roman" panose="02020603050405020304" pitchFamily="18" charset="0"/>
                <a:ea typeface="Times"/>
                <a:cs typeface="Times New Roman" panose="02020603050405020304" pitchFamily="18" charset="0"/>
              </a:rPr>
              <a:t>+</a:t>
            </a:r>
            <a:r>
              <a:rPr lang="en-US" sz="2400" dirty="0">
                <a:effectLst/>
                <a:latin typeface="Times New Roman" panose="02020603050405020304" pitchFamily="18" charset="0"/>
                <a:ea typeface="Times"/>
                <a:cs typeface="Times New Roman" panose="02020603050405020304" pitchFamily="18" charset="0"/>
              </a:rPr>
              <a:t> ions; much more outside than inside (10 vs. 145 mM).</a:t>
            </a:r>
            <a:r>
              <a:rPr lang="en-US" sz="2400" dirty="0">
                <a:effectLst/>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
        <p:nvSpPr>
          <p:cNvPr id="4" name="Footer Placeholder 30">
            <a:extLst>
              <a:ext uri="{FF2B5EF4-FFF2-40B4-BE49-F238E27FC236}">
                <a16:creationId xmlns:a16="http://schemas.microsoft.com/office/drawing/2014/main" id="{F510F426-A0B0-0921-C373-037CEA9C66E5}"/>
              </a:ext>
            </a:extLst>
          </p:cNvPr>
          <p:cNvSpPr>
            <a:spLocks noGrp="1"/>
          </p:cNvSpPr>
          <p:nvPr>
            <p:ph type="ftr" sz="quarter" idx="11"/>
          </p:nvPr>
        </p:nvSpPr>
        <p:spPr>
          <a:xfrm>
            <a:off x="499282" y="6449338"/>
            <a:ext cx="11374270" cy="365125"/>
          </a:xfrm>
        </p:spPr>
        <p:txBody>
          <a:bodyPr/>
          <a:lstStyle/>
          <a:p>
            <a:r>
              <a:rPr lang="en-US" i="1" dirty="0">
                <a:latin typeface="Helvetica" pitchFamily="2" charset="0"/>
              </a:rPr>
              <a:t>www.</a:t>
            </a:r>
            <a:r>
              <a:rPr lang="en-US" i="1" dirty="0">
                <a:effectLst/>
                <a:latin typeface="Helvetica" pitchFamily="2" charset="0"/>
              </a:rPr>
              <a:t>BasicPhysiology.org				What is Physiology?					slide #8</a:t>
            </a:r>
            <a:endParaRPr lang="en-US" dirty="0">
              <a:effectLst/>
              <a:latin typeface="Helvetica" pitchFamily="2" charset="0"/>
            </a:endParaRPr>
          </a:p>
        </p:txBody>
      </p:sp>
    </p:spTree>
    <p:extLst>
      <p:ext uri="{BB962C8B-B14F-4D97-AF65-F5344CB8AC3E}">
        <p14:creationId xmlns:p14="http://schemas.microsoft.com/office/powerpoint/2010/main" val="1656478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5A8B8-6C54-5869-2649-F7141D2224DC}"/>
              </a:ext>
            </a:extLst>
          </p:cNvPr>
          <p:cNvSpPr>
            <a:spLocks noGrp="1"/>
          </p:cNvSpPr>
          <p:nvPr>
            <p:ph type="title"/>
          </p:nvPr>
        </p:nvSpPr>
        <p:spPr>
          <a:xfrm>
            <a:off x="838200" y="365126"/>
            <a:ext cx="10515600" cy="872004"/>
          </a:xfrm>
        </p:spPr>
        <p:txBody>
          <a:bodyPr>
            <a:normAutofit/>
          </a:bodyPr>
          <a:lstStyle/>
          <a:p>
            <a:pPr algn="ctr"/>
            <a:r>
              <a:rPr lang="en-US" sz="3200" b="1" dirty="0">
                <a:solidFill>
                  <a:schemeClr val="accent1"/>
                </a:solidFill>
                <a:effectLst/>
                <a:latin typeface="Times New Roman" panose="02020603050405020304" pitchFamily="18" charset="0"/>
                <a:ea typeface="Times"/>
                <a:cs typeface="Times New Roman" panose="02020603050405020304" pitchFamily="18" charset="0"/>
              </a:rPr>
              <a:t>E. The Endoplasmic Reticulum (=ER</a:t>
            </a:r>
            <a:r>
              <a:rPr lang="en-US" sz="2400" b="1" dirty="0">
                <a:solidFill>
                  <a:schemeClr val="accent1"/>
                </a:solidFill>
                <a:effectLst/>
                <a:latin typeface="Times New Roman" panose="02020603050405020304" pitchFamily="18" charset="0"/>
                <a:ea typeface="Times"/>
                <a:cs typeface="Times New Roman" panose="02020603050405020304" pitchFamily="18" charset="0"/>
              </a:rPr>
              <a:t>) (1)</a:t>
            </a:r>
            <a:endParaRPr lang="en-US" sz="3200" dirty="0">
              <a:solidFill>
                <a:schemeClr val="accent1"/>
              </a:solidFill>
            </a:endParaRPr>
          </a:p>
        </p:txBody>
      </p:sp>
      <p:sp>
        <p:nvSpPr>
          <p:cNvPr id="3" name="Content Placeholder 2">
            <a:extLst>
              <a:ext uri="{FF2B5EF4-FFF2-40B4-BE49-F238E27FC236}">
                <a16:creationId xmlns:a16="http://schemas.microsoft.com/office/drawing/2014/main" id="{89093A57-00C0-B9D6-0747-F428193CD127}"/>
              </a:ext>
            </a:extLst>
          </p:cNvPr>
          <p:cNvSpPr>
            <a:spLocks noGrp="1"/>
          </p:cNvSpPr>
          <p:nvPr>
            <p:ph idx="1"/>
          </p:nvPr>
        </p:nvSpPr>
        <p:spPr>
          <a:xfrm>
            <a:off x="838200" y="1646332"/>
            <a:ext cx="10515600" cy="2818093"/>
          </a:xfrm>
        </p:spPr>
        <p:txBody>
          <a:bodyPr/>
          <a:lstStyle/>
          <a:p>
            <a:pPr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This ‘reticulum’ is a network of channels and sacs. They play a major role in  collecting and transporting products through the cell. </a:t>
            </a:r>
          </a:p>
          <a:p>
            <a:pPr marR="0" indent="-457200">
              <a:spcBef>
                <a:spcPts val="0"/>
              </a:spcBef>
              <a:spcAft>
                <a:spcPts val="0"/>
              </a:spcAft>
              <a:buFont typeface="+mj-lt"/>
              <a:buAutoNum type="arabicPeriod"/>
            </a:pPr>
            <a:endParaRPr lang="en-US" sz="2400" dirty="0">
              <a:effectLst/>
              <a:latin typeface="Times New Roman" panose="02020603050405020304" pitchFamily="18" charset="0"/>
              <a:ea typeface="Times"/>
              <a:cs typeface="Times New Roman" panose="02020603050405020304" pitchFamily="18" charset="0"/>
            </a:endParaRPr>
          </a:p>
          <a:p>
            <a:pPr marL="457200"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There are two types of endoplasmic reticulum: the ‘</a:t>
            </a:r>
            <a:r>
              <a:rPr lang="en-US" sz="2400" b="1" dirty="0">
                <a:effectLst/>
                <a:latin typeface="Times New Roman" panose="02020603050405020304" pitchFamily="18" charset="0"/>
                <a:ea typeface="Times"/>
                <a:cs typeface="Times New Roman" panose="02020603050405020304" pitchFamily="18" charset="0"/>
              </a:rPr>
              <a:t>rough</a:t>
            </a:r>
            <a:r>
              <a:rPr lang="en-US" sz="2400" dirty="0">
                <a:effectLst/>
                <a:latin typeface="Times New Roman" panose="02020603050405020304" pitchFamily="18" charset="0"/>
                <a:ea typeface="Times"/>
                <a:cs typeface="Times New Roman" panose="02020603050405020304" pitchFamily="18" charset="0"/>
              </a:rPr>
              <a:t>’ and the ‘</a:t>
            </a:r>
            <a:r>
              <a:rPr lang="en-US" sz="2400" b="1" dirty="0">
                <a:effectLst/>
                <a:latin typeface="Times New Roman" panose="02020603050405020304" pitchFamily="18" charset="0"/>
                <a:ea typeface="Times"/>
                <a:cs typeface="Times New Roman" panose="02020603050405020304" pitchFamily="18" charset="0"/>
              </a:rPr>
              <a:t>smooth</a:t>
            </a:r>
            <a:r>
              <a:rPr lang="en-US" sz="2400" dirty="0">
                <a:effectLst/>
                <a:latin typeface="Times New Roman" panose="02020603050405020304" pitchFamily="18" charset="0"/>
                <a:ea typeface="Times"/>
                <a:cs typeface="Times New Roman" panose="02020603050405020304" pitchFamily="18" charset="0"/>
              </a:rPr>
              <a:t>’ ER.</a:t>
            </a:r>
            <a:r>
              <a:rPr lang="en-US" sz="2400" dirty="0">
                <a:effectLst/>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marL="457200" marR="0" indent="-457200">
              <a:spcBef>
                <a:spcPts val="0"/>
              </a:spcBef>
              <a:spcAft>
                <a:spcPts val="0"/>
              </a:spcAft>
              <a:buFont typeface="+mj-lt"/>
              <a:buAutoNum type="arabicPeriod"/>
            </a:pPr>
            <a:endParaRPr lang="en-US" sz="2400" dirty="0">
              <a:latin typeface="Times New Roman" panose="02020603050405020304" pitchFamily="18" charset="0"/>
              <a:ea typeface="Times"/>
              <a:cs typeface="Times New Roman" panose="02020603050405020304" pitchFamily="18" charset="0"/>
            </a:endParaRPr>
          </a:p>
          <a:p>
            <a:pPr marL="457200" marR="0" indent="-457200">
              <a:spcBef>
                <a:spcPts val="0"/>
              </a:spcBef>
              <a:spcAft>
                <a:spcPts val="0"/>
              </a:spcAft>
              <a:buFont typeface="+mj-lt"/>
              <a:buAutoNum type="arabicPeriod"/>
            </a:pPr>
            <a:r>
              <a:rPr lang="en-US" sz="2400" dirty="0">
                <a:effectLst/>
                <a:latin typeface="Times New Roman" panose="02020603050405020304" pitchFamily="18" charset="0"/>
                <a:ea typeface="Times"/>
                <a:cs typeface="Times New Roman" panose="02020603050405020304" pitchFamily="18" charset="0"/>
              </a:rPr>
              <a:t>The </a:t>
            </a:r>
            <a:r>
              <a:rPr lang="en-US" sz="2400" b="1" dirty="0">
                <a:effectLst/>
                <a:latin typeface="Times New Roman" panose="02020603050405020304" pitchFamily="18" charset="0"/>
                <a:ea typeface="Times"/>
                <a:cs typeface="Times New Roman" panose="02020603050405020304" pitchFamily="18" charset="0"/>
              </a:rPr>
              <a:t>rough</a:t>
            </a:r>
            <a:r>
              <a:rPr lang="en-US" sz="2400" dirty="0">
                <a:effectLst/>
                <a:latin typeface="Times New Roman" panose="02020603050405020304" pitchFamily="18" charset="0"/>
                <a:ea typeface="Times"/>
                <a:cs typeface="Times New Roman" panose="02020603050405020304" pitchFamily="18" charset="0"/>
              </a:rPr>
              <a:t> ER is studded with small ribosomes, all located on the cytosolic surface of the reticular membrane whereas the </a:t>
            </a:r>
            <a:r>
              <a:rPr lang="en-US" sz="2400" b="1" dirty="0">
                <a:effectLst/>
                <a:latin typeface="Times New Roman" panose="02020603050405020304" pitchFamily="18" charset="0"/>
                <a:ea typeface="Times"/>
                <a:cs typeface="Times New Roman" panose="02020603050405020304" pitchFamily="18" charset="0"/>
              </a:rPr>
              <a:t>smooth</a:t>
            </a:r>
            <a:r>
              <a:rPr lang="en-US" sz="2400" dirty="0">
                <a:effectLst/>
                <a:latin typeface="Times New Roman" panose="02020603050405020304" pitchFamily="18" charset="0"/>
                <a:ea typeface="Times"/>
                <a:cs typeface="Times New Roman" panose="02020603050405020304" pitchFamily="18" charset="0"/>
              </a:rPr>
              <a:t> ER does not have ribosomes.</a:t>
            </a:r>
          </a:p>
          <a:p>
            <a:pPr marL="0" indent="0">
              <a:buNone/>
            </a:pPr>
            <a:endParaRPr lang="en-US" dirty="0"/>
          </a:p>
        </p:txBody>
      </p:sp>
      <p:pic>
        <p:nvPicPr>
          <p:cNvPr id="5" name="Picture 4">
            <a:extLst>
              <a:ext uri="{FF2B5EF4-FFF2-40B4-BE49-F238E27FC236}">
                <a16:creationId xmlns:a16="http://schemas.microsoft.com/office/drawing/2014/main" id="{6C1D8F6F-0DA0-65E9-B018-35B62A9A0AC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51206" y="4343730"/>
            <a:ext cx="5889588" cy="2113287"/>
          </a:xfrm>
          <a:prstGeom prst="rect">
            <a:avLst/>
          </a:prstGeom>
          <a:noFill/>
          <a:ln>
            <a:noFill/>
          </a:ln>
        </p:spPr>
      </p:pic>
      <p:sp>
        <p:nvSpPr>
          <p:cNvPr id="4" name="Footer Placeholder 30">
            <a:extLst>
              <a:ext uri="{FF2B5EF4-FFF2-40B4-BE49-F238E27FC236}">
                <a16:creationId xmlns:a16="http://schemas.microsoft.com/office/drawing/2014/main" id="{1B42503A-A8E9-23B9-45A9-3BDB5CBD2F2E}"/>
              </a:ext>
            </a:extLst>
          </p:cNvPr>
          <p:cNvSpPr>
            <a:spLocks noGrp="1"/>
          </p:cNvSpPr>
          <p:nvPr>
            <p:ph type="ftr" sz="quarter" idx="11"/>
          </p:nvPr>
        </p:nvSpPr>
        <p:spPr>
          <a:xfrm>
            <a:off x="499282" y="6449338"/>
            <a:ext cx="11374270" cy="365125"/>
          </a:xfrm>
        </p:spPr>
        <p:txBody>
          <a:bodyPr/>
          <a:lstStyle/>
          <a:p>
            <a:r>
              <a:rPr lang="en-US" i="1" dirty="0">
                <a:latin typeface="Helvetica" pitchFamily="2" charset="0"/>
              </a:rPr>
              <a:t>www.</a:t>
            </a:r>
            <a:r>
              <a:rPr lang="en-US" i="1" dirty="0">
                <a:effectLst/>
                <a:latin typeface="Helvetica" pitchFamily="2" charset="0"/>
              </a:rPr>
              <a:t>BasicPhysiology.org				What is Physiology?					slide #9</a:t>
            </a:r>
            <a:endParaRPr lang="en-US" dirty="0">
              <a:effectLst/>
              <a:latin typeface="Helvetica" pitchFamily="2" charset="0"/>
            </a:endParaRPr>
          </a:p>
        </p:txBody>
      </p:sp>
    </p:spTree>
    <p:extLst>
      <p:ext uri="{BB962C8B-B14F-4D97-AF65-F5344CB8AC3E}">
        <p14:creationId xmlns:p14="http://schemas.microsoft.com/office/powerpoint/2010/main" val="31434254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943</TotalTime>
  <Words>1738</Words>
  <Application>Microsoft Macintosh PowerPoint</Application>
  <PresentationFormat>Widescreen</PresentationFormat>
  <Paragraphs>146</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Calibri</vt:lpstr>
      <vt:lpstr>Calibri Light</vt:lpstr>
      <vt:lpstr>Helvetica</vt:lpstr>
      <vt:lpstr>Times</vt:lpstr>
      <vt:lpstr>Times New Roman</vt:lpstr>
      <vt:lpstr>Office Theme</vt:lpstr>
      <vt:lpstr>A.2.1. Structure of the Cell</vt:lpstr>
      <vt:lpstr> </vt:lpstr>
      <vt:lpstr> </vt:lpstr>
      <vt:lpstr>What is a cell? (3)  </vt:lpstr>
      <vt:lpstr>B. The Nucleus (1)</vt:lpstr>
      <vt:lpstr>B. The Nucleus (2)</vt:lpstr>
      <vt:lpstr>C. The Cell Membrane</vt:lpstr>
      <vt:lpstr>D. The Cytoplasm </vt:lpstr>
      <vt:lpstr>E. The Endoplasmic Reticulum (=ER) (1)</vt:lpstr>
      <vt:lpstr>E. The Endoplasmic Reticulum (=ER) (2)</vt:lpstr>
      <vt:lpstr>F. The Golgi apparatus (1) </vt:lpstr>
      <vt:lpstr>F. The Golgi apparatus (2)</vt:lpstr>
      <vt:lpstr>G. The Lysosomes </vt:lpstr>
      <vt:lpstr>H. The Mitochondrion</vt:lpstr>
      <vt:lpstr>I. The Cytoskeleton (1)</vt:lpstr>
      <vt:lpstr>I. The Cytoskeleton (2)</vt:lpstr>
      <vt:lpstr>J. The Ribosomes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BasicPhysiology.org</dc:title>
  <dc:creator>Wim Lammers</dc:creator>
  <cp:lastModifiedBy>Wim Lammers</cp:lastModifiedBy>
  <cp:revision>135</cp:revision>
  <dcterms:created xsi:type="dcterms:W3CDTF">2026-03-27T09:36:05Z</dcterms:created>
  <dcterms:modified xsi:type="dcterms:W3CDTF">2026-04-25T08:43:50Z</dcterms:modified>
</cp:coreProperties>
</file>