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sldIdLst>
    <p:sldId id="256" r:id="rId2"/>
    <p:sldId id="267" r:id="rId3"/>
    <p:sldId id="268" r:id="rId4"/>
    <p:sldId id="269" r:id="rId5"/>
    <p:sldId id="270" r:id="rId6"/>
    <p:sldId id="279" r:id="rId7"/>
    <p:sldId id="271" r:id="rId8"/>
    <p:sldId id="272" r:id="rId9"/>
    <p:sldId id="273" r:id="rId10"/>
    <p:sldId id="274" r:id="rId11"/>
    <p:sldId id="275" r:id="rId12"/>
    <p:sldId id="280" r:id="rId13"/>
    <p:sldId id="276" r:id="rId14"/>
    <p:sldId id="277"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8"/>
    <p:restoredTop sz="94687"/>
  </p:normalViewPr>
  <p:slideViewPr>
    <p:cSldViewPr snapToGrid="0">
      <p:cViewPr varScale="1">
        <p:scale>
          <a:sx n="63" d="100"/>
          <a:sy n="63" d="100"/>
        </p:scale>
        <p:origin x="184" y="1672"/>
      </p:cViewPr>
      <p:guideLst>
        <p:guide orient="horz" pos="2160"/>
        <p:guide pos="3840"/>
      </p:guideLst>
    </p:cSldViewPr>
  </p:slideViewPr>
  <p:outlineViewPr>
    <p:cViewPr>
      <p:scale>
        <a:sx n="33" d="100"/>
        <a:sy n="33" d="100"/>
      </p:scale>
      <p:origin x="0" y="-23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C7307-F60D-5344-9E85-C005D0A8AD04}" type="datetimeFigureOut">
              <a:rPr lang="en-US" smtClean="0"/>
              <a:t>4/27/26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FE18C7-EAD9-2147-90C4-976AD59224BE}" type="slidenum">
              <a:rPr lang="en-US" smtClean="0"/>
              <a:t>‹#›</a:t>
            </a:fld>
            <a:endParaRPr lang="en-US" dirty="0"/>
          </a:p>
        </p:txBody>
      </p:sp>
    </p:spTree>
    <p:extLst>
      <p:ext uri="{BB962C8B-B14F-4D97-AF65-F5344CB8AC3E}">
        <p14:creationId xmlns:p14="http://schemas.microsoft.com/office/powerpoint/2010/main" val="3005060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40293-9D2D-5B76-C10C-7B079C10C3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C9B518-1438-78C3-4795-37DCA45003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141A6F-EF41-8418-0194-3FD388E93549}"/>
              </a:ext>
            </a:extLst>
          </p:cNvPr>
          <p:cNvSpPr>
            <a:spLocks noGrp="1"/>
          </p:cNvSpPr>
          <p:nvPr>
            <p:ph type="dt" sz="half" idx="10"/>
          </p:nvPr>
        </p:nvSpPr>
        <p:spPr/>
        <p:txBody>
          <a:bodyPr/>
          <a:lstStyle/>
          <a:p>
            <a:fld id="{9520B1E0-43CE-BC44-A706-B644E279A5FF}" type="datetimeFigureOut">
              <a:rPr lang="en-US" smtClean="0"/>
              <a:t>4/27/26</a:t>
            </a:fld>
            <a:endParaRPr lang="en-US" dirty="0"/>
          </a:p>
        </p:txBody>
      </p:sp>
      <p:sp>
        <p:nvSpPr>
          <p:cNvPr id="5" name="Footer Placeholder 4">
            <a:extLst>
              <a:ext uri="{FF2B5EF4-FFF2-40B4-BE49-F238E27FC236}">
                <a16:creationId xmlns:a16="http://schemas.microsoft.com/office/drawing/2014/main" id="{18FC8567-E247-2BE8-8C08-F30759928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8956BE-7CFD-B9DE-2EBC-0543CF7B5263}"/>
              </a:ext>
            </a:extLst>
          </p:cNvPr>
          <p:cNvSpPr>
            <a:spLocks noGrp="1"/>
          </p:cNvSpPr>
          <p:nvPr>
            <p:ph type="sldNum" sz="quarter" idx="12"/>
          </p:nvPr>
        </p:nvSpPr>
        <p:spPr/>
        <p:txBody>
          <a:bodyPr/>
          <a:lstStyle/>
          <a:p>
            <a:fld id="{2F7D2DCF-523D-994E-B803-18FC4B939115}" type="slidenum">
              <a:rPr lang="en-US" smtClean="0"/>
              <a:t>‹#›</a:t>
            </a:fld>
            <a:endParaRPr lang="en-US" dirty="0"/>
          </a:p>
        </p:txBody>
      </p:sp>
    </p:spTree>
    <p:extLst>
      <p:ext uri="{BB962C8B-B14F-4D97-AF65-F5344CB8AC3E}">
        <p14:creationId xmlns:p14="http://schemas.microsoft.com/office/powerpoint/2010/main" val="2378873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FF469-F9EE-0EA3-9D2B-6301436BC7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028D88-296F-919C-FB0E-3C4CF3846B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143A42-A385-6ECF-E01B-38661E3D86C0}"/>
              </a:ext>
            </a:extLst>
          </p:cNvPr>
          <p:cNvSpPr>
            <a:spLocks noGrp="1"/>
          </p:cNvSpPr>
          <p:nvPr>
            <p:ph type="dt" sz="half" idx="10"/>
          </p:nvPr>
        </p:nvSpPr>
        <p:spPr/>
        <p:txBody>
          <a:bodyPr/>
          <a:lstStyle/>
          <a:p>
            <a:fld id="{9520B1E0-43CE-BC44-A706-B644E279A5FF}" type="datetimeFigureOut">
              <a:rPr lang="en-US" smtClean="0"/>
              <a:t>4/27/26</a:t>
            </a:fld>
            <a:endParaRPr lang="en-US" dirty="0"/>
          </a:p>
        </p:txBody>
      </p:sp>
      <p:sp>
        <p:nvSpPr>
          <p:cNvPr id="5" name="Footer Placeholder 4">
            <a:extLst>
              <a:ext uri="{FF2B5EF4-FFF2-40B4-BE49-F238E27FC236}">
                <a16:creationId xmlns:a16="http://schemas.microsoft.com/office/drawing/2014/main" id="{619975FE-4A59-B3C1-B459-AC6EE52B4D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5A489D-2F81-9E9F-7D7F-DC5E23FE27C3}"/>
              </a:ext>
            </a:extLst>
          </p:cNvPr>
          <p:cNvSpPr>
            <a:spLocks noGrp="1"/>
          </p:cNvSpPr>
          <p:nvPr>
            <p:ph type="sldNum" sz="quarter" idx="12"/>
          </p:nvPr>
        </p:nvSpPr>
        <p:spPr/>
        <p:txBody>
          <a:bodyPr/>
          <a:lstStyle/>
          <a:p>
            <a:fld id="{2F7D2DCF-523D-994E-B803-18FC4B939115}" type="slidenum">
              <a:rPr lang="en-US" smtClean="0"/>
              <a:t>‹#›</a:t>
            </a:fld>
            <a:endParaRPr lang="en-US" dirty="0"/>
          </a:p>
        </p:txBody>
      </p:sp>
    </p:spTree>
    <p:extLst>
      <p:ext uri="{BB962C8B-B14F-4D97-AF65-F5344CB8AC3E}">
        <p14:creationId xmlns:p14="http://schemas.microsoft.com/office/powerpoint/2010/main" val="3178335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0D333B-A647-1251-C0DE-4F2DC12546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00E4CB-027E-9D3A-3F3B-5C8DDB02AD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775305-43A8-54C3-1153-17238E26E326}"/>
              </a:ext>
            </a:extLst>
          </p:cNvPr>
          <p:cNvSpPr>
            <a:spLocks noGrp="1"/>
          </p:cNvSpPr>
          <p:nvPr>
            <p:ph type="dt" sz="half" idx="10"/>
          </p:nvPr>
        </p:nvSpPr>
        <p:spPr/>
        <p:txBody>
          <a:bodyPr/>
          <a:lstStyle/>
          <a:p>
            <a:fld id="{9520B1E0-43CE-BC44-A706-B644E279A5FF}" type="datetimeFigureOut">
              <a:rPr lang="en-US" smtClean="0"/>
              <a:t>4/27/26</a:t>
            </a:fld>
            <a:endParaRPr lang="en-US" dirty="0"/>
          </a:p>
        </p:txBody>
      </p:sp>
      <p:sp>
        <p:nvSpPr>
          <p:cNvPr id="5" name="Footer Placeholder 4">
            <a:extLst>
              <a:ext uri="{FF2B5EF4-FFF2-40B4-BE49-F238E27FC236}">
                <a16:creationId xmlns:a16="http://schemas.microsoft.com/office/drawing/2014/main" id="{75D1F0E0-07FC-521E-283F-D1EEB26E5D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41FEAB-781A-7EFE-E7C6-449D6B79D800}"/>
              </a:ext>
            </a:extLst>
          </p:cNvPr>
          <p:cNvSpPr>
            <a:spLocks noGrp="1"/>
          </p:cNvSpPr>
          <p:nvPr>
            <p:ph type="sldNum" sz="quarter" idx="12"/>
          </p:nvPr>
        </p:nvSpPr>
        <p:spPr/>
        <p:txBody>
          <a:bodyPr/>
          <a:lstStyle/>
          <a:p>
            <a:fld id="{2F7D2DCF-523D-994E-B803-18FC4B939115}" type="slidenum">
              <a:rPr lang="en-US" smtClean="0"/>
              <a:t>‹#›</a:t>
            </a:fld>
            <a:endParaRPr lang="en-US" dirty="0"/>
          </a:p>
        </p:txBody>
      </p:sp>
    </p:spTree>
    <p:extLst>
      <p:ext uri="{BB962C8B-B14F-4D97-AF65-F5344CB8AC3E}">
        <p14:creationId xmlns:p14="http://schemas.microsoft.com/office/powerpoint/2010/main" val="1042487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06D2B-5655-E0BB-D279-6609C913F2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AB96C8-1980-3335-66D9-1881A875BA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F53613-0DED-AC60-7DCE-AAF66189DF5C}"/>
              </a:ext>
            </a:extLst>
          </p:cNvPr>
          <p:cNvSpPr>
            <a:spLocks noGrp="1"/>
          </p:cNvSpPr>
          <p:nvPr>
            <p:ph type="dt" sz="half" idx="10"/>
          </p:nvPr>
        </p:nvSpPr>
        <p:spPr/>
        <p:txBody>
          <a:bodyPr/>
          <a:lstStyle/>
          <a:p>
            <a:fld id="{9520B1E0-43CE-BC44-A706-B644E279A5FF}" type="datetimeFigureOut">
              <a:rPr lang="en-US" smtClean="0"/>
              <a:t>4/27/26</a:t>
            </a:fld>
            <a:endParaRPr lang="en-US" dirty="0"/>
          </a:p>
        </p:txBody>
      </p:sp>
      <p:sp>
        <p:nvSpPr>
          <p:cNvPr id="5" name="Footer Placeholder 4">
            <a:extLst>
              <a:ext uri="{FF2B5EF4-FFF2-40B4-BE49-F238E27FC236}">
                <a16:creationId xmlns:a16="http://schemas.microsoft.com/office/drawing/2014/main" id="{7D9B040A-2C18-1DC4-84D4-C39415FA56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EF025C-8920-C6DA-93A4-DDBCF503B28A}"/>
              </a:ext>
            </a:extLst>
          </p:cNvPr>
          <p:cNvSpPr>
            <a:spLocks noGrp="1"/>
          </p:cNvSpPr>
          <p:nvPr>
            <p:ph type="sldNum" sz="quarter" idx="12"/>
          </p:nvPr>
        </p:nvSpPr>
        <p:spPr/>
        <p:txBody>
          <a:bodyPr/>
          <a:lstStyle/>
          <a:p>
            <a:fld id="{2F7D2DCF-523D-994E-B803-18FC4B939115}" type="slidenum">
              <a:rPr lang="en-US" smtClean="0"/>
              <a:t>‹#›</a:t>
            </a:fld>
            <a:endParaRPr lang="en-US" dirty="0"/>
          </a:p>
        </p:txBody>
      </p:sp>
    </p:spTree>
    <p:extLst>
      <p:ext uri="{BB962C8B-B14F-4D97-AF65-F5344CB8AC3E}">
        <p14:creationId xmlns:p14="http://schemas.microsoft.com/office/powerpoint/2010/main" val="1044549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B9BDA-B6FE-7D9A-146C-CA51644428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B3C9C2-14BA-7F4C-E06F-3F11FEA751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5397BF-7363-28B5-8C77-79D4B85CC695}"/>
              </a:ext>
            </a:extLst>
          </p:cNvPr>
          <p:cNvSpPr>
            <a:spLocks noGrp="1"/>
          </p:cNvSpPr>
          <p:nvPr>
            <p:ph type="dt" sz="half" idx="10"/>
          </p:nvPr>
        </p:nvSpPr>
        <p:spPr/>
        <p:txBody>
          <a:bodyPr/>
          <a:lstStyle/>
          <a:p>
            <a:fld id="{9520B1E0-43CE-BC44-A706-B644E279A5FF}" type="datetimeFigureOut">
              <a:rPr lang="en-US" smtClean="0"/>
              <a:t>4/27/26</a:t>
            </a:fld>
            <a:endParaRPr lang="en-US" dirty="0"/>
          </a:p>
        </p:txBody>
      </p:sp>
      <p:sp>
        <p:nvSpPr>
          <p:cNvPr id="5" name="Footer Placeholder 4">
            <a:extLst>
              <a:ext uri="{FF2B5EF4-FFF2-40B4-BE49-F238E27FC236}">
                <a16:creationId xmlns:a16="http://schemas.microsoft.com/office/drawing/2014/main" id="{073F635E-8DB4-3ADD-E8E3-02D298C999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A0E090-4687-4E0A-4154-8707C8FFA0FE}"/>
              </a:ext>
            </a:extLst>
          </p:cNvPr>
          <p:cNvSpPr>
            <a:spLocks noGrp="1"/>
          </p:cNvSpPr>
          <p:nvPr>
            <p:ph type="sldNum" sz="quarter" idx="12"/>
          </p:nvPr>
        </p:nvSpPr>
        <p:spPr/>
        <p:txBody>
          <a:bodyPr/>
          <a:lstStyle/>
          <a:p>
            <a:fld id="{2F7D2DCF-523D-994E-B803-18FC4B939115}" type="slidenum">
              <a:rPr lang="en-US" smtClean="0"/>
              <a:t>‹#›</a:t>
            </a:fld>
            <a:endParaRPr lang="en-US" dirty="0"/>
          </a:p>
        </p:txBody>
      </p:sp>
    </p:spTree>
    <p:extLst>
      <p:ext uri="{BB962C8B-B14F-4D97-AF65-F5344CB8AC3E}">
        <p14:creationId xmlns:p14="http://schemas.microsoft.com/office/powerpoint/2010/main" val="110278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C627F-5B41-F799-2693-23663B39B8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835F29-004E-03C0-ED8E-81E6427453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39E838-1502-9177-433F-21A3856D39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F60357-9A2D-CEB4-D5E5-2C49D1C6F809}"/>
              </a:ext>
            </a:extLst>
          </p:cNvPr>
          <p:cNvSpPr>
            <a:spLocks noGrp="1"/>
          </p:cNvSpPr>
          <p:nvPr>
            <p:ph type="dt" sz="half" idx="10"/>
          </p:nvPr>
        </p:nvSpPr>
        <p:spPr/>
        <p:txBody>
          <a:bodyPr/>
          <a:lstStyle/>
          <a:p>
            <a:fld id="{9520B1E0-43CE-BC44-A706-B644E279A5FF}" type="datetimeFigureOut">
              <a:rPr lang="en-US" smtClean="0"/>
              <a:t>4/27/26</a:t>
            </a:fld>
            <a:endParaRPr lang="en-US" dirty="0"/>
          </a:p>
        </p:txBody>
      </p:sp>
      <p:sp>
        <p:nvSpPr>
          <p:cNvPr id="6" name="Footer Placeholder 5">
            <a:extLst>
              <a:ext uri="{FF2B5EF4-FFF2-40B4-BE49-F238E27FC236}">
                <a16:creationId xmlns:a16="http://schemas.microsoft.com/office/drawing/2014/main" id="{519EF0C9-5CB6-4EB5-6E30-16577DFF91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F47D5D0-9F6B-4A09-1EFB-7A540EA8E0B9}"/>
              </a:ext>
            </a:extLst>
          </p:cNvPr>
          <p:cNvSpPr>
            <a:spLocks noGrp="1"/>
          </p:cNvSpPr>
          <p:nvPr>
            <p:ph type="sldNum" sz="quarter" idx="12"/>
          </p:nvPr>
        </p:nvSpPr>
        <p:spPr/>
        <p:txBody>
          <a:bodyPr/>
          <a:lstStyle/>
          <a:p>
            <a:fld id="{2F7D2DCF-523D-994E-B803-18FC4B939115}" type="slidenum">
              <a:rPr lang="en-US" smtClean="0"/>
              <a:t>‹#›</a:t>
            </a:fld>
            <a:endParaRPr lang="en-US" dirty="0"/>
          </a:p>
        </p:txBody>
      </p:sp>
    </p:spTree>
    <p:extLst>
      <p:ext uri="{BB962C8B-B14F-4D97-AF65-F5344CB8AC3E}">
        <p14:creationId xmlns:p14="http://schemas.microsoft.com/office/powerpoint/2010/main" val="272063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B6902-C2E4-CE8B-D1C2-FD04736E82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136F51-1B1B-7078-CD89-B87CD663B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6248A7-F682-A502-22A8-6AC5F9290C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BFB307-CC31-159F-7042-BE8440205B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545341-DA12-9847-6214-E65A5B9DA7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4B1DEB-259D-FC75-ED48-45C1506F152A}"/>
              </a:ext>
            </a:extLst>
          </p:cNvPr>
          <p:cNvSpPr>
            <a:spLocks noGrp="1"/>
          </p:cNvSpPr>
          <p:nvPr>
            <p:ph type="dt" sz="half" idx="10"/>
          </p:nvPr>
        </p:nvSpPr>
        <p:spPr/>
        <p:txBody>
          <a:bodyPr/>
          <a:lstStyle/>
          <a:p>
            <a:fld id="{9520B1E0-43CE-BC44-A706-B644E279A5FF}" type="datetimeFigureOut">
              <a:rPr lang="en-US" smtClean="0"/>
              <a:t>4/27/26</a:t>
            </a:fld>
            <a:endParaRPr lang="en-US" dirty="0"/>
          </a:p>
        </p:txBody>
      </p:sp>
      <p:sp>
        <p:nvSpPr>
          <p:cNvPr id="8" name="Footer Placeholder 7">
            <a:extLst>
              <a:ext uri="{FF2B5EF4-FFF2-40B4-BE49-F238E27FC236}">
                <a16:creationId xmlns:a16="http://schemas.microsoft.com/office/drawing/2014/main" id="{35294170-F3B5-72D4-0183-8EA26D199A1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BDE578E-5767-3964-774D-2D004D01E6FD}"/>
              </a:ext>
            </a:extLst>
          </p:cNvPr>
          <p:cNvSpPr>
            <a:spLocks noGrp="1"/>
          </p:cNvSpPr>
          <p:nvPr>
            <p:ph type="sldNum" sz="quarter" idx="12"/>
          </p:nvPr>
        </p:nvSpPr>
        <p:spPr/>
        <p:txBody>
          <a:bodyPr/>
          <a:lstStyle/>
          <a:p>
            <a:fld id="{2F7D2DCF-523D-994E-B803-18FC4B939115}" type="slidenum">
              <a:rPr lang="en-US" smtClean="0"/>
              <a:t>‹#›</a:t>
            </a:fld>
            <a:endParaRPr lang="en-US" dirty="0"/>
          </a:p>
        </p:txBody>
      </p:sp>
    </p:spTree>
    <p:extLst>
      <p:ext uri="{BB962C8B-B14F-4D97-AF65-F5344CB8AC3E}">
        <p14:creationId xmlns:p14="http://schemas.microsoft.com/office/powerpoint/2010/main" val="4224408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79409-0E3F-8391-252B-A343C40F61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A163D1-BD93-C837-63BE-A96F672F2262}"/>
              </a:ext>
            </a:extLst>
          </p:cNvPr>
          <p:cNvSpPr>
            <a:spLocks noGrp="1"/>
          </p:cNvSpPr>
          <p:nvPr>
            <p:ph type="dt" sz="half" idx="10"/>
          </p:nvPr>
        </p:nvSpPr>
        <p:spPr/>
        <p:txBody>
          <a:bodyPr/>
          <a:lstStyle/>
          <a:p>
            <a:fld id="{9520B1E0-43CE-BC44-A706-B644E279A5FF}" type="datetimeFigureOut">
              <a:rPr lang="en-US" smtClean="0"/>
              <a:t>4/27/26</a:t>
            </a:fld>
            <a:endParaRPr lang="en-US" dirty="0"/>
          </a:p>
        </p:txBody>
      </p:sp>
      <p:sp>
        <p:nvSpPr>
          <p:cNvPr id="4" name="Footer Placeholder 3">
            <a:extLst>
              <a:ext uri="{FF2B5EF4-FFF2-40B4-BE49-F238E27FC236}">
                <a16:creationId xmlns:a16="http://schemas.microsoft.com/office/drawing/2014/main" id="{AEDE9B0B-4A6E-8AEE-36F0-9ED604A3EFB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3FD654C-2CAE-AE09-527C-4F7A7B8EA3B2}"/>
              </a:ext>
            </a:extLst>
          </p:cNvPr>
          <p:cNvSpPr>
            <a:spLocks noGrp="1"/>
          </p:cNvSpPr>
          <p:nvPr>
            <p:ph type="sldNum" sz="quarter" idx="12"/>
          </p:nvPr>
        </p:nvSpPr>
        <p:spPr/>
        <p:txBody>
          <a:bodyPr/>
          <a:lstStyle/>
          <a:p>
            <a:fld id="{2F7D2DCF-523D-994E-B803-18FC4B939115}" type="slidenum">
              <a:rPr lang="en-US" smtClean="0"/>
              <a:t>‹#›</a:t>
            </a:fld>
            <a:endParaRPr lang="en-US" dirty="0"/>
          </a:p>
        </p:txBody>
      </p:sp>
    </p:spTree>
    <p:extLst>
      <p:ext uri="{BB962C8B-B14F-4D97-AF65-F5344CB8AC3E}">
        <p14:creationId xmlns:p14="http://schemas.microsoft.com/office/powerpoint/2010/main" val="4274228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E00A95-A508-60C7-E381-286A9C68C10E}"/>
              </a:ext>
            </a:extLst>
          </p:cNvPr>
          <p:cNvSpPr>
            <a:spLocks noGrp="1"/>
          </p:cNvSpPr>
          <p:nvPr>
            <p:ph type="dt" sz="half" idx="10"/>
          </p:nvPr>
        </p:nvSpPr>
        <p:spPr/>
        <p:txBody>
          <a:bodyPr/>
          <a:lstStyle/>
          <a:p>
            <a:fld id="{9520B1E0-43CE-BC44-A706-B644E279A5FF}" type="datetimeFigureOut">
              <a:rPr lang="en-US" smtClean="0"/>
              <a:t>4/27/26</a:t>
            </a:fld>
            <a:endParaRPr lang="en-US" dirty="0"/>
          </a:p>
        </p:txBody>
      </p:sp>
      <p:sp>
        <p:nvSpPr>
          <p:cNvPr id="3" name="Footer Placeholder 2">
            <a:extLst>
              <a:ext uri="{FF2B5EF4-FFF2-40B4-BE49-F238E27FC236}">
                <a16:creationId xmlns:a16="http://schemas.microsoft.com/office/drawing/2014/main" id="{234F50FC-EE16-A140-AB72-6B75AD95277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A2626D7-88A5-9BCE-D879-D65024C503BA}"/>
              </a:ext>
            </a:extLst>
          </p:cNvPr>
          <p:cNvSpPr>
            <a:spLocks noGrp="1"/>
          </p:cNvSpPr>
          <p:nvPr>
            <p:ph type="sldNum" sz="quarter" idx="12"/>
          </p:nvPr>
        </p:nvSpPr>
        <p:spPr/>
        <p:txBody>
          <a:bodyPr/>
          <a:lstStyle/>
          <a:p>
            <a:fld id="{2F7D2DCF-523D-994E-B803-18FC4B939115}" type="slidenum">
              <a:rPr lang="en-US" smtClean="0"/>
              <a:t>‹#›</a:t>
            </a:fld>
            <a:endParaRPr lang="en-US" dirty="0"/>
          </a:p>
        </p:txBody>
      </p:sp>
    </p:spTree>
    <p:extLst>
      <p:ext uri="{BB962C8B-B14F-4D97-AF65-F5344CB8AC3E}">
        <p14:creationId xmlns:p14="http://schemas.microsoft.com/office/powerpoint/2010/main" val="1667054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7CDA1-F363-8F05-E1BD-C13B5B32B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59F992-4EE2-2793-C3FD-8400E2DD02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0BCF5A-67BA-6269-60BF-C561AF3AC8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9F09F2-2C4A-64C1-ECCD-A73832D20DE5}"/>
              </a:ext>
            </a:extLst>
          </p:cNvPr>
          <p:cNvSpPr>
            <a:spLocks noGrp="1"/>
          </p:cNvSpPr>
          <p:nvPr>
            <p:ph type="dt" sz="half" idx="10"/>
          </p:nvPr>
        </p:nvSpPr>
        <p:spPr/>
        <p:txBody>
          <a:bodyPr/>
          <a:lstStyle/>
          <a:p>
            <a:fld id="{9520B1E0-43CE-BC44-A706-B644E279A5FF}" type="datetimeFigureOut">
              <a:rPr lang="en-US" smtClean="0"/>
              <a:t>4/27/26</a:t>
            </a:fld>
            <a:endParaRPr lang="en-US" dirty="0"/>
          </a:p>
        </p:txBody>
      </p:sp>
      <p:sp>
        <p:nvSpPr>
          <p:cNvPr id="6" name="Footer Placeholder 5">
            <a:extLst>
              <a:ext uri="{FF2B5EF4-FFF2-40B4-BE49-F238E27FC236}">
                <a16:creationId xmlns:a16="http://schemas.microsoft.com/office/drawing/2014/main" id="{9C72DF23-3F65-AC94-A5C1-6AF37964E58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7004188-5146-1602-28F0-338D15D857A1}"/>
              </a:ext>
            </a:extLst>
          </p:cNvPr>
          <p:cNvSpPr>
            <a:spLocks noGrp="1"/>
          </p:cNvSpPr>
          <p:nvPr>
            <p:ph type="sldNum" sz="quarter" idx="12"/>
          </p:nvPr>
        </p:nvSpPr>
        <p:spPr/>
        <p:txBody>
          <a:bodyPr/>
          <a:lstStyle/>
          <a:p>
            <a:fld id="{2F7D2DCF-523D-994E-B803-18FC4B939115}" type="slidenum">
              <a:rPr lang="en-US" smtClean="0"/>
              <a:t>‹#›</a:t>
            </a:fld>
            <a:endParaRPr lang="en-US" dirty="0"/>
          </a:p>
        </p:txBody>
      </p:sp>
    </p:spTree>
    <p:extLst>
      <p:ext uri="{BB962C8B-B14F-4D97-AF65-F5344CB8AC3E}">
        <p14:creationId xmlns:p14="http://schemas.microsoft.com/office/powerpoint/2010/main" val="3068376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0F4F8-CEA5-AAC2-9981-EC7BB5E9C8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BD5FD4-83B9-700C-660C-40CF883EA5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598F4C-ED3F-D526-3D49-B74ACA3E46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3463A5-F763-BA5C-6E13-8BBB0A21576C}"/>
              </a:ext>
            </a:extLst>
          </p:cNvPr>
          <p:cNvSpPr>
            <a:spLocks noGrp="1"/>
          </p:cNvSpPr>
          <p:nvPr>
            <p:ph type="dt" sz="half" idx="10"/>
          </p:nvPr>
        </p:nvSpPr>
        <p:spPr/>
        <p:txBody>
          <a:bodyPr/>
          <a:lstStyle/>
          <a:p>
            <a:fld id="{9520B1E0-43CE-BC44-A706-B644E279A5FF}" type="datetimeFigureOut">
              <a:rPr lang="en-US" smtClean="0"/>
              <a:t>4/27/26</a:t>
            </a:fld>
            <a:endParaRPr lang="en-US" dirty="0"/>
          </a:p>
        </p:txBody>
      </p:sp>
      <p:sp>
        <p:nvSpPr>
          <p:cNvPr id="6" name="Footer Placeholder 5">
            <a:extLst>
              <a:ext uri="{FF2B5EF4-FFF2-40B4-BE49-F238E27FC236}">
                <a16:creationId xmlns:a16="http://schemas.microsoft.com/office/drawing/2014/main" id="{7A778ECE-2FF8-CF23-77AA-87AB6FD962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647F075-E3FE-8C54-30C4-57D5F37F9F66}"/>
              </a:ext>
            </a:extLst>
          </p:cNvPr>
          <p:cNvSpPr>
            <a:spLocks noGrp="1"/>
          </p:cNvSpPr>
          <p:nvPr>
            <p:ph type="sldNum" sz="quarter" idx="12"/>
          </p:nvPr>
        </p:nvSpPr>
        <p:spPr/>
        <p:txBody>
          <a:bodyPr/>
          <a:lstStyle/>
          <a:p>
            <a:fld id="{2F7D2DCF-523D-994E-B803-18FC4B939115}" type="slidenum">
              <a:rPr lang="en-US" smtClean="0"/>
              <a:t>‹#›</a:t>
            </a:fld>
            <a:endParaRPr lang="en-US" dirty="0"/>
          </a:p>
        </p:txBody>
      </p:sp>
    </p:spTree>
    <p:extLst>
      <p:ext uri="{BB962C8B-B14F-4D97-AF65-F5344CB8AC3E}">
        <p14:creationId xmlns:p14="http://schemas.microsoft.com/office/powerpoint/2010/main" val="1428041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A0B258-FFDB-35FF-7995-E9082FCE0A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53F70F-3343-1038-876A-0A85392B34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6A94D8-37A0-8F7E-A847-F6016A989D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0B1E0-43CE-BC44-A706-B644E279A5FF}" type="datetimeFigureOut">
              <a:rPr lang="en-US" smtClean="0"/>
              <a:t>4/27/26</a:t>
            </a:fld>
            <a:endParaRPr lang="en-US" dirty="0"/>
          </a:p>
        </p:txBody>
      </p:sp>
      <p:sp>
        <p:nvSpPr>
          <p:cNvPr id="5" name="Footer Placeholder 4">
            <a:extLst>
              <a:ext uri="{FF2B5EF4-FFF2-40B4-BE49-F238E27FC236}">
                <a16:creationId xmlns:a16="http://schemas.microsoft.com/office/drawing/2014/main" id="{77DAE57C-3FC3-F03C-6920-D3BAF72B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42A7447-45AA-0037-4C3B-4FAD8BF789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D2DCF-523D-994E-B803-18FC4B939115}" type="slidenum">
              <a:rPr lang="en-US" smtClean="0"/>
              <a:t>‹#›</a:t>
            </a:fld>
            <a:endParaRPr lang="en-US" dirty="0"/>
          </a:p>
        </p:txBody>
      </p:sp>
    </p:spTree>
    <p:extLst>
      <p:ext uri="{BB962C8B-B14F-4D97-AF65-F5344CB8AC3E}">
        <p14:creationId xmlns:p14="http://schemas.microsoft.com/office/powerpoint/2010/main" val="2772957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A29CB-C265-B243-D7DC-706F23D6329E}"/>
              </a:ext>
            </a:extLst>
          </p:cNvPr>
          <p:cNvSpPr>
            <a:spLocks noGrp="1"/>
          </p:cNvSpPr>
          <p:nvPr>
            <p:ph type="ctrTitle"/>
          </p:nvPr>
        </p:nvSpPr>
        <p:spPr>
          <a:xfrm>
            <a:off x="1524000" y="2232848"/>
            <a:ext cx="9144000" cy="985598"/>
          </a:xfrm>
        </p:spPr>
        <p:txBody>
          <a:bodyPr>
            <a:normAutofit fontScale="90000"/>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A.2.3. Passive Transport Systems</a:t>
            </a:r>
          </a:p>
        </p:txBody>
      </p:sp>
      <p:sp>
        <p:nvSpPr>
          <p:cNvPr id="3" name="Subtitle 2">
            <a:extLst>
              <a:ext uri="{FF2B5EF4-FFF2-40B4-BE49-F238E27FC236}">
                <a16:creationId xmlns:a16="http://schemas.microsoft.com/office/drawing/2014/main" id="{3AF3495A-3965-81B5-1D0B-B5ADC0A9CE21}"/>
              </a:ext>
            </a:extLst>
          </p:cNvPr>
          <p:cNvSpPr>
            <a:spLocks noGrp="1"/>
          </p:cNvSpPr>
          <p:nvPr>
            <p:ph type="subTitle" idx="1"/>
          </p:nvPr>
        </p:nvSpPr>
        <p:spPr/>
        <p:txBody>
          <a:bodyPr>
            <a:normAutofit/>
          </a:bodyPr>
          <a:lstStyle/>
          <a:p>
            <a:endParaRPr lang="en-US" i="1" dirty="0"/>
          </a:p>
        </p:txBody>
      </p:sp>
    </p:spTree>
    <p:extLst>
      <p:ext uri="{BB962C8B-B14F-4D97-AF65-F5344CB8AC3E}">
        <p14:creationId xmlns:p14="http://schemas.microsoft.com/office/powerpoint/2010/main" val="273081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65B0-B144-26BC-02A5-816E8EDBC3B1}"/>
              </a:ext>
            </a:extLst>
          </p:cNvPr>
          <p:cNvSpPr>
            <a:spLocks noGrp="1"/>
          </p:cNvSpPr>
          <p:nvPr>
            <p:ph type="title"/>
          </p:nvPr>
        </p:nvSpPr>
        <p:spPr>
          <a:xfrm>
            <a:off x="838200" y="365125"/>
            <a:ext cx="10515600" cy="705219"/>
          </a:xfrm>
        </p:spPr>
        <p:txBody>
          <a:bodyPr>
            <a:normAutofit fontScale="90000"/>
          </a:bodyPr>
          <a:lstStyle/>
          <a:p>
            <a:br>
              <a:rPr lang="en-US" dirty="0">
                <a:effectLst/>
                <a:latin typeface="Helvetica" pitchFamily="2" charset="0"/>
              </a:rPr>
            </a:br>
            <a:endParaRPr lang="en-US" dirty="0"/>
          </a:p>
        </p:txBody>
      </p:sp>
      <p:sp>
        <p:nvSpPr>
          <p:cNvPr id="8" name="Title 1">
            <a:extLst>
              <a:ext uri="{FF2B5EF4-FFF2-40B4-BE49-F238E27FC236}">
                <a16:creationId xmlns:a16="http://schemas.microsoft.com/office/drawing/2014/main" id="{1A69F201-13D4-5999-FF3D-99A3624A8F0C}"/>
              </a:ext>
            </a:extLst>
          </p:cNvPr>
          <p:cNvSpPr txBox="1">
            <a:spLocks/>
          </p:cNvSpPr>
          <p:nvPr/>
        </p:nvSpPr>
        <p:spPr>
          <a:xfrm>
            <a:off x="1745064" y="342308"/>
            <a:ext cx="8333214" cy="70521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spcBef>
                <a:spcPts val="0"/>
              </a:spcBef>
              <a:spcAft>
                <a:spcPts val="0"/>
              </a:spcAft>
            </a:pPr>
            <a:r>
              <a:rPr lang="en-US" sz="3200" b="1" dirty="0">
                <a:solidFill>
                  <a:schemeClr val="accent1"/>
                </a:solidFill>
                <a:latin typeface="Times New Roman" panose="02020603050405020304" pitchFamily="18" charset="0"/>
                <a:ea typeface="Times"/>
              </a:rPr>
              <a:t>D</a:t>
            </a:r>
            <a:r>
              <a:rPr lang="en-US" sz="3200" b="1" dirty="0">
                <a:solidFill>
                  <a:schemeClr val="accent1"/>
                </a:solidFill>
                <a:effectLst/>
                <a:latin typeface="Times New Roman" panose="02020603050405020304" pitchFamily="18" charset="0"/>
                <a:ea typeface="Times"/>
              </a:rPr>
              <a:t>. </a:t>
            </a:r>
            <a:r>
              <a:rPr lang="en-US" sz="3200" b="1" dirty="0">
                <a:solidFill>
                  <a:schemeClr val="accent1"/>
                </a:solidFill>
                <a:effectLst/>
                <a:latin typeface="Times New Roman" panose="02020603050405020304" pitchFamily="18" charset="0"/>
                <a:ea typeface="Times"/>
                <a:cs typeface="Times New Roman" panose="02020603050405020304" pitchFamily="18" charset="0"/>
              </a:rPr>
              <a:t>Factors that determine the rate of diffusion:</a:t>
            </a:r>
            <a:r>
              <a:rPr lang="en-US" sz="3200" dirty="0">
                <a:solidFill>
                  <a:schemeClr val="accent1"/>
                </a:solidFill>
                <a:effectLst/>
                <a:latin typeface="Times New Roman" panose="02020603050405020304" pitchFamily="18" charset="0"/>
                <a:cs typeface="Times New Roman" panose="02020603050405020304" pitchFamily="18" charset="0"/>
              </a:rPr>
              <a:t> </a:t>
            </a:r>
            <a:r>
              <a:rPr lang="en-US" sz="2400" dirty="0">
                <a:solidFill>
                  <a:schemeClr val="accent1">
                    <a:lumMod val="60000"/>
                    <a:lumOff val="40000"/>
                  </a:schemeClr>
                </a:solidFill>
                <a:effectLst/>
                <a:latin typeface="Times New Roman" panose="02020603050405020304" pitchFamily="18" charset="0"/>
                <a:ea typeface="Times"/>
                <a:cs typeface="Times New Roman" panose="02020603050405020304" pitchFamily="18" charset="0"/>
              </a:rPr>
              <a:t>(2)</a:t>
            </a:r>
            <a:endParaRPr lang="en-US" sz="2400" dirty="0">
              <a:solidFill>
                <a:schemeClr val="accent1">
                  <a:lumMod val="60000"/>
                  <a:lumOff val="40000"/>
                </a:schemeClr>
              </a:solidFill>
              <a:effectLst/>
              <a:latin typeface="Times"/>
              <a:ea typeface="Times"/>
              <a:cs typeface="Times New Roman" panose="02020603050405020304" pitchFamily="18" charset="0"/>
            </a:endParaRPr>
          </a:p>
        </p:txBody>
      </p:sp>
      <p:sp>
        <p:nvSpPr>
          <p:cNvPr id="4" name="Footer Placeholder 30">
            <a:extLst>
              <a:ext uri="{FF2B5EF4-FFF2-40B4-BE49-F238E27FC236}">
                <a16:creationId xmlns:a16="http://schemas.microsoft.com/office/drawing/2014/main" id="{C9C4F40E-B3DD-CB8E-7D98-EBC4BD0DBEF5}"/>
              </a:ext>
            </a:extLst>
          </p:cNvPr>
          <p:cNvSpPr>
            <a:spLocks noGrp="1"/>
          </p:cNvSpPr>
          <p:nvPr>
            <p:ph type="ftr" sz="quarter" idx="11"/>
          </p:nvPr>
        </p:nvSpPr>
        <p:spPr>
          <a:xfrm>
            <a:off x="499282" y="6449338"/>
            <a:ext cx="11374270" cy="365125"/>
          </a:xfrm>
        </p:spPr>
        <p:txBody>
          <a:bodyPr/>
          <a:lstStyle/>
          <a:p>
            <a:r>
              <a:rPr lang="en-US" i="1" dirty="0">
                <a:latin typeface="Helvetica" pitchFamily="2" charset="0"/>
              </a:rPr>
              <a:t>www.</a:t>
            </a:r>
            <a:r>
              <a:rPr lang="en-US" i="1" dirty="0">
                <a:effectLst/>
                <a:latin typeface="Helvetica" pitchFamily="2" charset="0"/>
              </a:rPr>
              <a:t>BasicPhysiology.org			</a:t>
            </a:r>
            <a:r>
              <a:rPr lang="en-US" i="1" dirty="0">
                <a:latin typeface="Helvetica" pitchFamily="2" charset="0"/>
              </a:rPr>
              <a:t>         A</a:t>
            </a:r>
            <a:r>
              <a:rPr lang="en-US" i="1" dirty="0">
                <a:effectLst/>
                <a:latin typeface="Helvetica" pitchFamily="2" charset="0"/>
              </a:rPr>
              <a:t>.2.3. Passive Transport Systems					slide #10</a:t>
            </a:r>
            <a:endParaRPr lang="en-US" dirty="0">
              <a:effectLst/>
              <a:latin typeface="Helvetica" pitchFamily="2" charset="0"/>
            </a:endParaRPr>
          </a:p>
        </p:txBody>
      </p:sp>
      <p:sp>
        <p:nvSpPr>
          <p:cNvPr id="5" name="TextBox 4">
            <a:extLst>
              <a:ext uri="{FF2B5EF4-FFF2-40B4-BE49-F238E27FC236}">
                <a16:creationId xmlns:a16="http://schemas.microsoft.com/office/drawing/2014/main" id="{FB9E8E08-9531-A144-A383-C27DAEF72454}"/>
              </a:ext>
            </a:extLst>
          </p:cNvPr>
          <p:cNvSpPr txBox="1"/>
          <p:nvPr/>
        </p:nvSpPr>
        <p:spPr>
          <a:xfrm>
            <a:off x="854763" y="1490870"/>
            <a:ext cx="7549665" cy="4893647"/>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a:cs typeface="Times New Roman" panose="02020603050405020304" pitchFamily="18" charset="0"/>
              </a:rPr>
              <a:t>4. The factors that determine the speed of diffusion are:</a:t>
            </a:r>
          </a:p>
          <a:p>
            <a:pPr marL="1714500" lvl="3" indent="-342900">
              <a:buFont typeface="+mj-lt"/>
              <a:buAutoNum type="arabicPeriod"/>
              <a:tabLst>
                <a:tab pos="139700" algn="l"/>
                <a:tab pos="457200" algn="l"/>
              </a:tabLst>
            </a:pPr>
            <a:r>
              <a:rPr lang="en-US" sz="2400" dirty="0">
                <a:effectLst/>
                <a:latin typeface="Times New Roman" panose="02020603050405020304" pitchFamily="18" charset="0"/>
                <a:ea typeface="Times"/>
                <a:cs typeface="Times New Roman" panose="02020603050405020304" pitchFamily="18" charset="0"/>
              </a:rPr>
              <a:t>temperature</a:t>
            </a:r>
          </a:p>
          <a:p>
            <a:pPr marL="1714500" lvl="3" indent="-342900">
              <a:buFont typeface="+mj-lt"/>
              <a:buAutoNum type="arabicPeriod"/>
              <a:tabLst>
                <a:tab pos="139700" algn="l"/>
                <a:tab pos="457200" algn="l"/>
              </a:tabLst>
            </a:pPr>
            <a:r>
              <a:rPr lang="en-US" sz="2400" dirty="0">
                <a:effectLst/>
                <a:latin typeface="Times New Roman" panose="02020603050405020304" pitchFamily="18" charset="0"/>
                <a:ea typeface="Times"/>
                <a:cs typeface="Times New Roman" panose="02020603050405020304" pitchFamily="18" charset="0"/>
              </a:rPr>
              <a:t>the difference in concentration</a:t>
            </a:r>
          </a:p>
          <a:p>
            <a:pPr marL="1714500" lvl="3" indent="-342900">
              <a:buFont typeface="+mj-lt"/>
              <a:buAutoNum type="arabicPeriod"/>
              <a:tabLst>
                <a:tab pos="139700" algn="l"/>
                <a:tab pos="457200" algn="l"/>
              </a:tabLst>
            </a:pPr>
            <a:r>
              <a:rPr lang="en-US" sz="2400" dirty="0">
                <a:effectLst/>
                <a:latin typeface="Times New Roman" panose="02020603050405020304" pitchFamily="18" charset="0"/>
                <a:ea typeface="Times"/>
                <a:cs typeface="Times New Roman" panose="02020603050405020304" pitchFamily="18" charset="0"/>
              </a:rPr>
              <a:t>the diffusion distance</a:t>
            </a:r>
          </a:p>
          <a:p>
            <a:pPr marL="1714500" lvl="3" indent="-342900">
              <a:buFont typeface="+mj-lt"/>
              <a:buAutoNum type="arabicPeriod"/>
              <a:tabLst>
                <a:tab pos="139700" algn="l"/>
                <a:tab pos="457200" algn="l"/>
              </a:tabLst>
            </a:pPr>
            <a:r>
              <a:rPr lang="en-US" sz="2400" dirty="0">
                <a:effectLst/>
                <a:latin typeface="Times New Roman" panose="02020603050405020304" pitchFamily="18" charset="0"/>
                <a:ea typeface="Times"/>
                <a:cs typeface="Times New Roman" panose="02020603050405020304" pitchFamily="18" charset="0"/>
              </a:rPr>
              <a:t>the size of the area of diffusion</a:t>
            </a:r>
          </a:p>
          <a:p>
            <a:pPr marL="0" marR="0">
              <a:spcBef>
                <a:spcPts val="0"/>
              </a:spcBef>
              <a:spcAft>
                <a:spcPts val="0"/>
              </a:spcAft>
            </a:pPr>
            <a:endParaRPr lang="en-US" sz="2400"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a:cs typeface="Times New Roman" panose="02020603050405020304" pitchFamily="18" charset="0"/>
              </a:rPr>
              <a:t>5. Increasing the temperature will increase the movements of the particles and this will speed up the diffusion.</a:t>
            </a:r>
          </a:p>
          <a:p>
            <a:endParaRPr lang="en-US" sz="2400" dirty="0">
              <a:effectLst/>
              <a:latin typeface="Times New Roman" panose="02020603050405020304" pitchFamily="18" charset="0"/>
              <a:ea typeface="Times"/>
              <a:cs typeface="Times New Roman" panose="02020603050405020304" pitchFamily="18" charset="0"/>
            </a:endParaRPr>
          </a:p>
          <a:p>
            <a:r>
              <a:rPr lang="en-US" sz="2400" dirty="0">
                <a:effectLst/>
                <a:latin typeface="Times New Roman" panose="02020603050405020304" pitchFamily="18" charset="0"/>
                <a:ea typeface="Times"/>
                <a:cs typeface="Times New Roman" panose="02020603050405020304" pitchFamily="18" charset="0"/>
              </a:rPr>
              <a:t>6. The higher the difference in concentration, the quicker the diffusion takes place.</a:t>
            </a:r>
          </a:p>
          <a:p>
            <a:pPr marL="0" marR="0">
              <a:spcBef>
                <a:spcPts val="0"/>
              </a:spcBef>
              <a:spcAft>
                <a:spcPts val="0"/>
              </a:spcAft>
            </a:pPr>
            <a:endParaRPr lang="en-US" sz="2400"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Times"/>
              <a:cs typeface="Times New Roman" panose="02020603050405020304" pitchFamily="18" charset="0"/>
            </a:endParaRPr>
          </a:p>
        </p:txBody>
      </p:sp>
      <p:pic>
        <p:nvPicPr>
          <p:cNvPr id="6" name="Picture 5">
            <a:extLst>
              <a:ext uri="{FF2B5EF4-FFF2-40B4-BE49-F238E27FC236}">
                <a16:creationId xmlns:a16="http://schemas.microsoft.com/office/drawing/2014/main" id="{A35467E4-B90F-561D-7A95-3B65C6E531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22481" y="1666835"/>
            <a:ext cx="3201588" cy="3799687"/>
          </a:xfrm>
          <a:prstGeom prst="rect">
            <a:avLst/>
          </a:prstGeom>
          <a:noFill/>
          <a:ln>
            <a:noFill/>
          </a:ln>
        </p:spPr>
      </p:pic>
    </p:spTree>
    <p:extLst>
      <p:ext uri="{BB962C8B-B14F-4D97-AF65-F5344CB8AC3E}">
        <p14:creationId xmlns:p14="http://schemas.microsoft.com/office/powerpoint/2010/main" val="524461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65B0-B144-26BC-02A5-816E8EDBC3B1}"/>
              </a:ext>
            </a:extLst>
          </p:cNvPr>
          <p:cNvSpPr>
            <a:spLocks noGrp="1"/>
          </p:cNvSpPr>
          <p:nvPr>
            <p:ph type="title"/>
          </p:nvPr>
        </p:nvSpPr>
        <p:spPr>
          <a:xfrm>
            <a:off x="838200" y="365125"/>
            <a:ext cx="10515600" cy="705219"/>
          </a:xfrm>
        </p:spPr>
        <p:txBody>
          <a:bodyPr>
            <a:normAutofit fontScale="90000"/>
          </a:bodyPr>
          <a:lstStyle/>
          <a:p>
            <a:br>
              <a:rPr lang="en-US" dirty="0">
                <a:effectLst/>
                <a:latin typeface="Helvetica" pitchFamily="2" charset="0"/>
              </a:rPr>
            </a:br>
            <a:endParaRPr lang="en-US" dirty="0"/>
          </a:p>
        </p:txBody>
      </p:sp>
      <p:sp>
        <p:nvSpPr>
          <p:cNvPr id="8" name="Title 1">
            <a:extLst>
              <a:ext uri="{FF2B5EF4-FFF2-40B4-BE49-F238E27FC236}">
                <a16:creationId xmlns:a16="http://schemas.microsoft.com/office/drawing/2014/main" id="{1A69F201-13D4-5999-FF3D-99A3624A8F0C}"/>
              </a:ext>
            </a:extLst>
          </p:cNvPr>
          <p:cNvSpPr txBox="1">
            <a:spLocks/>
          </p:cNvSpPr>
          <p:nvPr/>
        </p:nvSpPr>
        <p:spPr>
          <a:xfrm>
            <a:off x="1745064" y="342308"/>
            <a:ext cx="8333214" cy="70521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spcBef>
                <a:spcPts val="0"/>
              </a:spcBef>
              <a:spcAft>
                <a:spcPts val="0"/>
              </a:spcAft>
            </a:pPr>
            <a:r>
              <a:rPr lang="en-US" sz="3200" b="1" dirty="0">
                <a:solidFill>
                  <a:schemeClr val="accent1"/>
                </a:solidFill>
                <a:latin typeface="Times New Roman" panose="02020603050405020304" pitchFamily="18" charset="0"/>
                <a:ea typeface="Times"/>
              </a:rPr>
              <a:t>D</a:t>
            </a:r>
            <a:r>
              <a:rPr lang="en-US" sz="3200" b="1" dirty="0">
                <a:solidFill>
                  <a:schemeClr val="accent1"/>
                </a:solidFill>
                <a:effectLst/>
                <a:latin typeface="Times New Roman" panose="02020603050405020304" pitchFamily="18" charset="0"/>
                <a:ea typeface="Times"/>
              </a:rPr>
              <a:t>. </a:t>
            </a:r>
            <a:r>
              <a:rPr lang="en-US" sz="3200" b="1" dirty="0">
                <a:solidFill>
                  <a:schemeClr val="accent1"/>
                </a:solidFill>
                <a:effectLst/>
                <a:latin typeface="Times New Roman" panose="02020603050405020304" pitchFamily="18" charset="0"/>
                <a:ea typeface="Times"/>
                <a:cs typeface="Times New Roman" panose="02020603050405020304" pitchFamily="18" charset="0"/>
              </a:rPr>
              <a:t>Factors that determine the rate of diffusion:</a:t>
            </a:r>
            <a:r>
              <a:rPr lang="en-US" sz="3200" dirty="0">
                <a:solidFill>
                  <a:schemeClr val="accent1"/>
                </a:solidFill>
                <a:effectLst/>
                <a:latin typeface="Times New Roman" panose="02020603050405020304" pitchFamily="18" charset="0"/>
                <a:cs typeface="Times New Roman" panose="02020603050405020304" pitchFamily="18" charset="0"/>
              </a:rPr>
              <a:t> </a:t>
            </a:r>
            <a:r>
              <a:rPr lang="en-US" sz="2400" dirty="0">
                <a:solidFill>
                  <a:schemeClr val="accent1">
                    <a:lumMod val="60000"/>
                    <a:lumOff val="40000"/>
                  </a:schemeClr>
                </a:solidFill>
                <a:effectLst/>
                <a:latin typeface="Times New Roman" panose="02020603050405020304" pitchFamily="18" charset="0"/>
                <a:ea typeface="Times"/>
                <a:cs typeface="Times New Roman" panose="02020603050405020304" pitchFamily="18" charset="0"/>
              </a:rPr>
              <a:t>(3)</a:t>
            </a:r>
            <a:endParaRPr lang="en-US" sz="2400" dirty="0">
              <a:solidFill>
                <a:schemeClr val="accent1">
                  <a:lumMod val="60000"/>
                  <a:lumOff val="40000"/>
                </a:schemeClr>
              </a:solidFill>
              <a:effectLst/>
              <a:latin typeface="Times"/>
              <a:ea typeface="Times"/>
              <a:cs typeface="Times New Roman" panose="02020603050405020304" pitchFamily="18" charset="0"/>
            </a:endParaRPr>
          </a:p>
        </p:txBody>
      </p:sp>
      <p:sp>
        <p:nvSpPr>
          <p:cNvPr id="4" name="Footer Placeholder 30">
            <a:extLst>
              <a:ext uri="{FF2B5EF4-FFF2-40B4-BE49-F238E27FC236}">
                <a16:creationId xmlns:a16="http://schemas.microsoft.com/office/drawing/2014/main" id="{C9C4F40E-B3DD-CB8E-7D98-EBC4BD0DBEF5}"/>
              </a:ext>
            </a:extLst>
          </p:cNvPr>
          <p:cNvSpPr>
            <a:spLocks noGrp="1"/>
          </p:cNvSpPr>
          <p:nvPr>
            <p:ph type="ftr" sz="quarter" idx="11"/>
          </p:nvPr>
        </p:nvSpPr>
        <p:spPr>
          <a:xfrm>
            <a:off x="499282" y="6449338"/>
            <a:ext cx="11374270" cy="365125"/>
          </a:xfrm>
        </p:spPr>
        <p:txBody>
          <a:bodyPr/>
          <a:lstStyle/>
          <a:p>
            <a:r>
              <a:rPr lang="en-US" i="1" dirty="0">
                <a:latin typeface="Helvetica" pitchFamily="2" charset="0"/>
              </a:rPr>
              <a:t>www.</a:t>
            </a:r>
            <a:r>
              <a:rPr lang="en-US" i="1" dirty="0">
                <a:effectLst/>
                <a:latin typeface="Helvetica" pitchFamily="2" charset="0"/>
              </a:rPr>
              <a:t>BasicPhysiology.org			</a:t>
            </a:r>
            <a:r>
              <a:rPr lang="en-US" i="1" dirty="0">
                <a:latin typeface="Helvetica" pitchFamily="2" charset="0"/>
              </a:rPr>
              <a:t>         A</a:t>
            </a:r>
            <a:r>
              <a:rPr lang="en-US" i="1" dirty="0">
                <a:effectLst/>
                <a:latin typeface="Helvetica" pitchFamily="2" charset="0"/>
              </a:rPr>
              <a:t>.2.3. Passive Transport Systems					slide #11</a:t>
            </a:r>
            <a:endParaRPr lang="en-US" dirty="0">
              <a:effectLst/>
              <a:latin typeface="Helvetica" pitchFamily="2" charset="0"/>
            </a:endParaRPr>
          </a:p>
        </p:txBody>
      </p:sp>
      <p:sp>
        <p:nvSpPr>
          <p:cNvPr id="5" name="TextBox 4">
            <a:extLst>
              <a:ext uri="{FF2B5EF4-FFF2-40B4-BE49-F238E27FC236}">
                <a16:creationId xmlns:a16="http://schemas.microsoft.com/office/drawing/2014/main" id="{FB9E8E08-9531-A144-A383-C27DAEF72454}"/>
              </a:ext>
            </a:extLst>
          </p:cNvPr>
          <p:cNvSpPr txBox="1"/>
          <p:nvPr/>
        </p:nvSpPr>
        <p:spPr>
          <a:xfrm>
            <a:off x="1172816" y="1311965"/>
            <a:ext cx="5512583" cy="4154984"/>
          </a:xfrm>
          <a:prstGeom prst="rect">
            <a:avLst/>
          </a:prstGeom>
          <a:noFill/>
        </p:spPr>
        <p:txBody>
          <a:bodyPr wrap="square" rtlCol="0">
            <a:spAutoFit/>
          </a:bodyPr>
          <a:lstStyle/>
          <a:p>
            <a:pPr marL="0" marR="0">
              <a:spcBef>
                <a:spcPts val="0"/>
              </a:spcBef>
              <a:spcAft>
                <a:spcPts val="0"/>
              </a:spcAft>
            </a:pPr>
            <a:endParaRPr lang="en-US" sz="2400" dirty="0">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a:cs typeface="Times New Roman" panose="02020603050405020304" pitchFamily="18" charset="0"/>
              </a:rPr>
              <a:t>7. The longer the distance between the two compartments (thicker membrane), the longer the diffusion will take place.</a:t>
            </a:r>
          </a:p>
          <a:p>
            <a:pPr marL="0" marR="0">
              <a:spcBef>
                <a:spcPts val="0"/>
              </a:spcBef>
              <a:spcAft>
                <a:spcPts val="0"/>
              </a:spcAft>
            </a:pPr>
            <a:endParaRPr lang="en-US" sz="2400"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a:cs typeface="Times New Roman" panose="02020603050405020304" pitchFamily="18" charset="0"/>
              </a:rPr>
              <a:t>8. The graph shows what happens when the diffusion is started. After some time, the concentration has become equal on both sides and net diffusion will be stopped (</a:t>
            </a:r>
            <a:r>
              <a:rPr lang="en-US" sz="2400" i="1" dirty="0">
                <a:effectLst/>
                <a:latin typeface="Times New Roman" panose="02020603050405020304" pitchFamily="18" charset="0"/>
                <a:ea typeface="Times"/>
                <a:cs typeface="Times New Roman" panose="02020603050405020304" pitchFamily="18" charset="0"/>
              </a:rPr>
              <a:t>why ‘net’?</a:t>
            </a:r>
            <a:r>
              <a:rPr lang="en-US" sz="2400" dirty="0">
                <a:effectLst/>
                <a:latin typeface="Times New Roman" panose="02020603050405020304" pitchFamily="18" charset="0"/>
                <a:ea typeface="Times"/>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EA385D18-676D-D668-5A28-0E5EF22AF2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85399" y="1882414"/>
            <a:ext cx="5173459" cy="3166664"/>
          </a:xfrm>
          <a:prstGeom prst="rect">
            <a:avLst/>
          </a:prstGeom>
          <a:noFill/>
          <a:ln>
            <a:noFill/>
          </a:ln>
        </p:spPr>
      </p:pic>
    </p:spTree>
    <p:extLst>
      <p:ext uri="{BB962C8B-B14F-4D97-AF65-F5344CB8AC3E}">
        <p14:creationId xmlns:p14="http://schemas.microsoft.com/office/powerpoint/2010/main" val="2475511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65B0-B144-26BC-02A5-816E8EDBC3B1}"/>
              </a:ext>
            </a:extLst>
          </p:cNvPr>
          <p:cNvSpPr>
            <a:spLocks noGrp="1"/>
          </p:cNvSpPr>
          <p:nvPr>
            <p:ph type="title"/>
          </p:nvPr>
        </p:nvSpPr>
        <p:spPr>
          <a:xfrm>
            <a:off x="838200" y="365125"/>
            <a:ext cx="10515600" cy="705219"/>
          </a:xfrm>
        </p:spPr>
        <p:txBody>
          <a:bodyPr>
            <a:normAutofit fontScale="90000"/>
          </a:bodyPr>
          <a:lstStyle/>
          <a:p>
            <a:br>
              <a:rPr lang="en-US" dirty="0">
                <a:effectLst/>
                <a:latin typeface="Helvetica" pitchFamily="2" charset="0"/>
              </a:rPr>
            </a:br>
            <a:endParaRPr lang="en-US" dirty="0"/>
          </a:p>
        </p:txBody>
      </p:sp>
      <p:sp>
        <p:nvSpPr>
          <p:cNvPr id="8" name="Title 1">
            <a:extLst>
              <a:ext uri="{FF2B5EF4-FFF2-40B4-BE49-F238E27FC236}">
                <a16:creationId xmlns:a16="http://schemas.microsoft.com/office/drawing/2014/main" id="{1A69F201-13D4-5999-FF3D-99A3624A8F0C}"/>
              </a:ext>
            </a:extLst>
          </p:cNvPr>
          <p:cNvSpPr txBox="1">
            <a:spLocks/>
          </p:cNvSpPr>
          <p:nvPr/>
        </p:nvSpPr>
        <p:spPr>
          <a:xfrm>
            <a:off x="1745064" y="342308"/>
            <a:ext cx="8333214" cy="7052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spcBef>
                <a:spcPts val="0"/>
              </a:spcBef>
              <a:spcAft>
                <a:spcPts val="0"/>
              </a:spcAft>
            </a:pPr>
            <a:r>
              <a:rPr lang="en-US" sz="3200" i="1" dirty="0">
                <a:solidFill>
                  <a:schemeClr val="accent1"/>
                </a:solidFill>
                <a:effectLst/>
                <a:latin typeface="Times New Roman" panose="02020603050405020304" pitchFamily="18" charset="0"/>
                <a:ea typeface="Times"/>
                <a:cs typeface="Times New Roman" panose="02020603050405020304" pitchFamily="18" charset="0"/>
              </a:rPr>
              <a:t>why ‘net’?</a:t>
            </a:r>
            <a:endParaRPr lang="en-US" sz="2400" dirty="0">
              <a:solidFill>
                <a:schemeClr val="accent1"/>
              </a:solidFill>
              <a:effectLst/>
              <a:latin typeface="Times"/>
              <a:ea typeface="Times"/>
              <a:cs typeface="Times New Roman" panose="02020603050405020304" pitchFamily="18" charset="0"/>
            </a:endParaRPr>
          </a:p>
        </p:txBody>
      </p:sp>
      <p:sp>
        <p:nvSpPr>
          <p:cNvPr id="5" name="TextBox 4">
            <a:extLst>
              <a:ext uri="{FF2B5EF4-FFF2-40B4-BE49-F238E27FC236}">
                <a16:creationId xmlns:a16="http://schemas.microsoft.com/office/drawing/2014/main" id="{FB9E8E08-9531-A144-A383-C27DAEF72454}"/>
              </a:ext>
            </a:extLst>
          </p:cNvPr>
          <p:cNvSpPr txBox="1"/>
          <p:nvPr/>
        </p:nvSpPr>
        <p:spPr>
          <a:xfrm>
            <a:off x="1172816" y="1311965"/>
            <a:ext cx="9068464" cy="3046988"/>
          </a:xfrm>
          <a:prstGeom prst="rect">
            <a:avLst/>
          </a:prstGeom>
          <a:noFill/>
        </p:spPr>
        <p:txBody>
          <a:bodyPr wrap="square" rtlCol="0">
            <a:spAutoFit/>
          </a:bodyPr>
          <a:lstStyle/>
          <a:p>
            <a:pPr marL="0" marR="0">
              <a:spcBef>
                <a:spcPts val="0"/>
              </a:spcBef>
              <a:spcAft>
                <a:spcPts val="0"/>
              </a:spcAft>
            </a:pPr>
            <a:endParaRPr lang="en-US" sz="2400" dirty="0">
              <a:latin typeface="Times New Roman" panose="02020603050405020304" pitchFamily="18" charset="0"/>
              <a:ea typeface="Times"/>
              <a:cs typeface="Times New Roman" panose="02020603050405020304" pitchFamily="18" charset="0"/>
            </a:endParaRPr>
          </a:p>
          <a:p>
            <a:pPr marL="0" marR="0">
              <a:spcBef>
                <a:spcPts val="0"/>
              </a:spcBef>
              <a:spcAft>
                <a:spcPts val="0"/>
              </a:spcAft>
              <a:tabLst>
                <a:tab pos="2743200" algn="ctr"/>
                <a:tab pos="5486400" algn="r"/>
                <a:tab pos="457200" algn="l"/>
              </a:tabLst>
            </a:pPr>
            <a:r>
              <a:rPr lang="en-US" sz="2400" dirty="0">
                <a:effectLst/>
                <a:latin typeface="Times New Roman" panose="02020603050405020304" pitchFamily="18" charset="0"/>
                <a:ea typeface="Times"/>
                <a:cs typeface="Times New Roman" panose="02020603050405020304" pitchFamily="18" charset="0"/>
              </a:rPr>
              <a:t>In reality, because the molecules are still moving according to their kinetic energy, some molecules will accidentally cross the membrane and move to the other side. But other molecules that are moving accidentally in the opposite direction will offset this. In other words, the molecules are still moving across the membrane but the net effect is zero.</a:t>
            </a:r>
          </a:p>
          <a:p>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4B77B14-7852-A94F-93F4-14C765C8C417}"/>
              </a:ext>
            </a:extLst>
          </p:cNvPr>
          <p:cNvSpPr txBox="1"/>
          <p:nvPr/>
        </p:nvSpPr>
        <p:spPr>
          <a:xfrm>
            <a:off x="284480" y="6433986"/>
            <a:ext cx="11663680" cy="276999"/>
          </a:xfrm>
          <a:prstGeom prst="rect">
            <a:avLst/>
          </a:prstGeom>
          <a:noFill/>
        </p:spPr>
        <p:txBody>
          <a:bodyPr wrap="square">
            <a:spAutoFit/>
          </a:bodyPr>
          <a:lstStyle/>
          <a:p>
            <a:r>
              <a:rPr lang="en-US" sz="1200" i="1" dirty="0" err="1">
                <a:solidFill>
                  <a:schemeClr val="bg2">
                    <a:lumMod val="50000"/>
                  </a:schemeClr>
                </a:solidFill>
                <a:latin typeface="Helvetica" pitchFamily="2" charset="0"/>
              </a:rPr>
              <a:t>www.</a:t>
            </a:r>
            <a:r>
              <a:rPr lang="en-US" sz="1200" i="1" dirty="0" err="1">
                <a:solidFill>
                  <a:schemeClr val="bg2">
                    <a:lumMod val="50000"/>
                  </a:schemeClr>
                </a:solidFill>
                <a:effectLst/>
                <a:latin typeface="Helvetica" pitchFamily="2" charset="0"/>
              </a:rPr>
              <a:t>BasicPhysiology.org</a:t>
            </a:r>
            <a:r>
              <a:rPr lang="en-US" sz="1200" i="1" dirty="0">
                <a:solidFill>
                  <a:schemeClr val="bg2">
                    <a:lumMod val="50000"/>
                  </a:schemeClr>
                </a:solidFill>
                <a:effectLst/>
                <a:latin typeface="Helvetica" pitchFamily="2" charset="0"/>
              </a:rPr>
              <a:t>			</a:t>
            </a:r>
            <a:r>
              <a:rPr lang="en-US" sz="1200" i="1" dirty="0">
                <a:solidFill>
                  <a:schemeClr val="bg2">
                    <a:lumMod val="50000"/>
                  </a:schemeClr>
                </a:solidFill>
                <a:latin typeface="Helvetica" pitchFamily="2" charset="0"/>
              </a:rPr>
              <a:t>                       A</a:t>
            </a:r>
            <a:r>
              <a:rPr lang="en-US" sz="1200" i="1" dirty="0">
                <a:solidFill>
                  <a:schemeClr val="bg2">
                    <a:lumMod val="50000"/>
                  </a:schemeClr>
                </a:solidFill>
                <a:effectLst/>
                <a:latin typeface="Helvetica" pitchFamily="2" charset="0"/>
              </a:rPr>
              <a:t>.2.3. Passive Transport Systems		</a:t>
            </a:r>
            <a:r>
              <a:rPr lang="en-US" sz="1200" i="1" dirty="0">
                <a:solidFill>
                  <a:schemeClr val="bg2">
                    <a:lumMod val="50000"/>
                  </a:schemeClr>
                </a:solidFill>
                <a:latin typeface="Helvetica" pitchFamily="2" charset="0"/>
              </a:rPr>
              <a:t>                                                       </a:t>
            </a:r>
            <a:r>
              <a:rPr lang="en-US" sz="1200" i="1" dirty="0">
                <a:solidFill>
                  <a:schemeClr val="bg2">
                    <a:lumMod val="50000"/>
                  </a:schemeClr>
                </a:solidFill>
                <a:effectLst/>
                <a:latin typeface="Helvetica" pitchFamily="2" charset="0"/>
              </a:rPr>
              <a:t>slide #12</a:t>
            </a:r>
            <a:endParaRPr lang="en-US" sz="1200" dirty="0">
              <a:solidFill>
                <a:schemeClr val="bg2">
                  <a:lumMod val="50000"/>
                </a:schemeClr>
              </a:solidFill>
              <a:effectLst/>
              <a:latin typeface="Helvetica" pitchFamily="2" charset="0"/>
            </a:endParaRPr>
          </a:p>
        </p:txBody>
      </p:sp>
    </p:spTree>
    <p:extLst>
      <p:ext uri="{BB962C8B-B14F-4D97-AF65-F5344CB8AC3E}">
        <p14:creationId xmlns:p14="http://schemas.microsoft.com/office/powerpoint/2010/main" val="3282854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65B0-B144-26BC-02A5-816E8EDBC3B1}"/>
              </a:ext>
            </a:extLst>
          </p:cNvPr>
          <p:cNvSpPr>
            <a:spLocks noGrp="1"/>
          </p:cNvSpPr>
          <p:nvPr>
            <p:ph type="title"/>
          </p:nvPr>
        </p:nvSpPr>
        <p:spPr>
          <a:xfrm>
            <a:off x="838200" y="365125"/>
            <a:ext cx="10515600" cy="705219"/>
          </a:xfrm>
        </p:spPr>
        <p:txBody>
          <a:bodyPr>
            <a:normAutofit fontScale="90000"/>
          </a:bodyPr>
          <a:lstStyle/>
          <a:p>
            <a:br>
              <a:rPr lang="en-US" dirty="0">
                <a:effectLst/>
                <a:latin typeface="Helvetica" pitchFamily="2" charset="0"/>
              </a:rPr>
            </a:br>
            <a:endParaRPr lang="en-US" dirty="0"/>
          </a:p>
        </p:txBody>
      </p:sp>
      <p:sp>
        <p:nvSpPr>
          <p:cNvPr id="8" name="Title 1">
            <a:extLst>
              <a:ext uri="{FF2B5EF4-FFF2-40B4-BE49-F238E27FC236}">
                <a16:creationId xmlns:a16="http://schemas.microsoft.com/office/drawing/2014/main" id="{1A69F201-13D4-5999-FF3D-99A3624A8F0C}"/>
              </a:ext>
            </a:extLst>
          </p:cNvPr>
          <p:cNvSpPr txBox="1">
            <a:spLocks/>
          </p:cNvSpPr>
          <p:nvPr/>
        </p:nvSpPr>
        <p:spPr>
          <a:xfrm>
            <a:off x="1745064" y="342308"/>
            <a:ext cx="8333214" cy="7052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spcBef>
                <a:spcPts val="0"/>
              </a:spcBef>
              <a:spcAft>
                <a:spcPts val="0"/>
              </a:spcAft>
            </a:pPr>
            <a:r>
              <a:rPr lang="en-US" sz="3200" b="1" dirty="0">
                <a:solidFill>
                  <a:schemeClr val="accent1"/>
                </a:solidFill>
                <a:effectLst/>
                <a:latin typeface="Times New Roman" panose="02020603050405020304" pitchFamily="18" charset="0"/>
                <a:ea typeface="Times"/>
                <a:cs typeface="Times New Roman" panose="02020603050405020304" pitchFamily="18" charset="0"/>
              </a:rPr>
              <a:t>E. Facilitated Diffusion </a:t>
            </a:r>
            <a:r>
              <a:rPr lang="en-US" sz="2400" dirty="0">
                <a:solidFill>
                  <a:schemeClr val="accent1">
                    <a:lumMod val="60000"/>
                    <a:lumOff val="40000"/>
                  </a:schemeClr>
                </a:solidFill>
                <a:effectLst/>
                <a:latin typeface="Times New Roman" panose="02020603050405020304" pitchFamily="18" charset="0"/>
                <a:ea typeface="Times"/>
                <a:cs typeface="Times New Roman" panose="02020603050405020304" pitchFamily="18" charset="0"/>
              </a:rPr>
              <a:t>(1)</a:t>
            </a:r>
            <a:r>
              <a:rPr lang="en-US" sz="3200" b="1" dirty="0">
                <a:solidFill>
                  <a:schemeClr val="accent1"/>
                </a:solidFill>
                <a:effectLst/>
                <a:latin typeface="Times New Roman" panose="02020603050405020304" pitchFamily="18" charset="0"/>
                <a:ea typeface="Times"/>
                <a:cs typeface="Times New Roman" panose="02020603050405020304" pitchFamily="18" charset="0"/>
              </a:rPr>
              <a:t>:</a:t>
            </a:r>
            <a:r>
              <a:rPr lang="en-US" sz="3200" dirty="0">
                <a:solidFill>
                  <a:schemeClr val="accent1"/>
                </a:solidFill>
                <a:effectLst/>
                <a:latin typeface="Times New Roman" panose="02020603050405020304" pitchFamily="18" charset="0"/>
                <a:cs typeface="Times New Roman" panose="02020603050405020304" pitchFamily="18" charset="0"/>
              </a:rPr>
              <a:t> </a:t>
            </a:r>
            <a:endParaRPr lang="en-US" sz="3200" dirty="0">
              <a:solidFill>
                <a:schemeClr val="accent1"/>
              </a:solidFill>
              <a:effectLst/>
              <a:latin typeface="Times New Roman" panose="02020603050405020304" pitchFamily="18" charset="0"/>
              <a:ea typeface="Times"/>
              <a:cs typeface="Times New Roman" panose="02020603050405020304" pitchFamily="18" charset="0"/>
            </a:endParaRPr>
          </a:p>
        </p:txBody>
      </p:sp>
      <p:sp>
        <p:nvSpPr>
          <p:cNvPr id="4" name="Footer Placeholder 30">
            <a:extLst>
              <a:ext uri="{FF2B5EF4-FFF2-40B4-BE49-F238E27FC236}">
                <a16:creationId xmlns:a16="http://schemas.microsoft.com/office/drawing/2014/main" id="{C9C4F40E-B3DD-CB8E-7D98-EBC4BD0DBEF5}"/>
              </a:ext>
            </a:extLst>
          </p:cNvPr>
          <p:cNvSpPr>
            <a:spLocks noGrp="1"/>
          </p:cNvSpPr>
          <p:nvPr>
            <p:ph type="ftr" sz="quarter" idx="11"/>
          </p:nvPr>
        </p:nvSpPr>
        <p:spPr>
          <a:xfrm>
            <a:off x="499282" y="6449338"/>
            <a:ext cx="11374270" cy="365125"/>
          </a:xfrm>
        </p:spPr>
        <p:txBody>
          <a:bodyPr/>
          <a:lstStyle/>
          <a:p>
            <a:r>
              <a:rPr lang="en-US" i="1" dirty="0">
                <a:latin typeface="Helvetica" pitchFamily="2" charset="0"/>
              </a:rPr>
              <a:t>www.</a:t>
            </a:r>
            <a:r>
              <a:rPr lang="en-US" i="1" dirty="0">
                <a:effectLst/>
                <a:latin typeface="Helvetica" pitchFamily="2" charset="0"/>
              </a:rPr>
              <a:t>BasicPhysiology.org			</a:t>
            </a:r>
            <a:r>
              <a:rPr lang="en-US" i="1" dirty="0">
                <a:latin typeface="Helvetica" pitchFamily="2" charset="0"/>
              </a:rPr>
              <a:t>         A</a:t>
            </a:r>
            <a:r>
              <a:rPr lang="en-US" i="1" dirty="0">
                <a:effectLst/>
                <a:latin typeface="Helvetica" pitchFamily="2" charset="0"/>
              </a:rPr>
              <a:t>.2.3. Passive Transport Systems					slide #13</a:t>
            </a:r>
            <a:endParaRPr lang="en-US" dirty="0">
              <a:effectLst/>
              <a:latin typeface="Helvetica" pitchFamily="2" charset="0"/>
            </a:endParaRPr>
          </a:p>
        </p:txBody>
      </p:sp>
      <p:sp>
        <p:nvSpPr>
          <p:cNvPr id="5" name="TextBox 4">
            <a:extLst>
              <a:ext uri="{FF2B5EF4-FFF2-40B4-BE49-F238E27FC236}">
                <a16:creationId xmlns:a16="http://schemas.microsoft.com/office/drawing/2014/main" id="{FB9E8E08-9531-A144-A383-C27DAEF72454}"/>
              </a:ext>
            </a:extLst>
          </p:cNvPr>
          <p:cNvSpPr txBox="1"/>
          <p:nvPr/>
        </p:nvSpPr>
        <p:spPr>
          <a:xfrm>
            <a:off x="1172816" y="1311965"/>
            <a:ext cx="9303027" cy="3785652"/>
          </a:xfrm>
          <a:prstGeom prst="rect">
            <a:avLst/>
          </a:prstGeom>
          <a:noFill/>
        </p:spPr>
        <p:txBody>
          <a:bodyPr wrap="square" rtlCol="0">
            <a:spAutoFit/>
          </a:bodyPr>
          <a:lstStyle/>
          <a:p>
            <a:pPr marR="0">
              <a:spcBef>
                <a:spcPts val="0"/>
              </a:spcBef>
              <a:spcAft>
                <a:spcPts val="0"/>
              </a:spcAft>
            </a:pPr>
            <a:r>
              <a:rPr lang="en-US" sz="2400" dirty="0">
                <a:effectLst/>
                <a:latin typeface="Times New Roman" panose="02020603050405020304" pitchFamily="18" charset="0"/>
                <a:ea typeface="Times"/>
                <a:cs typeface="Times New Roman" panose="02020603050405020304" pitchFamily="18" charset="0"/>
              </a:rPr>
              <a:t>1. This type of diffusion is performed by </a:t>
            </a:r>
            <a:r>
              <a:rPr lang="en-US" sz="2400" b="1" dirty="0">
                <a:effectLst/>
                <a:latin typeface="Times New Roman" panose="02020603050405020304" pitchFamily="18" charset="0"/>
                <a:ea typeface="Times"/>
                <a:cs typeface="Times New Roman" panose="02020603050405020304" pitchFamily="18" charset="0"/>
              </a:rPr>
              <a:t>special carrier proteins </a:t>
            </a:r>
            <a:r>
              <a:rPr lang="en-US" sz="2400" dirty="0">
                <a:effectLst/>
                <a:latin typeface="Times New Roman" panose="02020603050405020304" pitchFamily="18" charset="0"/>
                <a:ea typeface="Times"/>
                <a:cs typeface="Times New Roman" panose="02020603050405020304" pitchFamily="18" charset="0"/>
              </a:rPr>
              <a:t>located in the membrane of the cell.</a:t>
            </a:r>
            <a:r>
              <a:rPr lang="en-US" sz="2400" dirty="0">
                <a:effectLst/>
                <a:latin typeface="Times New Roman" panose="02020603050405020304" pitchFamily="18" charset="0"/>
                <a:cs typeface="Times New Roman" panose="02020603050405020304" pitchFamily="18" charset="0"/>
              </a:rPr>
              <a:t> </a:t>
            </a:r>
          </a:p>
          <a:p>
            <a:pPr marL="457200" marR="0" indent="-457200">
              <a:spcBef>
                <a:spcPts val="0"/>
              </a:spcBef>
              <a:spcAft>
                <a:spcPts val="0"/>
              </a:spcAft>
              <a:buAutoNum type="arabicPeriod"/>
            </a:pP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a:cs typeface="Times New Roman" panose="02020603050405020304" pitchFamily="18" charset="0"/>
              </a:rPr>
              <a:t>2. So, the membrane, in principle, is not permeable for these molecules but still, they are carried through the membrane by these special carriers.</a:t>
            </a:r>
          </a:p>
          <a:p>
            <a:pPr marL="0" marR="0">
              <a:spcBef>
                <a:spcPts val="0"/>
              </a:spcBef>
              <a:spcAft>
                <a:spcPts val="0"/>
              </a:spcAft>
            </a:pPr>
            <a:endParaRPr lang="en-US" sz="2400"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a:cs typeface="Times New Roman" panose="02020603050405020304" pitchFamily="18" charset="0"/>
              </a:rPr>
              <a:t>3.  A famous example of facilitated diffusion is the transport of glucose (=sugar) into the cell.</a:t>
            </a:r>
            <a:r>
              <a:rPr lang="en-US" sz="2400" dirty="0">
                <a:effectLst/>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a:cs typeface="Times New Roman" panose="02020603050405020304" pitchFamily="18" charset="0"/>
              </a:rPr>
              <a:t>4. Glucose is a molecule that is too big to diffuse through the membrane.</a:t>
            </a:r>
            <a:r>
              <a:rPr lang="en-US" sz="2400" dirty="0">
                <a:effectLst/>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072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9E8E08-9531-A144-A383-C27DAEF72454}"/>
              </a:ext>
            </a:extLst>
          </p:cNvPr>
          <p:cNvSpPr txBox="1"/>
          <p:nvPr/>
        </p:nvSpPr>
        <p:spPr>
          <a:xfrm>
            <a:off x="1172816" y="1311965"/>
            <a:ext cx="9303027" cy="4524315"/>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a:cs typeface="Times New Roman" panose="02020603050405020304" pitchFamily="18" charset="0"/>
              </a:rPr>
              <a:t>5. But there is a special carrier in the membrane that can transport glucose, free of energy.</a:t>
            </a:r>
            <a:r>
              <a:rPr lang="en-US" sz="2400" dirty="0">
                <a:effectLst/>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a:cs typeface="Times New Roman" panose="02020603050405020304" pitchFamily="18" charset="0"/>
              </a:rPr>
              <a:t>6. This carrier is </a:t>
            </a:r>
            <a:r>
              <a:rPr lang="en-US" sz="2400" b="1" dirty="0">
                <a:effectLst/>
                <a:latin typeface="Times New Roman" panose="02020603050405020304" pitchFamily="18" charset="0"/>
                <a:ea typeface="Times"/>
                <a:cs typeface="Times New Roman" panose="02020603050405020304" pitchFamily="18" charset="0"/>
              </a:rPr>
              <a:t>specific</a:t>
            </a:r>
            <a:r>
              <a:rPr lang="en-US" sz="2400" dirty="0">
                <a:effectLst/>
                <a:latin typeface="Times New Roman" panose="02020603050405020304" pitchFamily="18" charset="0"/>
                <a:ea typeface="Times"/>
                <a:cs typeface="Times New Roman" panose="02020603050405020304" pitchFamily="18" charset="0"/>
              </a:rPr>
              <a:t> for glucose; it cannot transport anything else.</a:t>
            </a:r>
            <a:r>
              <a:rPr lang="en-US" sz="2400" dirty="0">
                <a:effectLst/>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a:cs typeface="Times New Roman" panose="02020603050405020304" pitchFamily="18" charset="0"/>
              </a:rPr>
              <a:t>7. The carrier can transport in both directions; in or out of the cell, depending on the concentration gradient for glucose.</a:t>
            </a:r>
            <a:r>
              <a:rPr lang="en-US" sz="2400" dirty="0">
                <a:effectLst/>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a:cs typeface="Times New Roman" panose="02020603050405020304" pitchFamily="18" charset="0"/>
              </a:rPr>
              <a:t>8. But usually, glucose is used (=metabolized) in the cell so the concentration inside is lower, so the transport is usually from outside into the cell.</a:t>
            </a:r>
          </a:p>
          <a:p>
            <a:endParaRPr lang="en-US" sz="240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344165B0-B144-26BC-02A5-816E8EDBC3B1}"/>
              </a:ext>
            </a:extLst>
          </p:cNvPr>
          <p:cNvSpPr>
            <a:spLocks noGrp="1"/>
          </p:cNvSpPr>
          <p:nvPr>
            <p:ph type="title"/>
          </p:nvPr>
        </p:nvSpPr>
        <p:spPr>
          <a:xfrm>
            <a:off x="838200" y="365125"/>
            <a:ext cx="10515600" cy="705219"/>
          </a:xfrm>
        </p:spPr>
        <p:txBody>
          <a:bodyPr>
            <a:normAutofit fontScale="90000"/>
          </a:bodyPr>
          <a:lstStyle/>
          <a:p>
            <a:br>
              <a:rPr lang="en-US" dirty="0">
                <a:effectLst/>
                <a:latin typeface="Helvetica" pitchFamily="2" charset="0"/>
              </a:rPr>
            </a:br>
            <a:endParaRPr lang="en-US" dirty="0"/>
          </a:p>
        </p:txBody>
      </p:sp>
      <p:sp>
        <p:nvSpPr>
          <p:cNvPr id="8" name="Title 1">
            <a:extLst>
              <a:ext uri="{FF2B5EF4-FFF2-40B4-BE49-F238E27FC236}">
                <a16:creationId xmlns:a16="http://schemas.microsoft.com/office/drawing/2014/main" id="{1A69F201-13D4-5999-FF3D-99A3624A8F0C}"/>
              </a:ext>
            </a:extLst>
          </p:cNvPr>
          <p:cNvSpPr txBox="1">
            <a:spLocks/>
          </p:cNvSpPr>
          <p:nvPr/>
        </p:nvSpPr>
        <p:spPr>
          <a:xfrm>
            <a:off x="1745064" y="342308"/>
            <a:ext cx="8333214" cy="7052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spcBef>
                <a:spcPts val="0"/>
              </a:spcBef>
              <a:spcAft>
                <a:spcPts val="0"/>
              </a:spcAft>
            </a:pPr>
            <a:r>
              <a:rPr lang="en-US" sz="3200" b="1" dirty="0">
                <a:solidFill>
                  <a:schemeClr val="accent1"/>
                </a:solidFill>
                <a:effectLst/>
                <a:latin typeface="Times New Roman" panose="02020603050405020304" pitchFamily="18" charset="0"/>
                <a:ea typeface="Times"/>
                <a:cs typeface="Times New Roman" panose="02020603050405020304" pitchFamily="18" charset="0"/>
              </a:rPr>
              <a:t>E. Facilitated Diffusion </a:t>
            </a:r>
            <a:r>
              <a:rPr lang="en-US" sz="2400" dirty="0">
                <a:solidFill>
                  <a:schemeClr val="accent1">
                    <a:lumMod val="60000"/>
                    <a:lumOff val="40000"/>
                  </a:schemeClr>
                </a:solidFill>
                <a:effectLst/>
                <a:latin typeface="Times New Roman" panose="02020603050405020304" pitchFamily="18" charset="0"/>
                <a:ea typeface="Times"/>
                <a:cs typeface="Times New Roman" panose="02020603050405020304" pitchFamily="18" charset="0"/>
              </a:rPr>
              <a:t>(2)</a:t>
            </a:r>
            <a:r>
              <a:rPr lang="en-US" sz="3200" b="1" dirty="0">
                <a:solidFill>
                  <a:schemeClr val="accent1"/>
                </a:solidFill>
                <a:effectLst/>
                <a:latin typeface="Times New Roman" panose="02020603050405020304" pitchFamily="18" charset="0"/>
                <a:ea typeface="Times"/>
                <a:cs typeface="Times New Roman" panose="02020603050405020304" pitchFamily="18" charset="0"/>
              </a:rPr>
              <a:t>:</a:t>
            </a:r>
            <a:r>
              <a:rPr lang="en-US" sz="3200" dirty="0">
                <a:solidFill>
                  <a:schemeClr val="accent1"/>
                </a:solidFill>
                <a:effectLst/>
                <a:latin typeface="Times New Roman" panose="02020603050405020304" pitchFamily="18" charset="0"/>
                <a:cs typeface="Times New Roman" panose="02020603050405020304" pitchFamily="18" charset="0"/>
              </a:rPr>
              <a:t> </a:t>
            </a:r>
            <a:endParaRPr lang="en-US" sz="3200" dirty="0">
              <a:solidFill>
                <a:schemeClr val="accent1"/>
              </a:solidFill>
              <a:effectLst/>
              <a:latin typeface="Times New Roman" panose="02020603050405020304" pitchFamily="18" charset="0"/>
              <a:ea typeface="Times"/>
              <a:cs typeface="Times New Roman" panose="02020603050405020304" pitchFamily="18" charset="0"/>
            </a:endParaRPr>
          </a:p>
        </p:txBody>
      </p:sp>
      <p:sp>
        <p:nvSpPr>
          <p:cNvPr id="4" name="Footer Placeholder 30">
            <a:extLst>
              <a:ext uri="{FF2B5EF4-FFF2-40B4-BE49-F238E27FC236}">
                <a16:creationId xmlns:a16="http://schemas.microsoft.com/office/drawing/2014/main" id="{C9C4F40E-B3DD-CB8E-7D98-EBC4BD0DBEF5}"/>
              </a:ext>
            </a:extLst>
          </p:cNvPr>
          <p:cNvSpPr>
            <a:spLocks noGrp="1"/>
          </p:cNvSpPr>
          <p:nvPr>
            <p:ph type="ftr" sz="quarter" idx="11"/>
          </p:nvPr>
        </p:nvSpPr>
        <p:spPr>
          <a:xfrm>
            <a:off x="499282" y="6449338"/>
            <a:ext cx="11374270" cy="365125"/>
          </a:xfrm>
        </p:spPr>
        <p:txBody>
          <a:bodyPr/>
          <a:lstStyle/>
          <a:p>
            <a:r>
              <a:rPr lang="en-US" i="1" dirty="0">
                <a:latin typeface="Helvetica" pitchFamily="2" charset="0"/>
              </a:rPr>
              <a:t>www.</a:t>
            </a:r>
            <a:r>
              <a:rPr lang="en-US" i="1" dirty="0">
                <a:effectLst/>
                <a:latin typeface="Helvetica" pitchFamily="2" charset="0"/>
              </a:rPr>
              <a:t>BasicPhysiology.org			</a:t>
            </a:r>
            <a:r>
              <a:rPr lang="en-US" i="1" dirty="0">
                <a:latin typeface="Helvetica" pitchFamily="2" charset="0"/>
              </a:rPr>
              <a:t>         A</a:t>
            </a:r>
            <a:r>
              <a:rPr lang="en-US" i="1" dirty="0">
                <a:effectLst/>
                <a:latin typeface="Helvetica" pitchFamily="2" charset="0"/>
              </a:rPr>
              <a:t>.2.3. Passive Transport Systems					slide #14</a:t>
            </a:r>
            <a:endParaRPr lang="en-US" dirty="0">
              <a:effectLst/>
              <a:latin typeface="Helvetica" pitchFamily="2" charset="0"/>
            </a:endParaRPr>
          </a:p>
        </p:txBody>
      </p:sp>
    </p:spTree>
    <p:extLst>
      <p:ext uri="{BB962C8B-B14F-4D97-AF65-F5344CB8AC3E}">
        <p14:creationId xmlns:p14="http://schemas.microsoft.com/office/powerpoint/2010/main" val="628844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9E8E08-9531-A144-A383-C27DAEF72454}"/>
              </a:ext>
            </a:extLst>
          </p:cNvPr>
          <p:cNvSpPr txBox="1"/>
          <p:nvPr/>
        </p:nvSpPr>
        <p:spPr>
          <a:xfrm>
            <a:off x="1172816" y="1172819"/>
            <a:ext cx="10180984" cy="3785652"/>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a:cs typeface="Times New Roman" panose="02020603050405020304" pitchFamily="18" charset="0"/>
              </a:rPr>
              <a:t>1. When a glucose molecule comes in contact with this carrier, the glucose will couple (=attach) to the carrier.</a:t>
            </a:r>
            <a:r>
              <a:rPr lang="en-US" sz="2400" dirty="0">
                <a:effectLst/>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a:cs typeface="Times New Roman" panose="02020603050405020304" pitchFamily="18" charset="0"/>
              </a:rPr>
              <a:t>2. This coupling will change the shape (= the configuration) of the carrier.</a:t>
            </a:r>
            <a:r>
              <a:rPr lang="en-US" sz="2400" dirty="0">
                <a:effectLst/>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a:cs typeface="Times New Roman" panose="02020603050405020304" pitchFamily="18" charset="0"/>
              </a:rPr>
              <a:t>3. This configuration change makes it possible for the glucose to ‘diffuse’ to the other side of the membrane.</a:t>
            </a:r>
            <a:r>
              <a:rPr lang="en-US" sz="2400" dirty="0">
                <a:effectLst/>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a:cs typeface="Times New Roman" panose="02020603050405020304" pitchFamily="18" charset="0"/>
              </a:rPr>
              <a:t>4. Once the glucose has reached the other side of the carrier, it is released, into the cell and the carrier is free to transport another glucose molecule.</a:t>
            </a:r>
            <a:r>
              <a:rPr lang="en-US" sz="2400" dirty="0">
                <a:effectLst/>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344165B0-B144-26BC-02A5-816E8EDBC3B1}"/>
              </a:ext>
            </a:extLst>
          </p:cNvPr>
          <p:cNvSpPr>
            <a:spLocks noGrp="1"/>
          </p:cNvSpPr>
          <p:nvPr>
            <p:ph type="title"/>
          </p:nvPr>
        </p:nvSpPr>
        <p:spPr>
          <a:xfrm>
            <a:off x="838200" y="365125"/>
            <a:ext cx="10515600" cy="705219"/>
          </a:xfrm>
        </p:spPr>
        <p:txBody>
          <a:bodyPr>
            <a:normAutofit fontScale="90000"/>
          </a:bodyPr>
          <a:lstStyle/>
          <a:p>
            <a:br>
              <a:rPr lang="en-US" dirty="0">
                <a:effectLst/>
                <a:latin typeface="Helvetica" pitchFamily="2" charset="0"/>
              </a:rPr>
            </a:br>
            <a:endParaRPr lang="en-US" dirty="0"/>
          </a:p>
        </p:txBody>
      </p:sp>
      <p:sp>
        <p:nvSpPr>
          <p:cNvPr id="8" name="Title 1">
            <a:extLst>
              <a:ext uri="{FF2B5EF4-FFF2-40B4-BE49-F238E27FC236}">
                <a16:creationId xmlns:a16="http://schemas.microsoft.com/office/drawing/2014/main" id="{1A69F201-13D4-5999-FF3D-99A3624A8F0C}"/>
              </a:ext>
            </a:extLst>
          </p:cNvPr>
          <p:cNvSpPr txBox="1">
            <a:spLocks/>
          </p:cNvSpPr>
          <p:nvPr/>
        </p:nvSpPr>
        <p:spPr>
          <a:xfrm>
            <a:off x="1745064" y="342308"/>
            <a:ext cx="8333214" cy="7052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spcBef>
                <a:spcPts val="0"/>
              </a:spcBef>
              <a:spcAft>
                <a:spcPts val="0"/>
              </a:spcAft>
            </a:pPr>
            <a:r>
              <a:rPr lang="en-US" sz="3200" b="1" dirty="0">
                <a:solidFill>
                  <a:schemeClr val="accent1"/>
                </a:solidFill>
                <a:latin typeface="Times New Roman" panose="02020603050405020304" pitchFamily="18" charset="0"/>
                <a:ea typeface="Times"/>
                <a:cs typeface="Times New Roman" panose="02020603050405020304" pitchFamily="18" charset="0"/>
              </a:rPr>
              <a:t>F</a:t>
            </a:r>
            <a:r>
              <a:rPr lang="en-US" sz="3200" b="1" dirty="0">
                <a:solidFill>
                  <a:schemeClr val="accent1"/>
                </a:solidFill>
                <a:effectLst/>
                <a:latin typeface="Times New Roman" panose="02020603050405020304" pitchFamily="18" charset="0"/>
                <a:ea typeface="Times"/>
                <a:cs typeface="Times New Roman" panose="02020603050405020304" pitchFamily="18" charset="0"/>
              </a:rPr>
              <a:t>. </a:t>
            </a:r>
            <a:r>
              <a:rPr lang="en-US" sz="3200" b="1" dirty="0">
                <a:solidFill>
                  <a:schemeClr val="accent1"/>
                </a:solidFill>
                <a:effectLst/>
                <a:latin typeface="Times New Roman" panose="02020603050405020304" pitchFamily="18" charset="0"/>
                <a:ea typeface="Times"/>
              </a:rPr>
              <a:t>Mode of action</a:t>
            </a:r>
            <a:r>
              <a:rPr lang="en-US" sz="3200" b="1" dirty="0">
                <a:solidFill>
                  <a:schemeClr val="accent1"/>
                </a:solidFill>
                <a:effectLst/>
                <a:latin typeface="Times New Roman" panose="02020603050405020304" pitchFamily="18" charset="0"/>
                <a:ea typeface="Times"/>
                <a:cs typeface="Times New Roman" panose="02020603050405020304" pitchFamily="18" charset="0"/>
              </a:rPr>
              <a:t>:</a:t>
            </a:r>
            <a:r>
              <a:rPr lang="en-US" sz="3200" dirty="0">
                <a:solidFill>
                  <a:schemeClr val="accent1"/>
                </a:solidFill>
                <a:effectLst/>
                <a:latin typeface="Times New Roman" panose="02020603050405020304" pitchFamily="18" charset="0"/>
                <a:cs typeface="Times New Roman" panose="02020603050405020304" pitchFamily="18" charset="0"/>
              </a:rPr>
              <a:t> </a:t>
            </a:r>
            <a:endParaRPr lang="en-US" sz="3200" dirty="0">
              <a:solidFill>
                <a:schemeClr val="accent1"/>
              </a:solidFill>
              <a:effectLst/>
              <a:latin typeface="Times New Roman" panose="02020603050405020304" pitchFamily="18" charset="0"/>
              <a:ea typeface="Times"/>
              <a:cs typeface="Times New Roman" panose="02020603050405020304" pitchFamily="18" charset="0"/>
            </a:endParaRPr>
          </a:p>
        </p:txBody>
      </p:sp>
      <p:pic>
        <p:nvPicPr>
          <p:cNvPr id="3" name="Picture 2">
            <a:extLst>
              <a:ext uri="{FF2B5EF4-FFF2-40B4-BE49-F238E27FC236}">
                <a16:creationId xmlns:a16="http://schemas.microsoft.com/office/drawing/2014/main" id="{A0AB3F51-CC52-5B92-FBD6-E9FE01ED27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6767" y="4844114"/>
            <a:ext cx="6118466" cy="2015227"/>
          </a:xfrm>
          <a:prstGeom prst="rect">
            <a:avLst/>
          </a:prstGeom>
          <a:noFill/>
          <a:ln>
            <a:noFill/>
          </a:ln>
        </p:spPr>
      </p:pic>
      <p:sp>
        <p:nvSpPr>
          <p:cNvPr id="4" name="Footer Placeholder 30">
            <a:extLst>
              <a:ext uri="{FF2B5EF4-FFF2-40B4-BE49-F238E27FC236}">
                <a16:creationId xmlns:a16="http://schemas.microsoft.com/office/drawing/2014/main" id="{C9C4F40E-B3DD-CB8E-7D98-EBC4BD0DBEF5}"/>
              </a:ext>
            </a:extLst>
          </p:cNvPr>
          <p:cNvSpPr>
            <a:spLocks noGrp="1"/>
          </p:cNvSpPr>
          <p:nvPr>
            <p:ph type="ftr" sz="quarter" idx="11"/>
          </p:nvPr>
        </p:nvSpPr>
        <p:spPr>
          <a:xfrm>
            <a:off x="499282" y="6599466"/>
            <a:ext cx="11374270" cy="365125"/>
          </a:xfrm>
        </p:spPr>
        <p:txBody>
          <a:bodyPr/>
          <a:lstStyle/>
          <a:p>
            <a:r>
              <a:rPr lang="en-US" i="1" dirty="0">
                <a:latin typeface="Helvetica" pitchFamily="2" charset="0"/>
              </a:rPr>
              <a:t>www.</a:t>
            </a:r>
            <a:r>
              <a:rPr lang="en-US" i="1" dirty="0">
                <a:effectLst/>
                <a:latin typeface="Helvetica" pitchFamily="2" charset="0"/>
              </a:rPr>
              <a:t>BasicPhysiology.org			</a:t>
            </a:r>
            <a:r>
              <a:rPr lang="en-US" i="1" dirty="0">
                <a:latin typeface="Helvetica" pitchFamily="2" charset="0"/>
              </a:rPr>
              <a:t>         A</a:t>
            </a:r>
            <a:r>
              <a:rPr lang="en-US" i="1" dirty="0">
                <a:effectLst/>
                <a:latin typeface="Helvetica" pitchFamily="2" charset="0"/>
              </a:rPr>
              <a:t>.2.3. Passive Transport Systems					slide #15</a:t>
            </a:r>
            <a:endParaRPr lang="en-US" dirty="0">
              <a:effectLst/>
              <a:latin typeface="Helvetica" pitchFamily="2" charset="0"/>
            </a:endParaRPr>
          </a:p>
        </p:txBody>
      </p:sp>
    </p:spTree>
    <p:extLst>
      <p:ext uri="{BB962C8B-B14F-4D97-AF65-F5344CB8AC3E}">
        <p14:creationId xmlns:p14="http://schemas.microsoft.com/office/powerpoint/2010/main" val="2839505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65B0-B144-26BC-02A5-816E8EDBC3B1}"/>
              </a:ext>
            </a:extLst>
          </p:cNvPr>
          <p:cNvSpPr>
            <a:spLocks noGrp="1"/>
          </p:cNvSpPr>
          <p:nvPr>
            <p:ph type="title"/>
          </p:nvPr>
        </p:nvSpPr>
        <p:spPr>
          <a:xfrm>
            <a:off x="838200" y="365125"/>
            <a:ext cx="10515600" cy="705219"/>
          </a:xfrm>
        </p:spPr>
        <p:txBody>
          <a:bodyPr>
            <a:normAutofit fontScale="90000"/>
          </a:bodyPr>
          <a:lstStyle/>
          <a:p>
            <a:br>
              <a:rPr lang="en-US" dirty="0">
                <a:effectLst/>
                <a:latin typeface="Helvetica" pitchFamily="2" charset="0"/>
              </a:rPr>
            </a:br>
            <a:endParaRPr lang="en-US" dirty="0"/>
          </a:p>
        </p:txBody>
      </p:sp>
      <p:sp>
        <p:nvSpPr>
          <p:cNvPr id="7" name="Content Placeholder 4">
            <a:extLst>
              <a:ext uri="{FF2B5EF4-FFF2-40B4-BE49-F238E27FC236}">
                <a16:creationId xmlns:a16="http://schemas.microsoft.com/office/drawing/2014/main" id="{B25C7663-2EB1-31F0-A1EF-6269FA9C3346}"/>
              </a:ext>
            </a:extLst>
          </p:cNvPr>
          <p:cNvSpPr txBox="1">
            <a:spLocks/>
          </p:cNvSpPr>
          <p:nvPr/>
        </p:nvSpPr>
        <p:spPr>
          <a:xfrm>
            <a:off x="1298094" y="1596770"/>
            <a:ext cx="8482849" cy="503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endParaRPr lang="en-US" sz="2400" dirty="0">
              <a:effectLst/>
              <a:latin typeface="Times New Roman" panose="02020603050405020304" pitchFamily="18" charset="0"/>
              <a:ea typeface="Times"/>
              <a:cs typeface="Times New Roman" panose="02020603050405020304" pitchFamily="18" charset="0"/>
            </a:endParaRPr>
          </a:p>
          <a:p>
            <a:pPr marL="0" marR="0" indent="0">
              <a:spcBef>
                <a:spcPts val="0"/>
              </a:spcBef>
              <a:spcAft>
                <a:spcPts val="0"/>
              </a:spcAft>
              <a:buNone/>
            </a:pPr>
            <a:endParaRPr lang="en-US" sz="2400" dirty="0">
              <a:effectLst/>
              <a:latin typeface="Times New Roman" panose="02020603050405020304" pitchFamily="18" charset="0"/>
              <a:ea typeface="Times"/>
              <a:cs typeface="Times New Roman" panose="02020603050405020304" pitchFamily="18" charset="0"/>
            </a:endParaRPr>
          </a:p>
          <a:p>
            <a:pPr marL="0" marR="0" indent="0">
              <a:spcBef>
                <a:spcPts val="0"/>
              </a:spcBef>
              <a:spcAft>
                <a:spcPts val="0"/>
              </a:spcAft>
              <a:buNone/>
            </a:pPr>
            <a:endParaRPr lang="en-US" sz="2400" dirty="0">
              <a:effectLst/>
              <a:latin typeface="Times New Roman" panose="02020603050405020304" pitchFamily="18" charset="0"/>
              <a:ea typeface="Times"/>
              <a:cs typeface="Times New Roman" panose="02020603050405020304" pitchFamily="18" charset="0"/>
            </a:endParaRPr>
          </a:p>
          <a:p>
            <a:endParaRPr lang="en-US" sz="1800" dirty="0">
              <a:effectLst/>
              <a:latin typeface="Times"/>
              <a:ea typeface="Times"/>
              <a:cs typeface="Times New Roman" panose="02020603050405020304" pitchFamily="18" charset="0"/>
            </a:endParaRPr>
          </a:p>
        </p:txBody>
      </p:sp>
      <p:sp>
        <p:nvSpPr>
          <p:cNvPr id="8" name="Title 1">
            <a:extLst>
              <a:ext uri="{FF2B5EF4-FFF2-40B4-BE49-F238E27FC236}">
                <a16:creationId xmlns:a16="http://schemas.microsoft.com/office/drawing/2014/main" id="{1A69F201-13D4-5999-FF3D-99A3624A8F0C}"/>
              </a:ext>
            </a:extLst>
          </p:cNvPr>
          <p:cNvSpPr txBox="1">
            <a:spLocks/>
          </p:cNvSpPr>
          <p:nvPr/>
        </p:nvSpPr>
        <p:spPr>
          <a:xfrm>
            <a:off x="1745064" y="342308"/>
            <a:ext cx="7942997" cy="7052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1"/>
                </a:solidFill>
                <a:effectLst/>
                <a:latin typeface="Times New Roman" panose="02020603050405020304" pitchFamily="18" charset="0"/>
                <a:ea typeface="Times"/>
                <a:cs typeface="Times New Roman" panose="02020603050405020304" pitchFamily="18" charset="0"/>
              </a:rPr>
              <a:t>A. Introduction Transport Systems </a:t>
            </a:r>
            <a:r>
              <a:rPr lang="en-US" sz="2400" dirty="0">
                <a:solidFill>
                  <a:schemeClr val="accent1">
                    <a:lumMod val="60000"/>
                    <a:lumOff val="40000"/>
                  </a:schemeClr>
                </a:solidFill>
                <a:effectLst/>
                <a:latin typeface="Times New Roman" panose="02020603050405020304" pitchFamily="18" charset="0"/>
                <a:ea typeface="Times"/>
                <a:cs typeface="Times New Roman" panose="02020603050405020304" pitchFamily="18" charset="0"/>
              </a:rPr>
              <a:t>(1)</a:t>
            </a:r>
            <a:r>
              <a:rPr lang="en-US" sz="3200" b="1" dirty="0">
                <a:solidFill>
                  <a:schemeClr val="accent1"/>
                </a:solidFill>
                <a:effectLst/>
                <a:latin typeface="Times New Roman" panose="02020603050405020304" pitchFamily="18" charset="0"/>
                <a:ea typeface="Times"/>
                <a:cs typeface="Times New Roman" panose="02020603050405020304" pitchFamily="18" charset="0"/>
              </a:rPr>
              <a:t>:</a:t>
            </a:r>
            <a:r>
              <a:rPr lang="en-US" sz="3200" dirty="0">
                <a:solidFill>
                  <a:schemeClr val="accent1"/>
                </a:solidFill>
                <a:effectLst/>
                <a:latin typeface="Times New Roman" panose="02020603050405020304" pitchFamily="18" charset="0"/>
                <a:cs typeface="Times New Roman" panose="02020603050405020304" pitchFamily="18" charset="0"/>
              </a:rPr>
              <a:t> </a:t>
            </a:r>
            <a:endParaRPr lang="en-US" sz="3200" b="1" i="0" dirty="0">
              <a:solidFill>
                <a:schemeClr val="accent1"/>
              </a:solidFill>
              <a:effectLst/>
              <a:latin typeface="Times New Roman" panose="02020603050405020304" pitchFamily="18" charset="0"/>
              <a:cs typeface="Times New Roman" panose="02020603050405020304" pitchFamily="18" charset="0"/>
            </a:endParaRPr>
          </a:p>
        </p:txBody>
      </p:sp>
      <p:sp>
        <p:nvSpPr>
          <p:cNvPr id="4" name="Footer Placeholder 30">
            <a:extLst>
              <a:ext uri="{FF2B5EF4-FFF2-40B4-BE49-F238E27FC236}">
                <a16:creationId xmlns:a16="http://schemas.microsoft.com/office/drawing/2014/main" id="{C9C4F40E-B3DD-CB8E-7D98-EBC4BD0DBEF5}"/>
              </a:ext>
            </a:extLst>
          </p:cNvPr>
          <p:cNvSpPr>
            <a:spLocks noGrp="1"/>
          </p:cNvSpPr>
          <p:nvPr>
            <p:ph type="ftr" sz="quarter" idx="11"/>
          </p:nvPr>
        </p:nvSpPr>
        <p:spPr>
          <a:xfrm>
            <a:off x="499282" y="6449338"/>
            <a:ext cx="11374270" cy="365125"/>
          </a:xfrm>
        </p:spPr>
        <p:txBody>
          <a:bodyPr/>
          <a:lstStyle/>
          <a:p>
            <a:r>
              <a:rPr lang="en-US" i="1" dirty="0">
                <a:latin typeface="Helvetica" pitchFamily="2" charset="0"/>
              </a:rPr>
              <a:t>www.</a:t>
            </a:r>
            <a:r>
              <a:rPr lang="en-US" i="1" dirty="0">
                <a:effectLst/>
                <a:latin typeface="Helvetica" pitchFamily="2" charset="0"/>
              </a:rPr>
              <a:t>BasicPhysiology.org			</a:t>
            </a:r>
            <a:r>
              <a:rPr lang="en-US" i="1" dirty="0">
                <a:latin typeface="Helvetica" pitchFamily="2" charset="0"/>
              </a:rPr>
              <a:t>         A</a:t>
            </a:r>
            <a:r>
              <a:rPr lang="en-US" i="1" dirty="0">
                <a:effectLst/>
                <a:latin typeface="Helvetica" pitchFamily="2" charset="0"/>
              </a:rPr>
              <a:t>.2.3. Passive Transport Systems					slide #2</a:t>
            </a:r>
            <a:endParaRPr lang="en-US" dirty="0">
              <a:effectLst/>
              <a:latin typeface="Helvetica" pitchFamily="2" charset="0"/>
            </a:endParaRPr>
          </a:p>
        </p:txBody>
      </p:sp>
      <p:sp>
        <p:nvSpPr>
          <p:cNvPr id="10" name="TextBox 9">
            <a:extLst>
              <a:ext uri="{FF2B5EF4-FFF2-40B4-BE49-F238E27FC236}">
                <a16:creationId xmlns:a16="http://schemas.microsoft.com/office/drawing/2014/main" id="{409494ED-5E91-BFFC-1040-DFF2B570281E}"/>
              </a:ext>
            </a:extLst>
          </p:cNvPr>
          <p:cNvSpPr txBox="1"/>
          <p:nvPr/>
        </p:nvSpPr>
        <p:spPr>
          <a:xfrm>
            <a:off x="499281" y="1846705"/>
            <a:ext cx="10050185" cy="3416320"/>
          </a:xfrm>
          <a:prstGeom prst="rect">
            <a:avLst/>
          </a:prstGeom>
          <a:noFill/>
        </p:spPr>
        <p:txBody>
          <a:bodyPr wrap="square">
            <a:spAutoFit/>
          </a:bodyPr>
          <a:lstStyle/>
          <a:p>
            <a:pPr marL="0" marR="0">
              <a:spcBef>
                <a:spcPts val="0"/>
              </a:spcBef>
              <a:spcAft>
                <a:spcPts val="0"/>
              </a:spcAft>
            </a:pPr>
            <a:r>
              <a:rPr lang="en-US" sz="2400" dirty="0">
                <a:effectLst/>
                <a:latin typeface="Times New Roman" panose="02020603050405020304" pitchFamily="18" charset="0"/>
                <a:ea typeface="Times"/>
                <a:cs typeface="Times New Roman" panose="02020603050405020304" pitchFamily="18" charset="0"/>
              </a:rPr>
              <a:t>1. </a:t>
            </a:r>
            <a:r>
              <a:rPr lang="en-US" sz="2400" dirty="0">
                <a:latin typeface="Times"/>
                <a:ea typeface="Times"/>
                <a:cs typeface="Times New Roman" panose="02020603050405020304" pitchFamily="18" charset="0"/>
              </a:rPr>
              <a:t> </a:t>
            </a:r>
            <a:r>
              <a:rPr lang="en-US" sz="2400" dirty="0">
                <a:effectLst/>
                <a:latin typeface="Times New Roman" panose="02020603050405020304" pitchFamily="18" charset="0"/>
                <a:ea typeface="Times"/>
                <a:cs typeface="Times New Roman" panose="02020603050405020304" pitchFamily="18" charset="0"/>
              </a:rPr>
              <a:t>For a cell to be able to live, there must be </a:t>
            </a:r>
            <a:r>
              <a:rPr lang="en-US" sz="2400" b="1" dirty="0">
                <a:effectLst/>
                <a:latin typeface="Times New Roman" panose="02020603050405020304" pitchFamily="18" charset="0"/>
                <a:ea typeface="Times"/>
                <a:cs typeface="Times New Roman" panose="02020603050405020304" pitchFamily="18" charset="0"/>
              </a:rPr>
              <a:t>communication</a:t>
            </a:r>
            <a:r>
              <a:rPr lang="en-US" sz="2400" dirty="0">
                <a:effectLst/>
                <a:latin typeface="Times New Roman" panose="02020603050405020304" pitchFamily="18" charset="0"/>
                <a:ea typeface="Times"/>
                <a:cs typeface="Times New Roman" panose="02020603050405020304" pitchFamily="18" charset="0"/>
              </a:rPr>
              <a:t> (=transport) between the </a:t>
            </a:r>
            <a:r>
              <a:rPr lang="en-US" sz="2400" b="1" dirty="0">
                <a:effectLst/>
                <a:latin typeface="Times New Roman" panose="02020603050405020304" pitchFamily="18" charset="0"/>
                <a:ea typeface="Times"/>
                <a:cs typeface="Times New Roman" panose="02020603050405020304" pitchFamily="18" charset="0"/>
              </a:rPr>
              <a:t>intra</a:t>
            </a:r>
            <a:r>
              <a:rPr lang="en-US" sz="2400" dirty="0">
                <a:effectLst/>
                <a:latin typeface="Times New Roman" panose="02020603050405020304" pitchFamily="18" charset="0"/>
                <a:ea typeface="Times"/>
                <a:cs typeface="Times New Roman" panose="02020603050405020304" pitchFamily="18" charset="0"/>
              </a:rPr>
              <a:t>cellular fluid (=the cytoplasm) and the </a:t>
            </a:r>
            <a:r>
              <a:rPr lang="en-US" sz="2400" b="1" dirty="0">
                <a:effectLst/>
                <a:latin typeface="Times New Roman" panose="02020603050405020304" pitchFamily="18" charset="0"/>
                <a:ea typeface="Times"/>
                <a:cs typeface="Times New Roman" panose="02020603050405020304" pitchFamily="18" charset="0"/>
              </a:rPr>
              <a:t>extra</a:t>
            </a:r>
            <a:r>
              <a:rPr lang="en-US" sz="2400" dirty="0">
                <a:effectLst/>
                <a:latin typeface="Times New Roman" panose="02020603050405020304" pitchFamily="18" charset="0"/>
                <a:ea typeface="Times"/>
                <a:cs typeface="Times New Roman" panose="02020603050405020304" pitchFamily="18" charset="0"/>
              </a:rPr>
              <a:t>cellular fluid (= interstitial fluid).</a:t>
            </a:r>
          </a:p>
          <a:p>
            <a:pPr marL="0" marR="0">
              <a:spcBef>
                <a:spcPts val="0"/>
              </a:spcBef>
              <a:spcAft>
                <a:spcPts val="0"/>
              </a:spcAft>
            </a:pPr>
            <a:endParaRPr lang="en-US" sz="2400" dirty="0">
              <a:effectLst/>
              <a:latin typeface="Times"/>
              <a:ea typeface="Times"/>
              <a:cs typeface="Times New Roman" panose="02020603050405020304" pitchFamily="18" charset="0"/>
            </a:endParaRPr>
          </a:p>
          <a:p>
            <a:pPr marL="0" marR="0">
              <a:spcBef>
                <a:spcPts val="0"/>
              </a:spcBef>
              <a:spcAft>
                <a:spcPts val="0"/>
              </a:spcAft>
            </a:pPr>
            <a:endParaRPr lang="en-US" sz="2400" dirty="0">
              <a:effectLst/>
              <a:latin typeface="Times"/>
              <a:ea typeface="Times"/>
              <a:cs typeface="Times New Roman" panose="02020603050405020304" pitchFamily="18" charset="0"/>
            </a:endParaRPr>
          </a:p>
          <a:p>
            <a:r>
              <a:rPr lang="en-US" sz="2400" dirty="0">
                <a:effectLst/>
                <a:latin typeface="Times New Roman" panose="02020603050405020304" pitchFamily="18" charset="0"/>
                <a:ea typeface="Times"/>
              </a:rPr>
              <a:t>2. Some of these transports are passive and do not require </a:t>
            </a:r>
            <a:r>
              <a:rPr lang="en-US" sz="2400" b="1" dirty="0">
                <a:effectLst/>
                <a:latin typeface="Times New Roman" panose="02020603050405020304" pitchFamily="18" charset="0"/>
                <a:ea typeface="Times"/>
              </a:rPr>
              <a:t>energy</a:t>
            </a:r>
            <a:r>
              <a:rPr lang="en-US" sz="2400" dirty="0">
                <a:effectLst/>
                <a:latin typeface="Times New Roman" panose="02020603050405020304" pitchFamily="18" charset="0"/>
                <a:ea typeface="Times"/>
              </a:rPr>
              <a:t>. Other transport systems are more complicated and require energy (= ATP).</a:t>
            </a:r>
            <a:r>
              <a:rPr lang="en-US" sz="2400" dirty="0">
                <a:effectLst/>
              </a:rPr>
              <a:t> </a:t>
            </a: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Times"/>
              <a:cs typeface="Times New Roman" panose="02020603050405020304" pitchFamily="18" charset="0"/>
            </a:endParaRPr>
          </a:p>
          <a:p>
            <a:r>
              <a:rPr lang="en-US" sz="2400" dirty="0">
                <a:effectLst/>
                <a:latin typeface="Times New Roman" panose="02020603050405020304" pitchFamily="18" charset="0"/>
                <a:ea typeface="Times"/>
              </a:rPr>
              <a:t> </a:t>
            </a:r>
            <a:endParaRPr lang="en-US" sz="2400" dirty="0">
              <a:effectLst/>
              <a:latin typeface="Times"/>
              <a:ea typeface="Times"/>
              <a:cs typeface="Times New Roman" panose="02020603050405020304" pitchFamily="18" charset="0"/>
            </a:endParaRPr>
          </a:p>
        </p:txBody>
      </p:sp>
    </p:spTree>
    <p:extLst>
      <p:ext uri="{BB962C8B-B14F-4D97-AF65-F5344CB8AC3E}">
        <p14:creationId xmlns:p14="http://schemas.microsoft.com/office/powerpoint/2010/main" val="185735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65B0-B144-26BC-02A5-816E8EDBC3B1}"/>
              </a:ext>
            </a:extLst>
          </p:cNvPr>
          <p:cNvSpPr>
            <a:spLocks noGrp="1"/>
          </p:cNvSpPr>
          <p:nvPr>
            <p:ph type="title"/>
          </p:nvPr>
        </p:nvSpPr>
        <p:spPr>
          <a:xfrm>
            <a:off x="838200" y="365125"/>
            <a:ext cx="10515600" cy="705219"/>
          </a:xfrm>
        </p:spPr>
        <p:txBody>
          <a:bodyPr>
            <a:normAutofit fontScale="90000"/>
          </a:bodyPr>
          <a:lstStyle/>
          <a:p>
            <a:br>
              <a:rPr lang="en-US" dirty="0">
                <a:effectLst/>
                <a:latin typeface="Helvetica" pitchFamily="2" charset="0"/>
              </a:rPr>
            </a:br>
            <a:endParaRPr lang="en-US" dirty="0"/>
          </a:p>
        </p:txBody>
      </p:sp>
      <p:sp>
        <p:nvSpPr>
          <p:cNvPr id="7" name="Content Placeholder 4">
            <a:extLst>
              <a:ext uri="{FF2B5EF4-FFF2-40B4-BE49-F238E27FC236}">
                <a16:creationId xmlns:a16="http://schemas.microsoft.com/office/drawing/2014/main" id="{B25C7663-2EB1-31F0-A1EF-6269FA9C3346}"/>
              </a:ext>
            </a:extLst>
          </p:cNvPr>
          <p:cNvSpPr txBox="1">
            <a:spLocks/>
          </p:cNvSpPr>
          <p:nvPr/>
        </p:nvSpPr>
        <p:spPr>
          <a:xfrm>
            <a:off x="1298094" y="1596770"/>
            <a:ext cx="8482849" cy="503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endParaRPr lang="en-US" sz="2400" dirty="0">
              <a:effectLst/>
              <a:latin typeface="Times New Roman" panose="02020603050405020304" pitchFamily="18" charset="0"/>
              <a:ea typeface="Times"/>
              <a:cs typeface="Times New Roman" panose="02020603050405020304" pitchFamily="18" charset="0"/>
            </a:endParaRPr>
          </a:p>
          <a:p>
            <a:pPr marL="0" marR="0" indent="0">
              <a:spcBef>
                <a:spcPts val="0"/>
              </a:spcBef>
              <a:spcAft>
                <a:spcPts val="0"/>
              </a:spcAft>
              <a:buNone/>
            </a:pPr>
            <a:endParaRPr lang="en-US" sz="2400" dirty="0">
              <a:effectLst/>
              <a:latin typeface="Times New Roman" panose="02020603050405020304" pitchFamily="18" charset="0"/>
              <a:ea typeface="Times"/>
              <a:cs typeface="Times New Roman" panose="02020603050405020304" pitchFamily="18" charset="0"/>
            </a:endParaRPr>
          </a:p>
          <a:p>
            <a:pPr marL="0" marR="0" indent="0">
              <a:spcBef>
                <a:spcPts val="0"/>
              </a:spcBef>
              <a:spcAft>
                <a:spcPts val="0"/>
              </a:spcAft>
              <a:buNone/>
            </a:pPr>
            <a:endParaRPr lang="en-US" sz="2400" dirty="0">
              <a:effectLst/>
              <a:latin typeface="Times New Roman" panose="02020603050405020304" pitchFamily="18" charset="0"/>
              <a:ea typeface="Times"/>
              <a:cs typeface="Times New Roman" panose="02020603050405020304" pitchFamily="18" charset="0"/>
            </a:endParaRPr>
          </a:p>
          <a:p>
            <a:endParaRPr lang="en-US" sz="1800" dirty="0">
              <a:effectLst/>
              <a:latin typeface="Times"/>
              <a:ea typeface="Times"/>
              <a:cs typeface="Times New Roman" panose="02020603050405020304" pitchFamily="18" charset="0"/>
            </a:endParaRPr>
          </a:p>
        </p:txBody>
      </p:sp>
      <p:sp>
        <p:nvSpPr>
          <p:cNvPr id="8" name="Title 1">
            <a:extLst>
              <a:ext uri="{FF2B5EF4-FFF2-40B4-BE49-F238E27FC236}">
                <a16:creationId xmlns:a16="http://schemas.microsoft.com/office/drawing/2014/main" id="{1A69F201-13D4-5999-FF3D-99A3624A8F0C}"/>
              </a:ext>
            </a:extLst>
          </p:cNvPr>
          <p:cNvSpPr txBox="1">
            <a:spLocks/>
          </p:cNvSpPr>
          <p:nvPr/>
        </p:nvSpPr>
        <p:spPr>
          <a:xfrm>
            <a:off x="1745064" y="342308"/>
            <a:ext cx="7942997" cy="7052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1"/>
                </a:solidFill>
                <a:effectLst/>
                <a:latin typeface="Times New Roman" panose="02020603050405020304" pitchFamily="18" charset="0"/>
                <a:ea typeface="Times"/>
                <a:cs typeface="Times New Roman" panose="02020603050405020304" pitchFamily="18" charset="0"/>
              </a:rPr>
              <a:t>A. Introduction Transport Systems </a:t>
            </a:r>
            <a:r>
              <a:rPr lang="en-US" sz="2400" dirty="0">
                <a:solidFill>
                  <a:schemeClr val="accent1">
                    <a:lumMod val="60000"/>
                    <a:lumOff val="40000"/>
                  </a:schemeClr>
                </a:solidFill>
                <a:effectLst/>
                <a:latin typeface="Times New Roman" panose="02020603050405020304" pitchFamily="18" charset="0"/>
                <a:ea typeface="Times"/>
                <a:cs typeface="Times New Roman" panose="02020603050405020304" pitchFamily="18" charset="0"/>
              </a:rPr>
              <a:t>(2)</a:t>
            </a:r>
            <a:r>
              <a:rPr lang="en-US" sz="3200" b="1" dirty="0">
                <a:solidFill>
                  <a:schemeClr val="accent1"/>
                </a:solidFill>
                <a:effectLst/>
                <a:latin typeface="Times New Roman" panose="02020603050405020304" pitchFamily="18" charset="0"/>
                <a:ea typeface="Times"/>
                <a:cs typeface="Times New Roman" panose="02020603050405020304" pitchFamily="18" charset="0"/>
              </a:rPr>
              <a:t>:</a:t>
            </a:r>
            <a:r>
              <a:rPr lang="en-US" sz="3200" dirty="0">
                <a:solidFill>
                  <a:schemeClr val="accent1"/>
                </a:solidFill>
                <a:effectLst/>
                <a:latin typeface="Times New Roman" panose="02020603050405020304" pitchFamily="18" charset="0"/>
                <a:cs typeface="Times New Roman" panose="02020603050405020304" pitchFamily="18" charset="0"/>
              </a:rPr>
              <a:t> </a:t>
            </a:r>
            <a:endParaRPr lang="en-US" sz="3200" b="1" i="0" dirty="0">
              <a:solidFill>
                <a:schemeClr val="accent1"/>
              </a:solidFill>
              <a:effectLst/>
              <a:latin typeface="Times New Roman" panose="02020603050405020304" pitchFamily="18" charset="0"/>
              <a:cs typeface="Times New Roman" panose="02020603050405020304" pitchFamily="18" charset="0"/>
            </a:endParaRPr>
          </a:p>
        </p:txBody>
      </p:sp>
      <p:sp>
        <p:nvSpPr>
          <p:cNvPr id="4" name="Footer Placeholder 30">
            <a:extLst>
              <a:ext uri="{FF2B5EF4-FFF2-40B4-BE49-F238E27FC236}">
                <a16:creationId xmlns:a16="http://schemas.microsoft.com/office/drawing/2014/main" id="{C9C4F40E-B3DD-CB8E-7D98-EBC4BD0DBEF5}"/>
              </a:ext>
            </a:extLst>
          </p:cNvPr>
          <p:cNvSpPr>
            <a:spLocks noGrp="1"/>
          </p:cNvSpPr>
          <p:nvPr>
            <p:ph type="ftr" sz="quarter" idx="11"/>
          </p:nvPr>
        </p:nvSpPr>
        <p:spPr>
          <a:xfrm>
            <a:off x="499282" y="6449338"/>
            <a:ext cx="11374270" cy="365125"/>
          </a:xfrm>
        </p:spPr>
        <p:txBody>
          <a:bodyPr/>
          <a:lstStyle/>
          <a:p>
            <a:r>
              <a:rPr lang="en-US" i="1" dirty="0">
                <a:latin typeface="Helvetica" pitchFamily="2" charset="0"/>
              </a:rPr>
              <a:t>www.</a:t>
            </a:r>
            <a:r>
              <a:rPr lang="en-US" i="1" dirty="0">
                <a:effectLst/>
                <a:latin typeface="Helvetica" pitchFamily="2" charset="0"/>
              </a:rPr>
              <a:t>BasicPhysiology.org			</a:t>
            </a:r>
            <a:r>
              <a:rPr lang="en-US" i="1" dirty="0">
                <a:latin typeface="Helvetica" pitchFamily="2" charset="0"/>
              </a:rPr>
              <a:t>         A</a:t>
            </a:r>
            <a:r>
              <a:rPr lang="en-US" i="1" dirty="0">
                <a:effectLst/>
                <a:latin typeface="Helvetica" pitchFamily="2" charset="0"/>
              </a:rPr>
              <a:t>.2.3. Passive Transport Systems					slide #3</a:t>
            </a:r>
            <a:endParaRPr lang="en-US" dirty="0">
              <a:effectLst/>
              <a:latin typeface="Helvetica" pitchFamily="2" charset="0"/>
            </a:endParaRPr>
          </a:p>
        </p:txBody>
      </p:sp>
      <p:sp>
        <p:nvSpPr>
          <p:cNvPr id="10" name="TextBox 9">
            <a:extLst>
              <a:ext uri="{FF2B5EF4-FFF2-40B4-BE49-F238E27FC236}">
                <a16:creationId xmlns:a16="http://schemas.microsoft.com/office/drawing/2014/main" id="{409494ED-5E91-BFFC-1040-DFF2B570281E}"/>
              </a:ext>
            </a:extLst>
          </p:cNvPr>
          <p:cNvSpPr txBox="1"/>
          <p:nvPr/>
        </p:nvSpPr>
        <p:spPr>
          <a:xfrm>
            <a:off x="499281" y="1152439"/>
            <a:ext cx="10050185" cy="4893647"/>
          </a:xfrm>
          <a:prstGeom prst="rect">
            <a:avLst/>
          </a:prstGeom>
          <a:noFill/>
        </p:spPr>
        <p:txBody>
          <a:bodyPr wrap="square">
            <a:spAutoFit/>
          </a:bodyPr>
          <a:lstStyle/>
          <a:p>
            <a:pPr marL="0" marR="0">
              <a:spcBef>
                <a:spcPts val="0"/>
              </a:spcBef>
              <a:spcAft>
                <a:spcPts val="0"/>
              </a:spcAft>
            </a:pPr>
            <a:endParaRPr lang="en-US" sz="2400"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a:cs typeface="Times New Roman" panose="02020603050405020304" pitchFamily="18" charset="0"/>
              </a:rPr>
              <a:t>3.</a:t>
            </a:r>
            <a:r>
              <a:rPr lang="en-US" sz="2400" dirty="0">
                <a:latin typeface="Times"/>
                <a:ea typeface="Times"/>
                <a:cs typeface="Times New Roman" panose="02020603050405020304" pitchFamily="18" charset="0"/>
              </a:rPr>
              <a:t> </a:t>
            </a:r>
            <a:r>
              <a:rPr lang="en-US" sz="2400" dirty="0">
                <a:effectLst/>
                <a:latin typeface="Times New Roman" panose="02020603050405020304" pitchFamily="18" charset="0"/>
                <a:ea typeface="Times"/>
                <a:cs typeface="Times New Roman" panose="02020603050405020304" pitchFamily="18" charset="0"/>
              </a:rPr>
              <a:t>These are the four major </a:t>
            </a:r>
            <a:r>
              <a:rPr lang="en-US" sz="2400" b="1" dirty="0">
                <a:effectLst/>
                <a:latin typeface="Times New Roman" panose="02020603050405020304" pitchFamily="18" charset="0"/>
                <a:ea typeface="Times"/>
                <a:cs typeface="Times New Roman" panose="02020603050405020304" pitchFamily="18" charset="0"/>
              </a:rPr>
              <a:t>passive</a:t>
            </a:r>
            <a:r>
              <a:rPr lang="en-US" sz="2400" dirty="0">
                <a:effectLst/>
                <a:latin typeface="Times New Roman" panose="02020603050405020304" pitchFamily="18" charset="0"/>
                <a:ea typeface="Times"/>
                <a:cs typeface="Times New Roman" panose="02020603050405020304" pitchFamily="18" charset="0"/>
              </a:rPr>
              <a:t> transport systems:</a:t>
            </a:r>
            <a:endParaRPr lang="en-US" sz="2400" dirty="0">
              <a:effectLst/>
              <a:latin typeface="Times"/>
              <a:ea typeface="Times"/>
              <a:cs typeface="Times New Roman" panose="02020603050405020304" pitchFamily="18" charset="0"/>
            </a:endParaRPr>
          </a:p>
          <a:p>
            <a:pPr marL="1257300" lvl="2" indent="-342900">
              <a:buFont typeface="+mj-lt"/>
              <a:buAutoNum type="arabicPeriod"/>
              <a:tabLst>
                <a:tab pos="139700" algn="l"/>
                <a:tab pos="457200" algn="l"/>
              </a:tabLst>
            </a:pPr>
            <a:r>
              <a:rPr lang="en-US" sz="2400" dirty="0">
                <a:effectLst/>
                <a:latin typeface="Times New Roman" panose="02020603050405020304" pitchFamily="18" charset="0"/>
                <a:ea typeface="Times"/>
                <a:cs typeface="Times New Roman" panose="02020603050405020304" pitchFamily="18" charset="0"/>
              </a:rPr>
              <a:t>diffusion</a:t>
            </a:r>
          </a:p>
          <a:p>
            <a:pPr marL="1257300" lvl="2" indent="-342900">
              <a:buFont typeface="+mj-lt"/>
              <a:buAutoNum type="arabicPeriod"/>
              <a:tabLst>
                <a:tab pos="139700" algn="l"/>
                <a:tab pos="457200" algn="l"/>
              </a:tabLst>
            </a:pPr>
            <a:r>
              <a:rPr lang="en-US" sz="2400" dirty="0">
                <a:effectLst/>
                <a:latin typeface="Times New Roman" panose="02020603050405020304" pitchFamily="18" charset="0"/>
                <a:ea typeface="Times"/>
                <a:cs typeface="Times New Roman" panose="02020603050405020304" pitchFamily="18" charset="0"/>
              </a:rPr>
              <a:t>facilitated diffusion</a:t>
            </a:r>
          </a:p>
          <a:p>
            <a:pPr marL="1257300" lvl="2" indent="-342900">
              <a:buFont typeface="+mj-lt"/>
              <a:buAutoNum type="arabicPeriod"/>
              <a:tabLst>
                <a:tab pos="139700" algn="l"/>
                <a:tab pos="457200" algn="l"/>
              </a:tabLst>
            </a:pPr>
            <a:r>
              <a:rPr lang="en-US" sz="2400" dirty="0">
                <a:effectLst/>
                <a:latin typeface="Times New Roman" panose="02020603050405020304" pitchFamily="18" charset="0"/>
                <a:ea typeface="Times"/>
                <a:cs typeface="Times New Roman" panose="02020603050405020304" pitchFamily="18" charset="0"/>
              </a:rPr>
              <a:t>osmosis</a:t>
            </a:r>
          </a:p>
          <a:p>
            <a:pPr marL="1257300" lvl="2" indent="-342900">
              <a:buFont typeface="+mj-lt"/>
              <a:buAutoNum type="arabicPeriod"/>
              <a:tabLst>
                <a:tab pos="139700" algn="l"/>
                <a:tab pos="457200" algn="l"/>
              </a:tabLst>
            </a:pPr>
            <a:r>
              <a:rPr lang="en-US" sz="2400" dirty="0">
                <a:effectLst/>
                <a:latin typeface="Times New Roman" panose="02020603050405020304" pitchFamily="18" charset="0"/>
                <a:ea typeface="Times"/>
                <a:cs typeface="Times New Roman" panose="02020603050405020304" pitchFamily="18" charset="0"/>
              </a:rPr>
              <a:t>filtration</a:t>
            </a:r>
          </a:p>
          <a:p>
            <a:pPr marL="0" marR="0">
              <a:spcBef>
                <a:spcPts val="0"/>
              </a:spcBef>
              <a:spcAft>
                <a:spcPts val="0"/>
              </a:spcAft>
            </a:pPr>
            <a:endParaRPr lang="en-US" sz="2400"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a:cs typeface="Times New Roman" panose="02020603050405020304" pitchFamily="18" charset="0"/>
              </a:rPr>
              <a:t>4.</a:t>
            </a:r>
            <a:r>
              <a:rPr lang="en-US" sz="2400" dirty="0">
                <a:latin typeface="Times"/>
                <a:ea typeface="Times"/>
                <a:cs typeface="Times New Roman" panose="02020603050405020304" pitchFamily="18" charset="0"/>
              </a:rPr>
              <a:t> </a:t>
            </a:r>
            <a:r>
              <a:rPr lang="en-US" sz="2400" dirty="0">
                <a:effectLst/>
                <a:latin typeface="Times New Roman" panose="02020603050405020304" pitchFamily="18" charset="0"/>
                <a:ea typeface="Times"/>
                <a:cs typeface="Times New Roman" panose="02020603050405020304" pitchFamily="18" charset="0"/>
              </a:rPr>
              <a:t>These are the three major </a:t>
            </a:r>
            <a:r>
              <a:rPr lang="en-US" sz="2400" b="1" dirty="0">
                <a:effectLst/>
                <a:latin typeface="Times New Roman" panose="02020603050405020304" pitchFamily="18" charset="0"/>
                <a:ea typeface="Times"/>
                <a:cs typeface="Times New Roman" panose="02020603050405020304" pitchFamily="18" charset="0"/>
              </a:rPr>
              <a:t>active</a:t>
            </a:r>
            <a:r>
              <a:rPr lang="en-US" sz="2400" dirty="0">
                <a:effectLst/>
                <a:latin typeface="Times New Roman" panose="02020603050405020304" pitchFamily="18" charset="0"/>
                <a:ea typeface="Times"/>
                <a:cs typeface="Times New Roman" panose="02020603050405020304" pitchFamily="18" charset="0"/>
              </a:rPr>
              <a:t> transport systems:</a:t>
            </a:r>
            <a:endParaRPr lang="en-US" sz="2400" dirty="0">
              <a:effectLst/>
              <a:latin typeface="Times"/>
              <a:ea typeface="Times"/>
              <a:cs typeface="Times New Roman" panose="02020603050405020304" pitchFamily="18" charset="0"/>
            </a:endParaRPr>
          </a:p>
          <a:p>
            <a:pPr marL="1257300" lvl="2" indent="-342900">
              <a:buFont typeface="+mj-lt"/>
              <a:buAutoNum type="arabicPeriod"/>
              <a:tabLst>
                <a:tab pos="139700" algn="l"/>
                <a:tab pos="457200" algn="l"/>
              </a:tabLst>
            </a:pPr>
            <a:r>
              <a:rPr lang="en-US" sz="2400" dirty="0">
                <a:effectLst/>
                <a:latin typeface="Times New Roman" panose="02020603050405020304" pitchFamily="18" charset="0"/>
                <a:ea typeface="Times"/>
                <a:cs typeface="Times New Roman" panose="02020603050405020304" pitchFamily="18" charset="0"/>
              </a:rPr>
              <a:t>pumps (co-transporters, etc.)</a:t>
            </a:r>
          </a:p>
          <a:p>
            <a:pPr marL="1257300" lvl="2" indent="-342900">
              <a:buFont typeface="+mj-lt"/>
              <a:buAutoNum type="arabicPeriod"/>
              <a:tabLst>
                <a:tab pos="139700" algn="l"/>
                <a:tab pos="457200" algn="l"/>
              </a:tabLst>
            </a:pPr>
            <a:r>
              <a:rPr lang="en-US" sz="2400" dirty="0">
                <a:effectLst/>
                <a:latin typeface="Times New Roman" panose="02020603050405020304" pitchFamily="18" charset="0"/>
                <a:ea typeface="Times"/>
                <a:cs typeface="Times New Roman" panose="02020603050405020304" pitchFamily="18" charset="0"/>
              </a:rPr>
              <a:t>exocytosis / endocytosis</a:t>
            </a:r>
          </a:p>
          <a:p>
            <a:pPr marL="1257300" lvl="2" indent="-342900">
              <a:buFont typeface="+mj-lt"/>
              <a:buAutoNum type="arabicPeriod"/>
              <a:tabLst>
                <a:tab pos="139700" algn="l"/>
                <a:tab pos="457200" algn="l"/>
              </a:tabLst>
            </a:pPr>
            <a:r>
              <a:rPr lang="en-US" sz="2400" dirty="0">
                <a:effectLst/>
                <a:latin typeface="Times New Roman" panose="02020603050405020304" pitchFamily="18" charset="0"/>
                <a:ea typeface="Times"/>
                <a:cs typeface="Times New Roman" panose="02020603050405020304" pitchFamily="18" charset="0"/>
              </a:rPr>
              <a:t>Phagocytosis</a:t>
            </a:r>
          </a:p>
          <a:p>
            <a:pPr lvl="2">
              <a:tabLst>
                <a:tab pos="139700" algn="l"/>
                <a:tab pos="457200" algn="l"/>
              </a:tabLst>
            </a:pPr>
            <a:r>
              <a:rPr lang="en-US" sz="2400" i="1" dirty="0">
                <a:latin typeface="Times New Roman" panose="02020603050405020304" pitchFamily="18" charset="0"/>
                <a:ea typeface="Times"/>
                <a:cs typeface="Times New Roman" panose="02020603050405020304" pitchFamily="18" charset="0"/>
              </a:rPr>
              <a:t>These will be discussed in the next Power Point.</a:t>
            </a:r>
            <a:endParaRPr lang="en-US" sz="2400" i="1" dirty="0">
              <a:effectLst/>
              <a:latin typeface="Times New Roman" panose="02020603050405020304" pitchFamily="18" charset="0"/>
              <a:ea typeface="Times"/>
              <a:cs typeface="Times New Roman" panose="02020603050405020304" pitchFamily="18" charset="0"/>
            </a:endParaRPr>
          </a:p>
          <a:p>
            <a:r>
              <a:rPr lang="en-US" sz="2400" dirty="0">
                <a:effectLst/>
                <a:latin typeface="Times New Roman" panose="02020603050405020304" pitchFamily="18" charset="0"/>
                <a:ea typeface="Times"/>
              </a:rPr>
              <a:t> </a:t>
            </a:r>
            <a:endParaRPr lang="en-US" sz="2400" dirty="0">
              <a:effectLst/>
              <a:latin typeface="Times"/>
              <a:ea typeface="Times"/>
              <a:cs typeface="Times New Roman" panose="02020603050405020304" pitchFamily="18" charset="0"/>
            </a:endParaRPr>
          </a:p>
        </p:txBody>
      </p:sp>
    </p:spTree>
    <p:extLst>
      <p:ext uri="{BB962C8B-B14F-4D97-AF65-F5344CB8AC3E}">
        <p14:creationId xmlns:p14="http://schemas.microsoft.com/office/powerpoint/2010/main" val="2800281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65B0-B144-26BC-02A5-816E8EDBC3B1}"/>
              </a:ext>
            </a:extLst>
          </p:cNvPr>
          <p:cNvSpPr>
            <a:spLocks noGrp="1"/>
          </p:cNvSpPr>
          <p:nvPr>
            <p:ph type="title"/>
          </p:nvPr>
        </p:nvSpPr>
        <p:spPr>
          <a:xfrm>
            <a:off x="838200" y="365125"/>
            <a:ext cx="10515600" cy="705219"/>
          </a:xfrm>
        </p:spPr>
        <p:txBody>
          <a:bodyPr>
            <a:normAutofit fontScale="90000"/>
          </a:bodyPr>
          <a:lstStyle/>
          <a:p>
            <a:br>
              <a:rPr lang="en-US" dirty="0">
                <a:effectLst/>
                <a:latin typeface="Helvetica" pitchFamily="2" charset="0"/>
              </a:rPr>
            </a:br>
            <a:endParaRPr lang="en-US" dirty="0"/>
          </a:p>
        </p:txBody>
      </p:sp>
      <p:sp>
        <p:nvSpPr>
          <p:cNvPr id="7" name="Content Placeholder 4">
            <a:extLst>
              <a:ext uri="{FF2B5EF4-FFF2-40B4-BE49-F238E27FC236}">
                <a16:creationId xmlns:a16="http://schemas.microsoft.com/office/drawing/2014/main" id="{B25C7663-2EB1-31F0-A1EF-6269FA9C3346}"/>
              </a:ext>
            </a:extLst>
          </p:cNvPr>
          <p:cNvSpPr txBox="1">
            <a:spLocks/>
          </p:cNvSpPr>
          <p:nvPr/>
        </p:nvSpPr>
        <p:spPr>
          <a:xfrm>
            <a:off x="1298094" y="1596770"/>
            <a:ext cx="8482849" cy="503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endParaRPr lang="en-US" sz="2400" dirty="0">
              <a:effectLst/>
              <a:latin typeface="Times New Roman" panose="02020603050405020304" pitchFamily="18" charset="0"/>
              <a:ea typeface="Times"/>
              <a:cs typeface="Times New Roman" panose="02020603050405020304" pitchFamily="18" charset="0"/>
            </a:endParaRPr>
          </a:p>
          <a:p>
            <a:pPr marL="0" marR="0" indent="0">
              <a:spcBef>
                <a:spcPts val="0"/>
              </a:spcBef>
              <a:spcAft>
                <a:spcPts val="0"/>
              </a:spcAft>
              <a:buNone/>
            </a:pPr>
            <a:endParaRPr lang="en-US" sz="2400" dirty="0">
              <a:effectLst/>
              <a:latin typeface="Times New Roman" panose="02020603050405020304" pitchFamily="18" charset="0"/>
              <a:ea typeface="Times"/>
              <a:cs typeface="Times New Roman" panose="02020603050405020304" pitchFamily="18" charset="0"/>
            </a:endParaRPr>
          </a:p>
          <a:p>
            <a:pPr marL="0" marR="0" indent="0">
              <a:spcBef>
                <a:spcPts val="0"/>
              </a:spcBef>
              <a:spcAft>
                <a:spcPts val="0"/>
              </a:spcAft>
              <a:buNone/>
            </a:pPr>
            <a:endParaRPr lang="en-US" sz="2400" dirty="0">
              <a:effectLst/>
              <a:latin typeface="Times New Roman" panose="02020603050405020304" pitchFamily="18" charset="0"/>
              <a:ea typeface="Times"/>
              <a:cs typeface="Times New Roman" panose="02020603050405020304" pitchFamily="18" charset="0"/>
            </a:endParaRPr>
          </a:p>
          <a:p>
            <a:endParaRPr lang="en-US" sz="1800" dirty="0">
              <a:effectLst/>
              <a:latin typeface="Times"/>
              <a:ea typeface="Times"/>
              <a:cs typeface="Times New Roman" panose="02020603050405020304" pitchFamily="18" charset="0"/>
            </a:endParaRPr>
          </a:p>
        </p:txBody>
      </p:sp>
      <p:sp>
        <p:nvSpPr>
          <p:cNvPr id="8" name="Title 1">
            <a:extLst>
              <a:ext uri="{FF2B5EF4-FFF2-40B4-BE49-F238E27FC236}">
                <a16:creationId xmlns:a16="http://schemas.microsoft.com/office/drawing/2014/main" id="{1A69F201-13D4-5999-FF3D-99A3624A8F0C}"/>
              </a:ext>
            </a:extLst>
          </p:cNvPr>
          <p:cNvSpPr txBox="1">
            <a:spLocks/>
          </p:cNvSpPr>
          <p:nvPr/>
        </p:nvSpPr>
        <p:spPr>
          <a:xfrm>
            <a:off x="1745064" y="342308"/>
            <a:ext cx="7942997" cy="7052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spcBef>
                <a:spcPts val="0"/>
              </a:spcBef>
              <a:spcAft>
                <a:spcPts val="0"/>
              </a:spcAft>
            </a:pPr>
            <a:r>
              <a:rPr lang="en-US" sz="3200" b="1" dirty="0">
                <a:solidFill>
                  <a:schemeClr val="accent1"/>
                </a:solidFill>
                <a:effectLst/>
                <a:latin typeface="Times New Roman" panose="02020603050405020304" pitchFamily="18" charset="0"/>
                <a:ea typeface="Times"/>
                <a:cs typeface="Times New Roman" panose="02020603050405020304" pitchFamily="18" charset="0"/>
              </a:rPr>
              <a:t>B. What is diffusion? </a:t>
            </a:r>
            <a:r>
              <a:rPr lang="en-US" sz="2400" dirty="0">
                <a:solidFill>
                  <a:schemeClr val="accent1">
                    <a:lumMod val="60000"/>
                    <a:lumOff val="40000"/>
                  </a:schemeClr>
                </a:solidFill>
                <a:effectLst/>
                <a:latin typeface="Times New Roman" panose="02020603050405020304" pitchFamily="18" charset="0"/>
                <a:ea typeface="Times"/>
                <a:cs typeface="Times New Roman" panose="02020603050405020304" pitchFamily="18" charset="0"/>
              </a:rPr>
              <a:t>(1)</a:t>
            </a:r>
            <a:endParaRPr lang="en-US" sz="2400" dirty="0">
              <a:solidFill>
                <a:schemeClr val="accent1">
                  <a:lumMod val="60000"/>
                  <a:lumOff val="40000"/>
                </a:schemeClr>
              </a:solidFill>
              <a:effectLst/>
              <a:latin typeface="Times"/>
              <a:ea typeface="Times"/>
              <a:cs typeface="Times New Roman" panose="02020603050405020304" pitchFamily="18" charset="0"/>
            </a:endParaRPr>
          </a:p>
        </p:txBody>
      </p:sp>
      <p:sp>
        <p:nvSpPr>
          <p:cNvPr id="4" name="Footer Placeholder 30">
            <a:extLst>
              <a:ext uri="{FF2B5EF4-FFF2-40B4-BE49-F238E27FC236}">
                <a16:creationId xmlns:a16="http://schemas.microsoft.com/office/drawing/2014/main" id="{C9C4F40E-B3DD-CB8E-7D98-EBC4BD0DBEF5}"/>
              </a:ext>
            </a:extLst>
          </p:cNvPr>
          <p:cNvSpPr>
            <a:spLocks noGrp="1"/>
          </p:cNvSpPr>
          <p:nvPr>
            <p:ph type="ftr" sz="quarter" idx="11"/>
          </p:nvPr>
        </p:nvSpPr>
        <p:spPr>
          <a:xfrm>
            <a:off x="499282" y="6449338"/>
            <a:ext cx="11374270" cy="365125"/>
          </a:xfrm>
        </p:spPr>
        <p:txBody>
          <a:bodyPr/>
          <a:lstStyle/>
          <a:p>
            <a:r>
              <a:rPr lang="en-US" i="1" dirty="0">
                <a:latin typeface="Helvetica" pitchFamily="2" charset="0"/>
              </a:rPr>
              <a:t>www.</a:t>
            </a:r>
            <a:r>
              <a:rPr lang="en-US" i="1" dirty="0">
                <a:effectLst/>
                <a:latin typeface="Helvetica" pitchFamily="2" charset="0"/>
              </a:rPr>
              <a:t>BasicPhysiology.org			</a:t>
            </a:r>
            <a:r>
              <a:rPr lang="en-US" i="1" dirty="0">
                <a:latin typeface="Helvetica" pitchFamily="2" charset="0"/>
              </a:rPr>
              <a:t>         A</a:t>
            </a:r>
            <a:r>
              <a:rPr lang="en-US" i="1" dirty="0">
                <a:effectLst/>
                <a:latin typeface="Helvetica" pitchFamily="2" charset="0"/>
              </a:rPr>
              <a:t>.2.3. Passive Transport Systems					slide #4</a:t>
            </a:r>
            <a:endParaRPr lang="en-US" dirty="0">
              <a:effectLst/>
              <a:latin typeface="Helvetica" pitchFamily="2" charset="0"/>
            </a:endParaRPr>
          </a:p>
        </p:txBody>
      </p:sp>
      <p:sp>
        <p:nvSpPr>
          <p:cNvPr id="10" name="TextBox 9">
            <a:extLst>
              <a:ext uri="{FF2B5EF4-FFF2-40B4-BE49-F238E27FC236}">
                <a16:creationId xmlns:a16="http://schemas.microsoft.com/office/drawing/2014/main" id="{409494ED-5E91-BFFC-1040-DFF2B570281E}"/>
              </a:ext>
            </a:extLst>
          </p:cNvPr>
          <p:cNvSpPr txBox="1"/>
          <p:nvPr/>
        </p:nvSpPr>
        <p:spPr>
          <a:xfrm>
            <a:off x="499281" y="1152439"/>
            <a:ext cx="10050185" cy="3046988"/>
          </a:xfrm>
          <a:prstGeom prst="rect">
            <a:avLst/>
          </a:prstGeom>
          <a:noFill/>
        </p:spPr>
        <p:txBody>
          <a:bodyPr wrap="square">
            <a:spAutoFit/>
          </a:bodyPr>
          <a:lstStyle/>
          <a:p>
            <a:pPr marL="0" marR="0">
              <a:spcBef>
                <a:spcPts val="0"/>
              </a:spcBef>
              <a:spcAft>
                <a:spcPts val="0"/>
              </a:spcAft>
            </a:pPr>
            <a:r>
              <a:rPr lang="en-US" sz="2400" dirty="0">
                <a:effectLst/>
                <a:latin typeface="Times New Roman" panose="02020603050405020304" pitchFamily="18" charset="0"/>
                <a:ea typeface="Times"/>
                <a:cs typeface="Times New Roman" panose="02020603050405020304" pitchFamily="18" charset="0"/>
              </a:rPr>
              <a:t>1.</a:t>
            </a:r>
            <a:endParaRPr lang="en-US" sz="2400" dirty="0">
              <a:effectLst/>
              <a:latin typeface="Times"/>
              <a:ea typeface="Times"/>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a:cs typeface="Times New Roman" panose="02020603050405020304" pitchFamily="18" charset="0"/>
              </a:rPr>
              <a:t>Diffusion is the process whereby something soluble that is placed in water is ‘automatically’ distributed, dissolved, in that water.</a:t>
            </a:r>
            <a:endParaRPr lang="en-US" sz="2400" dirty="0">
              <a:effectLst/>
              <a:latin typeface="Times"/>
              <a:ea typeface="Times"/>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a:cs typeface="Times New Roman" panose="02020603050405020304" pitchFamily="18" charset="0"/>
              </a:rPr>
              <a:t>2.</a:t>
            </a:r>
            <a:endParaRPr lang="en-US" sz="2400" dirty="0">
              <a:effectLst/>
              <a:latin typeface="Times"/>
              <a:ea typeface="Times"/>
              <a:cs typeface="Times New Roman" panose="02020603050405020304" pitchFamily="18" charset="0"/>
            </a:endParaRPr>
          </a:p>
          <a:p>
            <a:r>
              <a:rPr lang="en-US" sz="2400" dirty="0">
                <a:effectLst/>
                <a:latin typeface="Times New Roman" panose="02020603050405020304" pitchFamily="18" charset="0"/>
                <a:ea typeface="Times"/>
              </a:rPr>
              <a:t>The classic example is a drop of ink that is dropped in a glass of water. If you wait long enough, the ink will be dispersed throughout the water.</a:t>
            </a:r>
            <a:r>
              <a:rPr lang="en-US" sz="2400" dirty="0">
                <a:effectLst/>
              </a:rPr>
              <a:t> </a:t>
            </a:r>
          </a:p>
          <a:p>
            <a:r>
              <a:rPr lang="en-US" sz="2400" dirty="0">
                <a:effectLst/>
                <a:latin typeface="Times New Roman" panose="02020603050405020304" pitchFamily="18" charset="0"/>
                <a:ea typeface="Times"/>
              </a:rPr>
              <a:t> </a:t>
            </a:r>
            <a:endParaRPr lang="en-US" sz="2400" dirty="0">
              <a:effectLst/>
              <a:latin typeface="Times"/>
              <a:ea typeface="Times"/>
              <a:cs typeface="Times New Roman" panose="02020603050405020304" pitchFamily="18" charset="0"/>
            </a:endParaRPr>
          </a:p>
        </p:txBody>
      </p:sp>
      <p:pic>
        <p:nvPicPr>
          <p:cNvPr id="3" name="Picture 2">
            <a:extLst>
              <a:ext uri="{FF2B5EF4-FFF2-40B4-BE49-F238E27FC236}">
                <a16:creationId xmlns:a16="http://schemas.microsoft.com/office/drawing/2014/main" id="{2964A547-0281-0CFD-1585-83DB073DCF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7653" y="4199428"/>
            <a:ext cx="8907771" cy="1676030"/>
          </a:xfrm>
          <a:prstGeom prst="rect">
            <a:avLst/>
          </a:prstGeom>
          <a:noFill/>
          <a:ln>
            <a:noFill/>
          </a:ln>
        </p:spPr>
      </p:pic>
    </p:spTree>
    <p:extLst>
      <p:ext uri="{BB962C8B-B14F-4D97-AF65-F5344CB8AC3E}">
        <p14:creationId xmlns:p14="http://schemas.microsoft.com/office/powerpoint/2010/main" val="319517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65B0-B144-26BC-02A5-816E8EDBC3B1}"/>
              </a:ext>
            </a:extLst>
          </p:cNvPr>
          <p:cNvSpPr>
            <a:spLocks noGrp="1"/>
          </p:cNvSpPr>
          <p:nvPr>
            <p:ph type="title"/>
          </p:nvPr>
        </p:nvSpPr>
        <p:spPr>
          <a:xfrm>
            <a:off x="838200" y="365125"/>
            <a:ext cx="10515600" cy="705219"/>
          </a:xfrm>
        </p:spPr>
        <p:txBody>
          <a:bodyPr>
            <a:normAutofit fontScale="90000"/>
          </a:bodyPr>
          <a:lstStyle/>
          <a:p>
            <a:br>
              <a:rPr lang="en-US" dirty="0">
                <a:effectLst/>
                <a:latin typeface="Helvetica" pitchFamily="2" charset="0"/>
              </a:rPr>
            </a:br>
            <a:endParaRPr lang="en-US" dirty="0"/>
          </a:p>
        </p:txBody>
      </p:sp>
      <p:sp>
        <p:nvSpPr>
          <p:cNvPr id="7" name="Content Placeholder 4">
            <a:extLst>
              <a:ext uri="{FF2B5EF4-FFF2-40B4-BE49-F238E27FC236}">
                <a16:creationId xmlns:a16="http://schemas.microsoft.com/office/drawing/2014/main" id="{B25C7663-2EB1-31F0-A1EF-6269FA9C3346}"/>
              </a:ext>
            </a:extLst>
          </p:cNvPr>
          <p:cNvSpPr txBox="1">
            <a:spLocks/>
          </p:cNvSpPr>
          <p:nvPr/>
        </p:nvSpPr>
        <p:spPr>
          <a:xfrm>
            <a:off x="1298094" y="1596770"/>
            <a:ext cx="8482849" cy="503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endParaRPr lang="en-US" sz="2400" dirty="0">
              <a:effectLst/>
              <a:latin typeface="Times New Roman" panose="02020603050405020304" pitchFamily="18" charset="0"/>
              <a:ea typeface="Times"/>
              <a:cs typeface="Times New Roman" panose="02020603050405020304" pitchFamily="18" charset="0"/>
            </a:endParaRPr>
          </a:p>
          <a:p>
            <a:pPr marL="0" marR="0" indent="0">
              <a:spcBef>
                <a:spcPts val="0"/>
              </a:spcBef>
              <a:spcAft>
                <a:spcPts val="0"/>
              </a:spcAft>
              <a:buNone/>
            </a:pPr>
            <a:endParaRPr lang="en-US" sz="2400" dirty="0">
              <a:effectLst/>
              <a:latin typeface="Times New Roman" panose="02020603050405020304" pitchFamily="18" charset="0"/>
              <a:ea typeface="Times"/>
              <a:cs typeface="Times New Roman" panose="02020603050405020304" pitchFamily="18" charset="0"/>
            </a:endParaRPr>
          </a:p>
          <a:p>
            <a:pPr marL="0" marR="0" indent="0">
              <a:spcBef>
                <a:spcPts val="0"/>
              </a:spcBef>
              <a:spcAft>
                <a:spcPts val="0"/>
              </a:spcAft>
              <a:buNone/>
            </a:pPr>
            <a:endParaRPr lang="en-US" sz="2400" dirty="0">
              <a:effectLst/>
              <a:latin typeface="Times New Roman" panose="02020603050405020304" pitchFamily="18" charset="0"/>
              <a:ea typeface="Times"/>
              <a:cs typeface="Times New Roman" panose="02020603050405020304" pitchFamily="18" charset="0"/>
            </a:endParaRPr>
          </a:p>
          <a:p>
            <a:endParaRPr lang="en-US" sz="1800" dirty="0">
              <a:effectLst/>
              <a:latin typeface="Times"/>
              <a:ea typeface="Times"/>
              <a:cs typeface="Times New Roman" panose="02020603050405020304" pitchFamily="18" charset="0"/>
            </a:endParaRPr>
          </a:p>
        </p:txBody>
      </p:sp>
      <p:sp>
        <p:nvSpPr>
          <p:cNvPr id="8" name="Title 1">
            <a:extLst>
              <a:ext uri="{FF2B5EF4-FFF2-40B4-BE49-F238E27FC236}">
                <a16:creationId xmlns:a16="http://schemas.microsoft.com/office/drawing/2014/main" id="{1A69F201-13D4-5999-FF3D-99A3624A8F0C}"/>
              </a:ext>
            </a:extLst>
          </p:cNvPr>
          <p:cNvSpPr txBox="1">
            <a:spLocks/>
          </p:cNvSpPr>
          <p:nvPr/>
        </p:nvSpPr>
        <p:spPr>
          <a:xfrm>
            <a:off x="1745064" y="342308"/>
            <a:ext cx="7942997" cy="7052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spcBef>
                <a:spcPts val="0"/>
              </a:spcBef>
              <a:spcAft>
                <a:spcPts val="0"/>
              </a:spcAft>
            </a:pPr>
            <a:r>
              <a:rPr lang="en-US" sz="3200" b="1" dirty="0">
                <a:solidFill>
                  <a:schemeClr val="accent1"/>
                </a:solidFill>
                <a:effectLst/>
                <a:latin typeface="Times New Roman" panose="02020603050405020304" pitchFamily="18" charset="0"/>
                <a:ea typeface="Times"/>
                <a:cs typeface="Times New Roman" panose="02020603050405020304" pitchFamily="18" charset="0"/>
              </a:rPr>
              <a:t>B. What is diffusion?</a:t>
            </a:r>
            <a:r>
              <a:rPr lang="en-US" sz="3200" dirty="0">
                <a:solidFill>
                  <a:schemeClr val="accent1"/>
                </a:solidFill>
                <a:effectLst/>
                <a:latin typeface="Times New Roman" panose="02020603050405020304" pitchFamily="18" charset="0"/>
                <a:ea typeface="Times"/>
                <a:cs typeface="Times New Roman" panose="02020603050405020304" pitchFamily="18" charset="0"/>
              </a:rPr>
              <a:t> </a:t>
            </a:r>
            <a:r>
              <a:rPr lang="en-US" sz="2400" dirty="0">
                <a:solidFill>
                  <a:schemeClr val="accent1">
                    <a:lumMod val="60000"/>
                    <a:lumOff val="40000"/>
                  </a:schemeClr>
                </a:solidFill>
                <a:effectLst/>
                <a:latin typeface="Times New Roman" panose="02020603050405020304" pitchFamily="18" charset="0"/>
                <a:ea typeface="Times"/>
                <a:cs typeface="Times New Roman" panose="02020603050405020304" pitchFamily="18" charset="0"/>
              </a:rPr>
              <a:t>(2)</a:t>
            </a:r>
            <a:endParaRPr lang="en-US" sz="2400" dirty="0">
              <a:solidFill>
                <a:schemeClr val="accent1">
                  <a:lumMod val="60000"/>
                  <a:lumOff val="40000"/>
                </a:schemeClr>
              </a:solidFill>
              <a:effectLst/>
              <a:latin typeface="Times"/>
              <a:ea typeface="Times"/>
              <a:cs typeface="Times New Roman" panose="02020603050405020304" pitchFamily="18" charset="0"/>
            </a:endParaRPr>
          </a:p>
        </p:txBody>
      </p:sp>
      <p:sp>
        <p:nvSpPr>
          <p:cNvPr id="4" name="Footer Placeholder 30">
            <a:extLst>
              <a:ext uri="{FF2B5EF4-FFF2-40B4-BE49-F238E27FC236}">
                <a16:creationId xmlns:a16="http://schemas.microsoft.com/office/drawing/2014/main" id="{C9C4F40E-B3DD-CB8E-7D98-EBC4BD0DBEF5}"/>
              </a:ext>
            </a:extLst>
          </p:cNvPr>
          <p:cNvSpPr>
            <a:spLocks noGrp="1"/>
          </p:cNvSpPr>
          <p:nvPr>
            <p:ph type="ftr" sz="quarter" idx="11"/>
          </p:nvPr>
        </p:nvSpPr>
        <p:spPr>
          <a:xfrm>
            <a:off x="499282" y="6449338"/>
            <a:ext cx="11374270" cy="365125"/>
          </a:xfrm>
        </p:spPr>
        <p:txBody>
          <a:bodyPr/>
          <a:lstStyle/>
          <a:p>
            <a:r>
              <a:rPr lang="en-US" i="1" dirty="0">
                <a:latin typeface="Helvetica" pitchFamily="2" charset="0"/>
              </a:rPr>
              <a:t>www.</a:t>
            </a:r>
            <a:r>
              <a:rPr lang="en-US" i="1" dirty="0">
                <a:effectLst/>
                <a:latin typeface="Helvetica" pitchFamily="2" charset="0"/>
              </a:rPr>
              <a:t>BasicPhysiology.org			</a:t>
            </a:r>
            <a:r>
              <a:rPr lang="en-US" i="1" dirty="0">
                <a:latin typeface="Helvetica" pitchFamily="2" charset="0"/>
              </a:rPr>
              <a:t>         A</a:t>
            </a:r>
            <a:r>
              <a:rPr lang="en-US" i="1" dirty="0">
                <a:effectLst/>
                <a:latin typeface="Helvetica" pitchFamily="2" charset="0"/>
              </a:rPr>
              <a:t>.2.3. Passive Transport Systems					slide #5</a:t>
            </a:r>
            <a:endParaRPr lang="en-US" dirty="0">
              <a:effectLst/>
              <a:latin typeface="Helvetica" pitchFamily="2" charset="0"/>
            </a:endParaRPr>
          </a:p>
        </p:txBody>
      </p:sp>
      <p:sp>
        <p:nvSpPr>
          <p:cNvPr id="10" name="TextBox 9">
            <a:extLst>
              <a:ext uri="{FF2B5EF4-FFF2-40B4-BE49-F238E27FC236}">
                <a16:creationId xmlns:a16="http://schemas.microsoft.com/office/drawing/2014/main" id="{409494ED-5E91-BFFC-1040-DFF2B570281E}"/>
              </a:ext>
            </a:extLst>
          </p:cNvPr>
          <p:cNvSpPr txBox="1"/>
          <p:nvPr/>
        </p:nvSpPr>
        <p:spPr>
          <a:xfrm>
            <a:off x="499281" y="1152439"/>
            <a:ext cx="10050185" cy="3416320"/>
          </a:xfrm>
          <a:prstGeom prst="rect">
            <a:avLst/>
          </a:prstGeom>
          <a:noFill/>
        </p:spPr>
        <p:txBody>
          <a:bodyPr wrap="square">
            <a:spAutoFit/>
          </a:bodyPr>
          <a:lstStyle/>
          <a:p>
            <a:pPr marL="0" marR="0">
              <a:spcBef>
                <a:spcPts val="0"/>
              </a:spcBef>
              <a:spcAft>
                <a:spcPts val="0"/>
              </a:spcAft>
            </a:pPr>
            <a:r>
              <a:rPr lang="en-US" sz="2400" dirty="0">
                <a:effectLst/>
                <a:latin typeface="Times New Roman" panose="02020603050405020304" pitchFamily="18" charset="0"/>
                <a:ea typeface="Times"/>
                <a:cs typeface="Times New Roman" panose="02020603050405020304" pitchFamily="18" charset="0"/>
              </a:rPr>
              <a:t>3.</a:t>
            </a:r>
            <a:endParaRPr lang="en-US" sz="2400" dirty="0">
              <a:effectLst/>
              <a:latin typeface="Times"/>
              <a:ea typeface="Times"/>
              <a:cs typeface="Times New Roman" panose="02020603050405020304" pitchFamily="18" charset="0"/>
            </a:endParaRPr>
          </a:p>
          <a:p>
            <a:r>
              <a:rPr lang="en-US" sz="2400" dirty="0">
                <a:effectLst/>
                <a:latin typeface="Times New Roman" panose="02020603050405020304" pitchFamily="18" charset="0"/>
                <a:ea typeface="Times"/>
              </a:rPr>
              <a:t>The same is true for sugar, aspirin, oxygen etc. as long as this material can be dissolved in water. If it can not be dissolved then of course diffusion will not take place.</a:t>
            </a:r>
            <a:r>
              <a:rPr lang="en-US" sz="2400" dirty="0">
                <a:effectLst/>
              </a:rPr>
              <a:t> </a:t>
            </a:r>
            <a:endParaRPr lang="en-US" sz="2400" dirty="0"/>
          </a:p>
          <a:p>
            <a:pPr marL="0" marR="0">
              <a:spcBef>
                <a:spcPts val="0"/>
              </a:spcBef>
              <a:spcAft>
                <a:spcPts val="0"/>
              </a:spcAft>
            </a:pPr>
            <a:r>
              <a:rPr lang="en-US" sz="2400" dirty="0">
                <a:effectLst/>
                <a:latin typeface="Times New Roman" panose="02020603050405020304" pitchFamily="18" charset="0"/>
                <a:ea typeface="Times"/>
                <a:cs typeface="Times New Roman" panose="02020603050405020304" pitchFamily="18" charset="0"/>
              </a:rPr>
              <a:t>4.</a:t>
            </a:r>
            <a:endParaRPr lang="en-US" sz="2400" dirty="0">
              <a:effectLst/>
              <a:latin typeface="Times"/>
              <a:ea typeface="Times"/>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a:cs typeface="Times New Roman" panose="02020603050405020304" pitchFamily="18" charset="0"/>
              </a:rPr>
              <a:t>Diffusion takes place because of the Brownian movements of the particles. (Brownian movements are caused by the kinetic energy stored in every particle. </a:t>
            </a:r>
            <a:endParaRPr lang="en-US" sz="2400" dirty="0">
              <a:effectLst/>
              <a:latin typeface="Times"/>
              <a:ea typeface="Times"/>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a:cs typeface="Times New Roman" panose="02020603050405020304" pitchFamily="18" charset="0"/>
              </a:rPr>
              <a:t>(</a:t>
            </a:r>
            <a:r>
              <a:rPr lang="en-US" sz="2400" i="1" dirty="0">
                <a:effectLst/>
                <a:latin typeface="Times New Roman" panose="02020603050405020304" pitchFamily="18" charset="0"/>
                <a:ea typeface="Times"/>
                <a:cs typeface="Times New Roman" panose="02020603050405020304" pitchFamily="18" charset="0"/>
              </a:rPr>
              <a:t>What is kinetic?)</a:t>
            </a:r>
            <a:endParaRPr lang="en-US" sz="2400" dirty="0">
              <a:effectLst/>
              <a:latin typeface="Times"/>
              <a:ea typeface="Times"/>
              <a:cs typeface="Times New Roman" panose="02020603050405020304" pitchFamily="18" charset="0"/>
            </a:endParaRPr>
          </a:p>
          <a:p>
            <a:r>
              <a:rPr lang="en-US" sz="2400" dirty="0">
                <a:effectLst/>
                <a:latin typeface="Times New Roman" panose="02020603050405020304" pitchFamily="18" charset="0"/>
                <a:ea typeface="Times"/>
              </a:rPr>
              <a:t> </a:t>
            </a:r>
            <a:endParaRPr lang="en-US" sz="2400" dirty="0">
              <a:effectLst/>
              <a:latin typeface="Times"/>
              <a:ea typeface="Times"/>
              <a:cs typeface="Times New Roman" panose="02020603050405020304" pitchFamily="18" charset="0"/>
            </a:endParaRPr>
          </a:p>
        </p:txBody>
      </p:sp>
      <p:pic>
        <p:nvPicPr>
          <p:cNvPr id="3" name="Picture 2">
            <a:extLst>
              <a:ext uri="{FF2B5EF4-FFF2-40B4-BE49-F238E27FC236}">
                <a16:creationId xmlns:a16="http://schemas.microsoft.com/office/drawing/2014/main" id="{B3E358F3-1602-0E14-5C69-78231C5E22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7653" y="4707429"/>
            <a:ext cx="8907771" cy="1676030"/>
          </a:xfrm>
          <a:prstGeom prst="rect">
            <a:avLst/>
          </a:prstGeom>
          <a:noFill/>
          <a:ln>
            <a:noFill/>
          </a:ln>
        </p:spPr>
      </p:pic>
    </p:spTree>
    <p:extLst>
      <p:ext uri="{BB962C8B-B14F-4D97-AF65-F5344CB8AC3E}">
        <p14:creationId xmlns:p14="http://schemas.microsoft.com/office/powerpoint/2010/main" val="398962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65B0-B144-26BC-02A5-816E8EDBC3B1}"/>
              </a:ext>
            </a:extLst>
          </p:cNvPr>
          <p:cNvSpPr>
            <a:spLocks noGrp="1"/>
          </p:cNvSpPr>
          <p:nvPr>
            <p:ph type="title"/>
          </p:nvPr>
        </p:nvSpPr>
        <p:spPr>
          <a:xfrm>
            <a:off x="838200" y="365125"/>
            <a:ext cx="10515600" cy="705219"/>
          </a:xfrm>
        </p:spPr>
        <p:txBody>
          <a:bodyPr>
            <a:normAutofit fontScale="90000"/>
          </a:bodyPr>
          <a:lstStyle/>
          <a:p>
            <a:br>
              <a:rPr lang="en-US" dirty="0">
                <a:effectLst/>
                <a:latin typeface="Helvetica" pitchFamily="2" charset="0"/>
              </a:rPr>
            </a:br>
            <a:endParaRPr lang="en-US" dirty="0"/>
          </a:p>
        </p:txBody>
      </p:sp>
      <p:sp>
        <p:nvSpPr>
          <p:cNvPr id="7" name="Content Placeholder 4">
            <a:extLst>
              <a:ext uri="{FF2B5EF4-FFF2-40B4-BE49-F238E27FC236}">
                <a16:creationId xmlns:a16="http://schemas.microsoft.com/office/drawing/2014/main" id="{B25C7663-2EB1-31F0-A1EF-6269FA9C3346}"/>
              </a:ext>
            </a:extLst>
          </p:cNvPr>
          <p:cNvSpPr txBox="1">
            <a:spLocks/>
          </p:cNvSpPr>
          <p:nvPr/>
        </p:nvSpPr>
        <p:spPr>
          <a:xfrm>
            <a:off x="1298094" y="1596770"/>
            <a:ext cx="8482849" cy="503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endParaRPr lang="en-US" sz="2400" dirty="0">
              <a:effectLst/>
              <a:latin typeface="Times New Roman" panose="02020603050405020304" pitchFamily="18" charset="0"/>
              <a:ea typeface="Times"/>
              <a:cs typeface="Times New Roman" panose="02020603050405020304" pitchFamily="18" charset="0"/>
            </a:endParaRPr>
          </a:p>
          <a:p>
            <a:pPr marL="0" marR="0" indent="0">
              <a:spcBef>
                <a:spcPts val="0"/>
              </a:spcBef>
              <a:spcAft>
                <a:spcPts val="0"/>
              </a:spcAft>
              <a:buNone/>
            </a:pPr>
            <a:endParaRPr lang="en-US" sz="2400" dirty="0">
              <a:effectLst/>
              <a:latin typeface="Times New Roman" panose="02020603050405020304" pitchFamily="18" charset="0"/>
              <a:ea typeface="Times"/>
              <a:cs typeface="Times New Roman" panose="02020603050405020304" pitchFamily="18" charset="0"/>
            </a:endParaRPr>
          </a:p>
          <a:p>
            <a:pPr marL="0" marR="0" indent="0">
              <a:spcBef>
                <a:spcPts val="0"/>
              </a:spcBef>
              <a:spcAft>
                <a:spcPts val="0"/>
              </a:spcAft>
              <a:buNone/>
            </a:pPr>
            <a:endParaRPr lang="en-US" sz="2400" dirty="0">
              <a:effectLst/>
              <a:latin typeface="Times New Roman" panose="02020603050405020304" pitchFamily="18" charset="0"/>
              <a:ea typeface="Times"/>
              <a:cs typeface="Times New Roman" panose="02020603050405020304" pitchFamily="18" charset="0"/>
            </a:endParaRPr>
          </a:p>
          <a:p>
            <a:endParaRPr lang="en-US" sz="1800" dirty="0">
              <a:effectLst/>
              <a:latin typeface="Times"/>
              <a:ea typeface="Times"/>
              <a:cs typeface="Times New Roman" panose="02020603050405020304" pitchFamily="18" charset="0"/>
            </a:endParaRPr>
          </a:p>
        </p:txBody>
      </p:sp>
      <p:sp>
        <p:nvSpPr>
          <p:cNvPr id="8" name="Title 1">
            <a:extLst>
              <a:ext uri="{FF2B5EF4-FFF2-40B4-BE49-F238E27FC236}">
                <a16:creationId xmlns:a16="http://schemas.microsoft.com/office/drawing/2014/main" id="{1A69F201-13D4-5999-FF3D-99A3624A8F0C}"/>
              </a:ext>
            </a:extLst>
          </p:cNvPr>
          <p:cNvSpPr txBox="1">
            <a:spLocks/>
          </p:cNvSpPr>
          <p:nvPr/>
        </p:nvSpPr>
        <p:spPr>
          <a:xfrm>
            <a:off x="1745064" y="342308"/>
            <a:ext cx="7942997" cy="7052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spcBef>
                <a:spcPts val="0"/>
              </a:spcBef>
              <a:spcAft>
                <a:spcPts val="0"/>
              </a:spcAft>
            </a:pPr>
            <a:r>
              <a:rPr lang="en-US" sz="3200" i="1" dirty="0">
                <a:solidFill>
                  <a:schemeClr val="accent1"/>
                </a:solidFill>
                <a:effectLst/>
                <a:latin typeface="Times New Roman" panose="02020603050405020304" pitchFamily="18" charset="0"/>
                <a:ea typeface="Times"/>
                <a:cs typeface="Times New Roman" panose="02020603050405020304" pitchFamily="18" charset="0"/>
              </a:rPr>
              <a:t>What is kinetic?</a:t>
            </a:r>
            <a:endParaRPr lang="en-US" sz="2400" dirty="0">
              <a:solidFill>
                <a:schemeClr val="accent1"/>
              </a:solidFill>
              <a:effectLst/>
              <a:latin typeface="Times"/>
              <a:ea typeface="Times"/>
              <a:cs typeface="Times New Roman" panose="02020603050405020304" pitchFamily="18" charset="0"/>
            </a:endParaRPr>
          </a:p>
        </p:txBody>
      </p:sp>
      <p:sp>
        <p:nvSpPr>
          <p:cNvPr id="10" name="TextBox 9">
            <a:extLst>
              <a:ext uri="{FF2B5EF4-FFF2-40B4-BE49-F238E27FC236}">
                <a16:creationId xmlns:a16="http://schemas.microsoft.com/office/drawing/2014/main" id="{409494ED-5E91-BFFC-1040-DFF2B570281E}"/>
              </a:ext>
            </a:extLst>
          </p:cNvPr>
          <p:cNvSpPr txBox="1"/>
          <p:nvPr/>
        </p:nvSpPr>
        <p:spPr>
          <a:xfrm>
            <a:off x="499281" y="1883959"/>
            <a:ext cx="10050185" cy="2308324"/>
          </a:xfrm>
          <a:prstGeom prst="rect">
            <a:avLst/>
          </a:prstGeom>
          <a:noFill/>
        </p:spPr>
        <p:txBody>
          <a:bodyPr wrap="square">
            <a:spAutoFit/>
          </a:bodyPr>
          <a:lstStyle/>
          <a:p>
            <a:pPr marL="0" marR="0">
              <a:spcBef>
                <a:spcPts val="0"/>
              </a:spcBef>
              <a:spcAft>
                <a:spcPts val="0"/>
              </a:spcAft>
              <a:tabLst>
                <a:tab pos="2743200" algn="ctr"/>
                <a:tab pos="5486400" algn="r"/>
                <a:tab pos="457200" algn="l"/>
              </a:tabLst>
            </a:pPr>
            <a:r>
              <a:rPr lang="en-US" sz="2400" b="1" dirty="0">
                <a:effectLst/>
                <a:latin typeface="Times New Roman" panose="02020603050405020304" pitchFamily="18" charset="0"/>
                <a:ea typeface="Times"/>
                <a:cs typeface="Times New Roman" panose="02020603050405020304" pitchFamily="18" charset="0"/>
              </a:rPr>
              <a:t>Kinetic energy </a:t>
            </a:r>
            <a:r>
              <a:rPr lang="en-US" sz="2400" dirty="0">
                <a:effectLst/>
                <a:latin typeface="Times New Roman" panose="02020603050405020304" pitchFamily="18" charset="0"/>
                <a:ea typeface="Times"/>
                <a:cs typeface="Times New Roman" panose="02020603050405020304" pitchFamily="18" charset="0"/>
              </a:rPr>
              <a:t>(from the Greek word ‘</a:t>
            </a:r>
            <a:r>
              <a:rPr lang="en-US" sz="2400" dirty="0" err="1">
                <a:effectLst/>
                <a:latin typeface="Times New Roman" panose="02020603050405020304" pitchFamily="18" charset="0"/>
                <a:ea typeface="Times"/>
                <a:cs typeface="Times New Roman" panose="02020603050405020304" pitchFamily="18" charset="0"/>
              </a:rPr>
              <a:t>Kinein</a:t>
            </a:r>
            <a:r>
              <a:rPr lang="en-US" sz="2400" dirty="0">
                <a:effectLst/>
                <a:latin typeface="Times New Roman" panose="02020603050405020304" pitchFamily="18" charset="0"/>
                <a:ea typeface="Times"/>
                <a:cs typeface="Times New Roman" panose="02020603050405020304" pitchFamily="18" charset="0"/>
              </a:rPr>
              <a:t>’ = to move) is present in all dissolved particles and molecules. This energy will ‘shake’ these particles all the time. The shaking intensity increases with higher temperatures and slows down at lower temperatures. The shaking stops completely at the absolute zero      </a:t>
            </a:r>
          </a:p>
          <a:p>
            <a:pPr marL="0" marR="0">
              <a:spcBef>
                <a:spcPts val="0"/>
              </a:spcBef>
              <a:spcAft>
                <a:spcPts val="0"/>
              </a:spcAft>
              <a:tabLst>
                <a:tab pos="2743200" algn="ctr"/>
                <a:tab pos="5486400" algn="r"/>
              </a:tabLst>
            </a:pPr>
            <a:r>
              <a:rPr lang="en-US" sz="2400" dirty="0">
                <a:effectLst/>
                <a:latin typeface="Times New Roman" panose="02020603050405020304" pitchFamily="18" charset="0"/>
                <a:ea typeface="Times"/>
                <a:cs typeface="Times New Roman" panose="02020603050405020304" pitchFamily="18" charset="0"/>
              </a:rPr>
              <a:t>(zero Kelvin =  -273 </a:t>
            </a:r>
            <a:r>
              <a:rPr lang="en-US" sz="2400" baseline="30000" dirty="0" err="1">
                <a:effectLst/>
                <a:latin typeface="Times New Roman" panose="02020603050405020304" pitchFamily="18" charset="0"/>
                <a:ea typeface="Times"/>
                <a:cs typeface="Times New Roman" panose="02020603050405020304" pitchFamily="18" charset="0"/>
              </a:rPr>
              <a:t>o</a:t>
            </a:r>
            <a:r>
              <a:rPr lang="en-US" sz="2400" dirty="0" err="1">
                <a:effectLst/>
                <a:latin typeface="Times New Roman" panose="02020603050405020304" pitchFamily="18" charset="0"/>
                <a:ea typeface="Times"/>
                <a:cs typeface="Times New Roman" panose="02020603050405020304" pitchFamily="18" charset="0"/>
              </a:rPr>
              <a:t>C</a:t>
            </a:r>
            <a:r>
              <a:rPr lang="en-US" sz="2400" dirty="0">
                <a:effectLst/>
                <a:latin typeface="Times New Roman" panose="02020603050405020304" pitchFamily="18" charset="0"/>
                <a:ea typeface="Times"/>
                <a:cs typeface="Times New Roman" panose="02020603050405020304" pitchFamily="18" charset="0"/>
              </a:rPr>
              <a:t> =  -459 </a:t>
            </a:r>
            <a:r>
              <a:rPr lang="en-US" sz="2400" baseline="30000" dirty="0" err="1">
                <a:effectLst/>
                <a:latin typeface="Times New Roman" panose="02020603050405020304" pitchFamily="18" charset="0"/>
                <a:ea typeface="Times"/>
                <a:cs typeface="Times New Roman" panose="02020603050405020304" pitchFamily="18" charset="0"/>
              </a:rPr>
              <a:t>o</a:t>
            </a:r>
            <a:r>
              <a:rPr lang="en-US" sz="2400" dirty="0" err="1">
                <a:effectLst/>
                <a:latin typeface="Times New Roman" panose="02020603050405020304" pitchFamily="18" charset="0"/>
                <a:ea typeface="Times"/>
                <a:cs typeface="Times New Roman" panose="02020603050405020304" pitchFamily="18" charset="0"/>
              </a:rPr>
              <a:t>F</a:t>
            </a:r>
            <a:r>
              <a:rPr lang="en-US" sz="2400" dirty="0">
                <a:effectLst/>
                <a:latin typeface="Times New Roman" panose="02020603050405020304" pitchFamily="18" charset="0"/>
                <a:ea typeface="Times"/>
                <a:cs typeface="Times New Roman" panose="02020603050405020304" pitchFamily="18" charset="0"/>
              </a:rPr>
              <a:t>).</a:t>
            </a:r>
          </a:p>
          <a:p>
            <a:r>
              <a:rPr lang="en-US" sz="2400" dirty="0">
                <a:effectLst/>
                <a:latin typeface="Times New Roman" panose="02020603050405020304" pitchFamily="18" charset="0"/>
                <a:ea typeface="Times"/>
              </a:rPr>
              <a:t> </a:t>
            </a:r>
            <a:endParaRPr lang="en-US" sz="2400" dirty="0">
              <a:effectLst/>
              <a:latin typeface="Times"/>
              <a:ea typeface="Times"/>
              <a:cs typeface="Times New Roman" panose="02020603050405020304" pitchFamily="18" charset="0"/>
            </a:endParaRPr>
          </a:p>
        </p:txBody>
      </p:sp>
      <p:sp>
        <p:nvSpPr>
          <p:cNvPr id="5" name="TextBox 4">
            <a:extLst>
              <a:ext uri="{FF2B5EF4-FFF2-40B4-BE49-F238E27FC236}">
                <a16:creationId xmlns:a16="http://schemas.microsoft.com/office/drawing/2014/main" id="{8FF64CF7-7ACF-1CCD-C97A-0E9214EFB0FE}"/>
              </a:ext>
            </a:extLst>
          </p:cNvPr>
          <p:cNvSpPr txBox="1"/>
          <p:nvPr/>
        </p:nvSpPr>
        <p:spPr>
          <a:xfrm>
            <a:off x="284480" y="6433986"/>
            <a:ext cx="11663680" cy="276999"/>
          </a:xfrm>
          <a:prstGeom prst="rect">
            <a:avLst/>
          </a:prstGeom>
          <a:noFill/>
        </p:spPr>
        <p:txBody>
          <a:bodyPr wrap="square">
            <a:spAutoFit/>
          </a:bodyPr>
          <a:lstStyle/>
          <a:p>
            <a:r>
              <a:rPr lang="en-US" sz="1200" i="1" dirty="0" err="1">
                <a:solidFill>
                  <a:schemeClr val="bg2">
                    <a:lumMod val="50000"/>
                  </a:schemeClr>
                </a:solidFill>
                <a:latin typeface="Helvetica" pitchFamily="2" charset="0"/>
              </a:rPr>
              <a:t>www.</a:t>
            </a:r>
            <a:r>
              <a:rPr lang="en-US" sz="1200" i="1" dirty="0" err="1">
                <a:solidFill>
                  <a:schemeClr val="bg2">
                    <a:lumMod val="50000"/>
                  </a:schemeClr>
                </a:solidFill>
                <a:effectLst/>
                <a:latin typeface="Helvetica" pitchFamily="2" charset="0"/>
              </a:rPr>
              <a:t>BasicPhysiology.org</a:t>
            </a:r>
            <a:r>
              <a:rPr lang="en-US" sz="1200" i="1" dirty="0">
                <a:solidFill>
                  <a:schemeClr val="bg2">
                    <a:lumMod val="50000"/>
                  </a:schemeClr>
                </a:solidFill>
                <a:effectLst/>
                <a:latin typeface="Helvetica" pitchFamily="2" charset="0"/>
              </a:rPr>
              <a:t>			</a:t>
            </a:r>
            <a:r>
              <a:rPr lang="en-US" sz="1200" i="1" dirty="0">
                <a:solidFill>
                  <a:schemeClr val="bg2">
                    <a:lumMod val="50000"/>
                  </a:schemeClr>
                </a:solidFill>
                <a:latin typeface="Helvetica" pitchFamily="2" charset="0"/>
              </a:rPr>
              <a:t>                             A</a:t>
            </a:r>
            <a:r>
              <a:rPr lang="en-US" sz="1200" i="1" dirty="0">
                <a:solidFill>
                  <a:schemeClr val="bg2">
                    <a:lumMod val="50000"/>
                  </a:schemeClr>
                </a:solidFill>
                <a:effectLst/>
                <a:latin typeface="Helvetica" pitchFamily="2" charset="0"/>
              </a:rPr>
              <a:t>.2.3. Passive Transport Systems		</a:t>
            </a:r>
            <a:r>
              <a:rPr lang="en-US" sz="1200" i="1" dirty="0">
                <a:solidFill>
                  <a:schemeClr val="bg2">
                    <a:lumMod val="50000"/>
                  </a:schemeClr>
                </a:solidFill>
                <a:latin typeface="Helvetica" pitchFamily="2" charset="0"/>
              </a:rPr>
              <a:t>                                 </a:t>
            </a:r>
            <a:r>
              <a:rPr lang="en-US" sz="1200" i="1" dirty="0">
                <a:solidFill>
                  <a:schemeClr val="bg2">
                    <a:lumMod val="50000"/>
                  </a:schemeClr>
                </a:solidFill>
                <a:effectLst/>
                <a:latin typeface="Helvetica" pitchFamily="2" charset="0"/>
              </a:rPr>
              <a:t>slide #</a:t>
            </a:r>
            <a:r>
              <a:rPr lang="en-US" sz="1200" i="1" dirty="0">
                <a:solidFill>
                  <a:schemeClr val="bg2">
                    <a:lumMod val="50000"/>
                  </a:schemeClr>
                </a:solidFill>
                <a:latin typeface="Helvetica" pitchFamily="2" charset="0"/>
              </a:rPr>
              <a:t>6</a:t>
            </a:r>
            <a:endParaRPr lang="en-US" sz="1200" dirty="0">
              <a:solidFill>
                <a:schemeClr val="bg2">
                  <a:lumMod val="50000"/>
                </a:schemeClr>
              </a:solidFill>
              <a:effectLst/>
              <a:latin typeface="Helvetica" pitchFamily="2" charset="0"/>
            </a:endParaRPr>
          </a:p>
        </p:txBody>
      </p:sp>
    </p:spTree>
    <p:extLst>
      <p:ext uri="{BB962C8B-B14F-4D97-AF65-F5344CB8AC3E}">
        <p14:creationId xmlns:p14="http://schemas.microsoft.com/office/powerpoint/2010/main" val="2079298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65B0-B144-26BC-02A5-816E8EDBC3B1}"/>
              </a:ext>
            </a:extLst>
          </p:cNvPr>
          <p:cNvSpPr>
            <a:spLocks noGrp="1"/>
          </p:cNvSpPr>
          <p:nvPr>
            <p:ph type="title"/>
          </p:nvPr>
        </p:nvSpPr>
        <p:spPr>
          <a:xfrm>
            <a:off x="838200" y="365125"/>
            <a:ext cx="10515600" cy="705219"/>
          </a:xfrm>
        </p:spPr>
        <p:txBody>
          <a:bodyPr>
            <a:normAutofit fontScale="90000"/>
          </a:bodyPr>
          <a:lstStyle/>
          <a:p>
            <a:br>
              <a:rPr lang="en-US" dirty="0">
                <a:effectLst/>
                <a:latin typeface="Helvetica" pitchFamily="2" charset="0"/>
              </a:rPr>
            </a:br>
            <a:endParaRPr lang="en-US" dirty="0"/>
          </a:p>
        </p:txBody>
      </p:sp>
      <p:sp>
        <p:nvSpPr>
          <p:cNvPr id="7" name="Content Placeholder 4">
            <a:extLst>
              <a:ext uri="{FF2B5EF4-FFF2-40B4-BE49-F238E27FC236}">
                <a16:creationId xmlns:a16="http://schemas.microsoft.com/office/drawing/2014/main" id="{B25C7663-2EB1-31F0-A1EF-6269FA9C3346}"/>
              </a:ext>
            </a:extLst>
          </p:cNvPr>
          <p:cNvSpPr txBox="1">
            <a:spLocks/>
          </p:cNvSpPr>
          <p:nvPr/>
        </p:nvSpPr>
        <p:spPr>
          <a:xfrm>
            <a:off x="1298094" y="1596770"/>
            <a:ext cx="8482849" cy="503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endParaRPr lang="en-US" sz="2400" dirty="0">
              <a:effectLst/>
              <a:latin typeface="Times New Roman" panose="02020603050405020304" pitchFamily="18" charset="0"/>
              <a:ea typeface="Times"/>
              <a:cs typeface="Times New Roman" panose="02020603050405020304" pitchFamily="18" charset="0"/>
            </a:endParaRPr>
          </a:p>
          <a:p>
            <a:pPr marL="0" marR="0" indent="0">
              <a:spcBef>
                <a:spcPts val="0"/>
              </a:spcBef>
              <a:spcAft>
                <a:spcPts val="0"/>
              </a:spcAft>
              <a:buNone/>
            </a:pPr>
            <a:endParaRPr lang="en-US" sz="2400" dirty="0">
              <a:effectLst/>
              <a:latin typeface="Times New Roman" panose="02020603050405020304" pitchFamily="18" charset="0"/>
              <a:ea typeface="Times"/>
              <a:cs typeface="Times New Roman" panose="02020603050405020304" pitchFamily="18" charset="0"/>
            </a:endParaRPr>
          </a:p>
          <a:p>
            <a:pPr marL="0" marR="0" indent="0">
              <a:spcBef>
                <a:spcPts val="0"/>
              </a:spcBef>
              <a:spcAft>
                <a:spcPts val="0"/>
              </a:spcAft>
              <a:buNone/>
            </a:pPr>
            <a:endParaRPr lang="en-US" sz="2400" dirty="0">
              <a:effectLst/>
              <a:latin typeface="Times New Roman" panose="02020603050405020304" pitchFamily="18" charset="0"/>
              <a:ea typeface="Times"/>
              <a:cs typeface="Times New Roman" panose="02020603050405020304" pitchFamily="18" charset="0"/>
            </a:endParaRPr>
          </a:p>
          <a:p>
            <a:endParaRPr lang="en-US" sz="1800" dirty="0">
              <a:effectLst/>
              <a:latin typeface="Times"/>
              <a:ea typeface="Times"/>
              <a:cs typeface="Times New Roman" panose="02020603050405020304" pitchFamily="18" charset="0"/>
            </a:endParaRPr>
          </a:p>
        </p:txBody>
      </p:sp>
      <p:sp>
        <p:nvSpPr>
          <p:cNvPr id="8" name="Title 1">
            <a:extLst>
              <a:ext uri="{FF2B5EF4-FFF2-40B4-BE49-F238E27FC236}">
                <a16:creationId xmlns:a16="http://schemas.microsoft.com/office/drawing/2014/main" id="{1A69F201-13D4-5999-FF3D-99A3624A8F0C}"/>
              </a:ext>
            </a:extLst>
          </p:cNvPr>
          <p:cNvSpPr txBox="1">
            <a:spLocks/>
          </p:cNvSpPr>
          <p:nvPr/>
        </p:nvSpPr>
        <p:spPr>
          <a:xfrm>
            <a:off x="1745064" y="342308"/>
            <a:ext cx="7942997" cy="7052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spcBef>
                <a:spcPts val="0"/>
              </a:spcBef>
              <a:spcAft>
                <a:spcPts val="0"/>
              </a:spcAft>
            </a:pPr>
            <a:r>
              <a:rPr lang="en-US" sz="3200" b="1" dirty="0">
                <a:solidFill>
                  <a:schemeClr val="accent1"/>
                </a:solidFill>
                <a:effectLst/>
                <a:latin typeface="Times New Roman" panose="02020603050405020304" pitchFamily="18" charset="0"/>
                <a:ea typeface="Times"/>
              </a:rPr>
              <a:t>C. Diffusion across the cell membrane:</a:t>
            </a:r>
            <a:r>
              <a:rPr lang="en-US" sz="3200" dirty="0">
                <a:solidFill>
                  <a:schemeClr val="accent1"/>
                </a:solidFill>
                <a:effectLst/>
              </a:rPr>
              <a:t> </a:t>
            </a:r>
            <a:r>
              <a:rPr lang="en-US" sz="2400" dirty="0">
                <a:solidFill>
                  <a:schemeClr val="accent1">
                    <a:lumMod val="60000"/>
                    <a:lumOff val="40000"/>
                  </a:schemeClr>
                </a:solidFill>
                <a:effectLst/>
                <a:latin typeface="Times New Roman" panose="02020603050405020304" pitchFamily="18" charset="0"/>
                <a:ea typeface="Times"/>
                <a:cs typeface="Times New Roman" panose="02020603050405020304" pitchFamily="18" charset="0"/>
              </a:rPr>
              <a:t>(</a:t>
            </a:r>
            <a:r>
              <a:rPr lang="en-US" sz="2400" dirty="0">
                <a:solidFill>
                  <a:schemeClr val="accent1">
                    <a:lumMod val="60000"/>
                    <a:lumOff val="40000"/>
                  </a:schemeClr>
                </a:solidFill>
                <a:latin typeface="Times New Roman" panose="02020603050405020304" pitchFamily="18" charset="0"/>
                <a:ea typeface="Times"/>
                <a:cs typeface="Times New Roman" panose="02020603050405020304" pitchFamily="18" charset="0"/>
              </a:rPr>
              <a:t>1</a:t>
            </a:r>
            <a:r>
              <a:rPr lang="en-US" sz="2400" dirty="0">
                <a:solidFill>
                  <a:schemeClr val="accent1">
                    <a:lumMod val="60000"/>
                    <a:lumOff val="40000"/>
                  </a:schemeClr>
                </a:solidFill>
                <a:effectLst/>
                <a:latin typeface="Times New Roman" panose="02020603050405020304" pitchFamily="18" charset="0"/>
                <a:ea typeface="Times"/>
                <a:cs typeface="Times New Roman" panose="02020603050405020304" pitchFamily="18" charset="0"/>
              </a:rPr>
              <a:t>)</a:t>
            </a:r>
            <a:endParaRPr lang="en-US" sz="2400" dirty="0">
              <a:solidFill>
                <a:schemeClr val="accent1">
                  <a:lumMod val="60000"/>
                  <a:lumOff val="40000"/>
                </a:schemeClr>
              </a:solidFill>
              <a:effectLst/>
              <a:latin typeface="Times"/>
              <a:ea typeface="Times"/>
              <a:cs typeface="Times New Roman" panose="02020603050405020304" pitchFamily="18" charset="0"/>
            </a:endParaRPr>
          </a:p>
        </p:txBody>
      </p:sp>
      <p:sp>
        <p:nvSpPr>
          <p:cNvPr id="4" name="Footer Placeholder 30">
            <a:extLst>
              <a:ext uri="{FF2B5EF4-FFF2-40B4-BE49-F238E27FC236}">
                <a16:creationId xmlns:a16="http://schemas.microsoft.com/office/drawing/2014/main" id="{C9C4F40E-B3DD-CB8E-7D98-EBC4BD0DBEF5}"/>
              </a:ext>
            </a:extLst>
          </p:cNvPr>
          <p:cNvSpPr>
            <a:spLocks noGrp="1"/>
          </p:cNvSpPr>
          <p:nvPr>
            <p:ph type="ftr" sz="quarter" idx="11"/>
          </p:nvPr>
        </p:nvSpPr>
        <p:spPr>
          <a:xfrm>
            <a:off x="499282" y="6449338"/>
            <a:ext cx="11374270" cy="365125"/>
          </a:xfrm>
        </p:spPr>
        <p:txBody>
          <a:bodyPr/>
          <a:lstStyle/>
          <a:p>
            <a:r>
              <a:rPr lang="en-US" i="1" dirty="0">
                <a:latin typeface="Helvetica" pitchFamily="2" charset="0"/>
              </a:rPr>
              <a:t>www.</a:t>
            </a:r>
            <a:r>
              <a:rPr lang="en-US" i="1" dirty="0">
                <a:effectLst/>
                <a:latin typeface="Helvetica" pitchFamily="2" charset="0"/>
              </a:rPr>
              <a:t>BasicPhysiology.org			</a:t>
            </a:r>
            <a:r>
              <a:rPr lang="en-US" i="1" dirty="0">
                <a:latin typeface="Helvetica" pitchFamily="2" charset="0"/>
              </a:rPr>
              <a:t>         A</a:t>
            </a:r>
            <a:r>
              <a:rPr lang="en-US" i="1" dirty="0">
                <a:effectLst/>
                <a:latin typeface="Helvetica" pitchFamily="2" charset="0"/>
              </a:rPr>
              <a:t>.2.3. Passive Transport Systems					slide #7</a:t>
            </a:r>
            <a:endParaRPr lang="en-US" dirty="0">
              <a:effectLst/>
              <a:latin typeface="Helvetica" pitchFamily="2" charset="0"/>
            </a:endParaRPr>
          </a:p>
        </p:txBody>
      </p:sp>
      <p:sp>
        <p:nvSpPr>
          <p:cNvPr id="10" name="TextBox 9">
            <a:extLst>
              <a:ext uri="{FF2B5EF4-FFF2-40B4-BE49-F238E27FC236}">
                <a16:creationId xmlns:a16="http://schemas.microsoft.com/office/drawing/2014/main" id="{409494ED-5E91-BFFC-1040-DFF2B570281E}"/>
              </a:ext>
            </a:extLst>
          </p:cNvPr>
          <p:cNvSpPr txBox="1"/>
          <p:nvPr/>
        </p:nvSpPr>
        <p:spPr>
          <a:xfrm>
            <a:off x="499282" y="1152439"/>
            <a:ext cx="6458110" cy="4524315"/>
          </a:xfrm>
          <a:prstGeom prst="rect">
            <a:avLst/>
          </a:prstGeom>
          <a:noFill/>
        </p:spPr>
        <p:txBody>
          <a:bodyPr wrap="square">
            <a:spAutoFit/>
          </a:bodyPr>
          <a:lstStyle/>
          <a:p>
            <a:pPr marL="457200" marR="0" indent="-457200">
              <a:spcBef>
                <a:spcPts val="0"/>
              </a:spcBef>
              <a:spcAft>
                <a:spcPts val="0"/>
              </a:spcAft>
              <a:buAutoNum type="arabicPeriod"/>
            </a:pPr>
            <a:r>
              <a:rPr lang="en-US" sz="2400" dirty="0">
                <a:effectLst/>
                <a:latin typeface="Times New Roman" panose="02020603050405020304" pitchFamily="18" charset="0"/>
                <a:ea typeface="Times"/>
                <a:cs typeface="Times New Roman" panose="02020603050405020304" pitchFamily="18" charset="0"/>
              </a:rPr>
              <a:t>In the body, diffusion occurs all the time across the cell membranes. This will occur if the concentration of something (=the solute) is higher at one side of the membrane than at the other side, </a:t>
            </a:r>
            <a:r>
              <a:rPr lang="en-US" sz="2400" b="1" dirty="0">
                <a:effectLst/>
                <a:latin typeface="Times New Roman" panose="02020603050405020304" pitchFamily="18" charset="0"/>
                <a:ea typeface="Times"/>
                <a:cs typeface="Times New Roman" panose="02020603050405020304" pitchFamily="18" charset="0"/>
              </a:rPr>
              <a:t>AND</a:t>
            </a:r>
            <a:r>
              <a:rPr lang="en-US" sz="2400" dirty="0">
                <a:effectLst/>
                <a:latin typeface="Times New Roman" panose="02020603050405020304" pitchFamily="18" charset="0"/>
                <a:ea typeface="Times"/>
                <a:cs typeface="Times New Roman" panose="02020603050405020304" pitchFamily="18" charset="0"/>
              </a:rPr>
              <a:t> if the membrane is permeable for that solute.</a:t>
            </a:r>
          </a:p>
          <a:p>
            <a:pPr marL="457200" marR="0" indent="-457200">
              <a:spcBef>
                <a:spcPts val="0"/>
              </a:spcBef>
              <a:spcAft>
                <a:spcPts val="0"/>
              </a:spcAft>
              <a:buAutoNum type="arabicPeriod"/>
            </a:pPr>
            <a:endParaRPr lang="en-US" sz="2400" dirty="0">
              <a:effectLst/>
              <a:latin typeface="Times"/>
              <a:ea typeface="Times"/>
              <a:cs typeface="Times New Roman" panose="02020603050405020304" pitchFamily="18" charset="0"/>
            </a:endParaRPr>
          </a:p>
          <a:p>
            <a:pPr marL="457200" marR="0" indent="-457200">
              <a:spcBef>
                <a:spcPts val="0"/>
              </a:spcBef>
              <a:spcAft>
                <a:spcPts val="0"/>
              </a:spcAft>
              <a:buFont typeface="+mj-lt"/>
              <a:buAutoNum type="arabicPeriod"/>
            </a:pPr>
            <a:r>
              <a:rPr lang="en-US" sz="2400" dirty="0">
                <a:effectLst/>
                <a:latin typeface="Times New Roman" panose="02020603050405020304" pitchFamily="18" charset="0"/>
                <a:ea typeface="Times"/>
              </a:rPr>
              <a:t>For example, </a:t>
            </a:r>
            <a:r>
              <a:rPr lang="en-US" sz="2400" b="1" dirty="0">
                <a:effectLst/>
                <a:latin typeface="Times New Roman" panose="02020603050405020304" pitchFamily="18" charset="0"/>
                <a:ea typeface="Times"/>
              </a:rPr>
              <a:t>oxygen</a:t>
            </a:r>
            <a:r>
              <a:rPr lang="en-US" sz="2400" dirty="0">
                <a:effectLst/>
                <a:latin typeface="Times New Roman" panose="02020603050405020304" pitchFamily="18" charset="0"/>
                <a:ea typeface="Times"/>
              </a:rPr>
              <a:t>, dissolved in water, can easily cross the membrane. Usually, the oxygen concentration outside the cell is higher outside than inside the cell (because it is used by the cell).</a:t>
            </a:r>
            <a:r>
              <a:rPr lang="en-US" sz="2400" dirty="0">
                <a:effectLst/>
              </a:rPr>
              <a:t> </a:t>
            </a:r>
            <a:r>
              <a:rPr lang="en-US" sz="2400" dirty="0">
                <a:effectLst/>
                <a:latin typeface="Times New Roman" panose="02020603050405020304" pitchFamily="18" charset="0"/>
                <a:ea typeface="Times"/>
              </a:rPr>
              <a:t> </a:t>
            </a:r>
          </a:p>
        </p:txBody>
      </p:sp>
      <p:pic>
        <p:nvPicPr>
          <p:cNvPr id="5" name="Picture 4">
            <a:extLst>
              <a:ext uri="{FF2B5EF4-FFF2-40B4-BE49-F238E27FC236}">
                <a16:creationId xmlns:a16="http://schemas.microsoft.com/office/drawing/2014/main" id="{3216C4AF-3E4F-9091-C2CF-EE44F62D0B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7549" y="2209298"/>
            <a:ext cx="5036230" cy="2859660"/>
          </a:xfrm>
          <a:prstGeom prst="rect">
            <a:avLst/>
          </a:prstGeom>
          <a:noFill/>
          <a:ln>
            <a:noFill/>
          </a:ln>
        </p:spPr>
      </p:pic>
    </p:spTree>
    <p:extLst>
      <p:ext uri="{BB962C8B-B14F-4D97-AF65-F5344CB8AC3E}">
        <p14:creationId xmlns:p14="http://schemas.microsoft.com/office/powerpoint/2010/main" val="3262458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65B0-B144-26BC-02A5-816E8EDBC3B1}"/>
              </a:ext>
            </a:extLst>
          </p:cNvPr>
          <p:cNvSpPr>
            <a:spLocks noGrp="1"/>
          </p:cNvSpPr>
          <p:nvPr>
            <p:ph type="title"/>
          </p:nvPr>
        </p:nvSpPr>
        <p:spPr>
          <a:xfrm>
            <a:off x="838200" y="365125"/>
            <a:ext cx="10515600" cy="705219"/>
          </a:xfrm>
        </p:spPr>
        <p:txBody>
          <a:bodyPr>
            <a:normAutofit fontScale="90000"/>
          </a:bodyPr>
          <a:lstStyle/>
          <a:p>
            <a:br>
              <a:rPr lang="en-US" dirty="0">
                <a:effectLst/>
                <a:latin typeface="Helvetica" pitchFamily="2" charset="0"/>
              </a:rPr>
            </a:br>
            <a:endParaRPr lang="en-US" dirty="0"/>
          </a:p>
        </p:txBody>
      </p:sp>
      <p:sp>
        <p:nvSpPr>
          <p:cNvPr id="7" name="Content Placeholder 4">
            <a:extLst>
              <a:ext uri="{FF2B5EF4-FFF2-40B4-BE49-F238E27FC236}">
                <a16:creationId xmlns:a16="http://schemas.microsoft.com/office/drawing/2014/main" id="{B25C7663-2EB1-31F0-A1EF-6269FA9C3346}"/>
              </a:ext>
            </a:extLst>
          </p:cNvPr>
          <p:cNvSpPr txBox="1">
            <a:spLocks/>
          </p:cNvSpPr>
          <p:nvPr/>
        </p:nvSpPr>
        <p:spPr>
          <a:xfrm>
            <a:off x="1298094" y="1596770"/>
            <a:ext cx="8482849" cy="503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endParaRPr lang="en-US" sz="2400" dirty="0">
              <a:effectLst/>
              <a:latin typeface="Times New Roman" panose="02020603050405020304" pitchFamily="18" charset="0"/>
              <a:ea typeface="Times"/>
              <a:cs typeface="Times New Roman" panose="02020603050405020304" pitchFamily="18" charset="0"/>
            </a:endParaRPr>
          </a:p>
          <a:p>
            <a:pPr marL="0" marR="0" indent="0">
              <a:spcBef>
                <a:spcPts val="0"/>
              </a:spcBef>
              <a:spcAft>
                <a:spcPts val="0"/>
              </a:spcAft>
              <a:buNone/>
            </a:pPr>
            <a:endParaRPr lang="en-US" sz="2400" dirty="0">
              <a:effectLst/>
              <a:latin typeface="Times New Roman" panose="02020603050405020304" pitchFamily="18" charset="0"/>
              <a:ea typeface="Times"/>
              <a:cs typeface="Times New Roman" panose="02020603050405020304" pitchFamily="18" charset="0"/>
            </a:endParaRPr>
          </a:p>
          <a:p>
            <a:pPr marL="0" marR="0" indent="0">
              <a:spcBef>
                <a:spcPts val="0"/>
              </a:spcBef>
              <a:spcAft>
                <a:spcPts val="0"/>
              </a:spcAft>
              <a:buNone/>
            </a:pPr>
            <a:endParaRPr lang="en-US" sz="2400" dirty="0">
              <a:effectLst/>
              <a:latin typeface="Times New Roman" panose="02020603050405020304" pitchFamily="18" charset="0"/>
              <a:ea typeface="Times"/>
              <a:cs typeface="Times New Roman" panose="02020603050405020304" pitchFamily="18" charset="0"/>
            </a:endParaRPr>
          </a:p>
          <a:p>
            <a:endParaRPr lang="en-US" sz="1800" dirty="0">
              <a:effectLst/>
              <a:latin typeface="Times"/>
              <a:ea typeface="Times"/>
              <a:cs typeface="Times New Roman" panose="02020603050405020304" pitchFamily="18" charset="0"/>
            </a:endParaRPr>
          </a:p>
        </p:txBody>
      </p:sp>
      <p:sp>
        <p:nvSpPr>
          <p:cNvPr id="8" name="Title 1">
            <a:extLst>
              <a:ext uri="{FF2B5EF4-FFF2-40B4-BE49-F238E27FC236}">
                <a16:creationId xmlns:a16="http://schemas.microsoft.com/office/drawing/2014/main" id="{1A69F201-13D4-5999-FF3D-99A3624A8F0C}"/>
              </a:ext>
            </a:extLst>
          </p:cNvPr>
          <p:cNvSpPr txBox="1">
            <a:spLocks/>
          </p:cNvSpPr>
          <p:nvPr/>
        </p:nvSpPr>
        <p:spPr>
          <a:xfrm>
            <a:off x="1745064" y="342308"/>
            <a:ext cx="7942997" cy="7052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spcBef>
                <a:spcPts val="0"/>
              </a:spcBef>
              <a:spcAft>
                <a:spcPts val="0"/>
              </a:spcAft>
            </a:pPr>
            <a:r>
              <a:rPr lang="en-US" sz="3200" b="1" dirty="0">
                <a:solidFill>
                  <a:schemeClr val="accent1"/>
                </a:solidFill>
                <a:effectLst/>
                <a:latin typeface="Times New Roman" panose="02020603050405020304" pitchFamily="18" charset="0"/>
                <a:ea typeface="Times"/>
              </a:rPr>
              <a:t>C. Diffusion across the cell membrane:</a:t>
            </a:r>
            <a:r>
              <a:rPr lang="en-US" sz="3200" dirty="0">
                <a:solidFill>
                  <a:schemeClr val="accent1"/>
                </a:solidFill>
                <a:effectLst/>
              </a:rPr>
              <a:t> </a:t>
            </a:r>
            <a:r>
              <a:rPr lang="en-US" sz="2400" dirty="0">
                <a:solidFill>
                  <a:schemeClr val="accent1">
                    <a:lumMod val="60000"/>
                    <a:lumOff val="40000"/>
                  </a:schemeClr>
                </a:solidFill>
                <a:effectLst/>
                <a:latin typeface="Times New Roman" panose="02020603050405020304" pitchFamily="18" charset="0"/>
                <a:ea typeface="Times"/>
                <a:cs typeface="Times New Roman" panose="02020603050405020304" pitchFamily="18" charset="0"/>
              </a:rPr>
              <a:t>(2)</a:t>
            </a:r>
            <a:endParaRPr lang="en-US" sz="2400" dirty="0">
              <a:solidFill>
                <a:schemeClr val="accent1">
                  <a:lumMod val="60000"/>
                  <a:lumOff val="40000"/>
                </a:schemeClr>
              </a:solidFill>
              <a:effectLst/>
              <a:latin typeface="Times"/>
              <a:ea typeface="Times"/>
              <a:cs typeface="Times New Roman" panose="02020603050405020304" pitchFamily="18" charset="0"/>
            </a:endParaRPr>
          </a:p>
        </p:txBody>
      </p:sp>
      <p:sp>
        <p:nvSpPr>
          <p:cNvPr id="4" name="Footer Placeholder 30">
            <a:extLst>
              <a:ext uri="{FF2B5EF4-FFF2-40B4-BE49-F238E27FC236}">
                <a16:creationId xmlns:a16="http://schemas.microsoft.com/office/drawing/2014/main" id="{C9C4F40E-B3DD-CB8E-7D98-EBC4BD0DBEF5}"/>
              </a:ext>
            </a:extLst>
          </p:cNvPr>
          <p:cNvSpPr>
            <a:spLocks noGrp="1"/>
          </p:cNvSpPr>
          <p:nvPr>
            <p:ph type="ftr" sz="quarter" idx="11"/>
          </p:nvPr>
        </p:nvSpPr>
        <p:spPr>
          <a:xfrm>
            <a:off x="499282" y="6449338"/>
            <a:ext cx="11374270" cy="365125"/>
          </a:xfrm>
        </p:spPr>
        <p:txBody>
          <a:bodyPr/>
          <a:lstStyle/>
          <a:p>
            <a:r>
              <a:rPr lang="en-US" i="1" dirty="0">
                <a:latin typeface="Helvetica" pitchFamily="2" charset="0"/>
              </a:rPr>
              <a:t>www.</a:t>
            </a:r>
            <a:r>
              <a:rPr lang="en-US" i="1" dirty="0">
                <a:effectLst/>
                <a:latin typeface="Helvetica" pitchFamily="2" charset="0"/>
              </a:rPr>
              <a:t>BasicPhysiology.org			</a:t>
            </a:r>
            <a:r>
              <a:rPr lang="en-US" i="1" dirty="0">
                <a:latin typeface="Helvetica" pitchFamily="2" charset="0"/>
              </a:rPr>
              <a:t>         A</a:t>
            </a:r>
            <a:r>
              <a:rPr lang="en-US" i="1" dirty="0">
                <a:effectLst/>
                <a:latin typeface="Helvetica" pitchFamily="2" charset="0"/>
              </a:rPr>
              <a:t>.2.3. Passive Transport Systems					slide </a:t>
            </a:r>
            <a:r>
              <a:rPr lang="en-US" i="1" dirty="0">
                <a:latin typeface="Helvetica" pitchFamily="2" charset="0"/>
              </a:rPr>
              <a:t>#8</a:t>
            </a:r>
            <a:endParaRPr lang="en-US" dirty="0">
              <a:effectLst/>
              <a:latin typeface="Helvetica" pitchFamily="2" charset="0"/>
            </a:endParaRPr>
          </a:p>
        </p:txBody>
      </p:sp>
      <p:sp>
        <p:nvSpPr>
          <p:cNvPr id="10" name="TextBox 9">
            <a:extLst>
              <a:ext uri="{FF2B5EF4-FFF2-40B4-BE49-F238E27FC236}">
                <a16:creationId xmlns:a16="http://schemas.microsoft.com/office/drawing/2014/main" id="{409494ED-5E91-BFFC-1040-DFF2B570281E}"/>
              </a:ext>
            </a:extLst>
          </p:cNvPr>
          <p:cNvSpPr txBox="1"/>
          <p:nvPr/>
        </p:nvSpPr>
        <p:spPr>
          <a:xfrm>
            <a:off x="499281" y="1152439"/>
            <a:ext cx="6477989" cy="4154984"/>
          </a:xfrm>
          <a:prstGeom prst="rect">
            <a:avLst/>
          </a:prstGeom>
          <a:noFill/>
        </p:spPr>
        <p:txBody>
          <a:bodyPr wrap="square">
            <a:spAutoFit/>
          </a:bodyPr>
          <a:lstStyle/>
          <a:p>
            <a:pPr marL="0" marR="0">
              <a:spcBef>
                <a:spcPts val="0"/>
              </a:spcBef>
              <a:spcAft>
                <a:spcPts val="0"/>
              </a:spcAft>
            </a:pPr>
            <a:r>
              <a:rPr lang="en-US" sz="2400" dirty="0">
                <a:effectLst/>
                <a:latin typeface="Times New Roman" panose="02020603050405020304" pitchFamily="18" charset="0"/>
                <a:ea typeface="Times"/>
                <a:cs typeface="Times New Roman" panose="02020603050405020304" pitchFamily="18" charset="0"/>
              </a:rPr>
              <a:t>3.</a:t>
            </a:r>
            <a:r>
              <a:rPr lang="en-US" sz="2400" dirty="0">
                <a:latin typeface="Times"/>
                <a:ea typeface="Times"/>
                <a:cs typeface="Times New Roman" panose="02020603050405020304" pitchFamily="18" charset="0"/>
              </a:rPr>
              <a:t> </a:t>
            </a:r>
            <a:r>
              <a:rPr lang="en-US" sz="2400" dirty="0">
                <a:effectLst/>
                <a:latin typeface="Times New Roman" panose="02020603050405020304" pitchFamily="18" charset="0"/>
                <a:ea typeface="Times"/>
              </a:rPr>
              <a:t>So, if there is a concentration difference for oxygen, then oxygen will diffuse through the membrane and transport itself, automatically, into the cell. This does </a:t>
            </a:r>
            <a:r>
              <a:rPr lang="en-US" sz="2400" b="1" dirty="0">
                <a:effectLst/>
                <a:latin typeface="Times New Roman" panose="02020603050405020304" pitchFamily="18" charset="0"/>
                <a:ea typeface="Times"/>
              </a:rPr>
              <a:t>not</a:t>
            </a:r>
            <a:r>
              <a:rPr lang="en-US" sz="2400" dirty="0">
                <a:effectLst/>
                <a:latin typeface="Times New Roman" panose="02020603050405020304" pitchFamily="18" charset="0"/>
                <a:ea typeface="Times"/>
              </a:rPr>
              <a:t> require energy.</a:t>
            </a:r>
            <a:r>
              <a:rPr lang="en-US" sz="2400" dirty="0">
                <a:effectLst/>
              </a:rPr>
              <a:t> </a:t>
            </a:r>
          </a:p>
          <a:p>
            <a:endParaRPr lang="en-US" sz="2400" dirty="0">
              <a:latin typeface="Times New Roman" panose="02020603050405020304" pitchFamily="18" charset="0"/>
            </a:endParaRPr>
          </a:p>
          <a:p>
            <a:endParaRPr lang="en-US" sz="2400" dirty="0">
              <a:latin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a:cs typeface="Times New Roman" panose="02020603050405020304" pitchFamily="18" charset="0"/>
              </a:rPr>
              <a:t>4.</a:t>
            </a:r>
            <a:r>
              <a:rPr lang="en-US" sz="2400" dirty="0">
                <a:latin typeface="Times"/>
                <a:ea typeface="Times"/>
                <a:cs typeface="Times New Roman" panose="02020603050405020304" pitchFamily="18" charset="0"/>
              </a:rPr>
              <a:t> </a:t>
            </a:r>
            <a:r>
              <a:rPr lang="en-US" sz="2400" dirty="0">
                <a:effectLst/>
                <a:latin typeface="Times New Roman" panose="02020603050405020304" pitchFamily="18" charset="0"/>
                <a:ea typeface="Times"/>
                <a:cs typeface="Times New Roman" panose="02020603050405020304" pitchFamily="18" charset="0"/>
              </a:rPr>
              <a:t>The same thing happens in the opposite direction with the combustion of oxygen; </a:t>
            </a:r>
            <a:r>
              <a:rPr lang="en-US" sz="2400" b="1" dirty="0">
                <a:effectLst/>
                <a:latin typeface="Times New Roman" panose="02020603050405020304" pitchFamily="18" charset="0"/>
                <a:ea typeface="Times"/>
                <a:cs typeface="Times New Roman" panose="02020603050405020304" pitchFamily="18" charset="0"/>
              </a:rPr>
              <a:t>carbon dioxide</a:t>
            </a:r>
            <a:r>
              <a:rPr lang="en-US" sz="2400" dirty="0">
                <a:effectLst/>
                <a:latin typeface="Times New Roman" panose="02020603050405020304" pitchFamily="18" charset="0"/>
                <a:ea typeface="Times"/>
                <a:cs typeface="Times New Roman" panose="02020603050405020304" pitchFamily="18" charset="0"/>
              </a:rPr>
              <a:t>. This molecule is formed inside the cell (by converting oxygen) and will diffuse out of the cell into the extracellular space. </a:t>
            </a:r>
            <a:endParaRPr lang="en-US" sz="2400" dirty="0">
              <a:effectLst/>
              <a:latin typeface="Times"/>
              <a:ea typeface="Times"/>
              <a:cs typeface="Times New Roman" panose="02020603050405020304" pitchFamily="18" charset="0"/>
            </a:endParaRPr>
          </a:p>
        </p:txBody>
      </p:sp>
      <p:pic>
        <p:nvPicPr>
          <p:cNvPr id="3" name="Picture 2">
            <a:extLst>
              <a:ext uri="{FF2B5EF4-FFF2-40B4-BE49-F238E27FC236}">
                <a16:creationId xmlns:a16="http://schemas.microsoft.com/office/drawing/2014/main" id="{81D16EAF-2D94-E49A-7F82-D80A472FB7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77270" y="1768666"/>
            <a:ext cx="5113014" cy="3200900"/>
          </a:xfrm>
          <a:prstGeom prst="rect">
            <a:avLst/>
          </a:prstGeom>
          <a:noFill/>
          <a:ln>
            <a:noFill/>
          </a:ln>
        </p:spPr>
      </p:pic>
    </p:spTree>
    <p:extLst>
      <p:ext uri="{BB962C8B-B14F-4D97-AF65-F5344CB8AC3E}">
        <p14:creationId xmlns:p14="http://schemas.microsoft.com/office/powerpoint/2010/main" val="3501558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65B0-B144-26BC-02A5-816E8EDBC3B1}"/>
              </a:ext>
            </a:extLst>
          </p:cNvPr>
          <p:cNvSpPr>
            <a:spLocks noGrp="1"/>
          </p:cNvSpPr>
          <p:nvPr>
            <p:ph type="title"/>
          </p:nvPr>
        </p:nvSpPr>
        <p:spPr>
          <a:xfrm>
            <a:off x="838200" y="365125"/>
            <a:ext cx="10515600" cy="705219"/>
          </a:xfrm>
        </p:spPr>
        <p:txBody>
          <a:bodyPr>
            <a:normAutofit fontScale="90000"/>
          </a:bodyPr>
          <a:lstStyle/>
          <a:p>
            <a:br>
              <a:rPr lang="en-US" dirty="0">
                <a:effectLst/>
                <a:latin typeface="Helvetica" pitchFamily="2" charset="0"/>
              </a:rPr>
            </a:br>
            <a:endParaRPr lang="en-US" dirty="0"/>
          </a:p>
        </p:txBody>
      </p:sp>
      <p:sp>
        <p:nvSpPr>
          <p:cNvPr id="8" name="Title 1">
            <a:extLst>
              <a:ext uri="{FF2B5EF4-FFF2-40B4-BE49-F238E27FC236}">
                <a16:creationId xmlns:a16="http://schemas.microsoft.com/office/drawing/2014/main" id="{1A69F201-13D4-5999-FF3D-99A3624A8F0C}"/>
              </a:ext>
            </a:extLst>
          </p:cNvPr>
          <p:cNvSpPr txBox="1">
            <a:spLocks/>
          </p:cNvSpPr>
          <p:nvPr/>
        </p:nvSpPr>
        <p:spPr>
          <a:xfrm>
            <a:off x="1745064" y="342308"/>
            <a:ext cx="8333214" cy="70521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spcBef>
                <a:spcPts val="0"/>
              </a:spcBef>
              <a:spcAft>
                <a:spcPts val="0"/>
              </a:spcAft>
            </a:pPr>
            <a:r>
              <a:rPr lang="en-US" sz="3200" b="1" dirty="0">
                <a:solidFill>
                  <a:schemeClr val="accent1"/>
                </a:solidFill>
                <a:latin typeface="Times New Roman" panose="02020603050405020304" pitchFamily="18" charset="0"/>
                <a:ea typeface="Times"/>
              </a:rPr>
              <a:t>D</a:t>
            </a:r>
            <a:r>
              <a:rPr lang="en-US" sz="3200" b="1" dirty="0">
                <a:solidFill>
                  <a:schemeClr val="accent1"/>
                </a:solidFill>
                <a:effectLst/>
                <a:latin typeface="Times New Roman" panose="02020603050405020304" pitchFamily="18" charset="0"/>
                <a:ea typeface="Times"/>
              </a:rPr>
              <a:t>. </a:t>
            </a:r>
            <a:r>
              <a:rPr lang="en-US" sz="3200" b="1" dirty="0">
                <a:solidFill>
                  <a:schemeClr val="accent1"/>
                </a:solidFill>
                <a:effectLst/>
                <a:latin typeface="Times New Roman" panose="02020603050405020304" pitchFamily="18" charset="0"/>
                <a:ea typeface="Times"/>
                <a:cs typeface="Times New Roman" panose="02020603050405020304" pitchFamily="18" charset="0"/>
              </a:rPr>
              <a:t>Factors that determine the rate of diffusion:</a:t>
            </a:r>
            <a:r>
              <a:rPr lang="en-US" sz="3200" dirty="0">
                <a:solidFill>
                  <a:schemeClr val="accent1"/>
                </a:solidFill>
                <a:effectLst/>
                <a:latin typeface="Times New Roman" panose="02020603050405020304" pitchFamily="18" charset="0"/>
                <a:cs typeface="Times New Roman" panose="02020603050405020304" pitchFamily="18" charset="0"/>
              </a:rPr>
              <a:t> </a:t>
            </a:r>
            <a:r>
              <a:rPr lang="en-US" sz="2400" dirty="0">
                <a:solidFill>
                  <a:schemeClr val="accent1">
                    <a:lumMod val="60000"/>
                    <a:lumOff val="40000"/>
                  </a:schemeClr>
                </a:solidFill>
                <a:effectLst/>
                <a:latin typeface="Times New Roman" panose="02020603050405020304" pitchFamily="18" charset="0"/>
                <a:ea typeface="Times"/>
                <a:cs typeface="Times New Roman" panose="02020603050405020304" pitchFamily="18" charset="0"/>
              </a:rPr>
              <a:t>(</a:t>
            </a:r>
            <a:r>
              <a:rPr lang="en-US" sz="2400" dirty="0">
                <a:solidFill>
                  <a:schemeClr val="accent1">
                    <a:lumMod val="60000"/>
                    <a:lumOff val="40000"/>
                  </a:schemeClr>
                </a:solidFill>
                <a:latin typeface="Times New Roman" panose="02020603050405020304" pitchFamily="18" charset="0"/>
                <a:ea typeface="Times"/>
                <a:cs typeface="Times New Roman" panose="02020603050405020304" pitchFamily="18" charset="0"/>
              </a:rPr>
              <a:t>1</a:t>
            </a:r>
            <a:r>
              <a:rPr lang="en-US" sz="2400" dirty="0">
                <a:solidFill>
                  <a:schemeClr val="accent1">
                    <a:lumMod val="60000"/>
                    <a:lumOff val="40000"/>
                  </a:schemeClr>
                </a:solidFill>
                <a:effectLst/>
                <a:latin typeface="Times New Roman" panose="02020603050405020304" pitchFamily="18" charset="0"/>
                <a:ea typeface="Times"/>
                <a:cs typeface="Times New Roman" panose="02020603050405020304" pitchFamily="18" charset="0"/>
              </a:rPr>
              <a:t>)</a:t>
            </a:r>
            <a:endParaRPr lang="en-US" sz="2400" dirty="0">
              <a:solidFill>
                <a:schemeClr val="accent1">
                  <a:lumMod val="60000"/>
                  <a:lumOff val="40000"/>
                </a:schemeClr>
              </a:solidFill>
              <a:effectLst/>
              <a:latin typeface="Times"/>
              <a:ea typeface="Times"/>
              <a:cs typeface="Times New Roman" panose="02020603050405020304" pitchFamily="18" charset="0"/>
            </a:endParaRPr>
          </a:p>
        </p:txBody>
      </p:sp>
      <p:sp>
        <p:nvSpPr>
          <p:cNvPr id="4" name="Footer Placeholder 30">
            <a:extLst>
              <a:ext uri="{FF2B5EF4-FFF2-40B4-BE49-F238E27FC236}">
                <a16:creationId xmlns:a16="http://schemas.microsoft.com/office/drawing/2014/main" id="{C9C4F40E-B3DD-CB8E-7D98-EBC4BD0DBEF5}"/>
              </a:ext>
            </a:extLst>
          </p:cNvPr>
          <p:cNvSpPr>
            <a:spLocks noGrp="1"/>
          </p:cNvSpPr>
          <p:nvPr>
            <p:ph type="ftr" sz="quarter" idx="11"/>
          </p:nvPr>
        </p:nvSpPr>
        <p:spPr>
          <a:xfrm>
            <a:off x="499282" y="6449338"/>
            <a:ext cx="11374270" cy="365125"/>
          </a:xfrm>
        </p:spPr>
        <p:txBody>
          <a:bodyPr/>
          <a:lstStyle/>
          <a:p>
            <a:r>
              <a:rPr lang="en-US" i="1" dirty="0">
                <a:latin typeface="Helvetica" pitchFamily="2" charset="0"/>
              </a:rPr>
              <a:t>www.</a:t>
            </a:r>
            <a:r>
              <a:rPr lang="en-US" i="1" dirty="0">
                <a:effectLst/>
                <a:latin typeface="Helvetica" pitchFamily="2" charset="0"/>
              </a:rPr>
              <a:t>BasicPhysiology.org			</a:t>
            </a:r>
            <a:r>
              <a:rPr lang="en-US" i="1" dirty="0">
                <a:latin typeface="Helvetica" pitchFamily="2" charset="0"/>
              </a:rPr>
              <a:t>         A</a:t>
            </a:r>
            <a:r>
              <a:rPr lang="en-US" i="1" dirty="0">
                <a:effectLst/>
                <a:latin typeface="Helvetica" pitchFamily="2" charset="0"/>
              </a:rPr>
              <a:t>.2.3. Passive Transport Systems					slide #9</a:t>
            </a:r>
            <a:endParaRPr lang="en-US" dirty="0">
              <a:effectLst/>
              <a:latin typeface="Helvetica" pitchFamily="2" charset="0"/>
            </a:endParaRPr>
          </a:p>
        </p:txBody>
      </p:sp>
      <p:sp>
        <p:nvSpPr>
          <p:cNvPr id="5" name="TextBox 4">
            <a:extLst>
              <a:ext uri="{FF2B5EF4-FFF2-40B4-BE49-F238E27FC236}">
                <a16:creationId xmlns:a16="http://schemas.microsoft.com/office/drawing/2014/main" id="{FB9E8E08-9531-A144-A383-C27DAEF72454}"/>
              </a:ext>
            </a:extLst>
          </p:cNvPr>
          <p:cNvSpPr txBox="1"/>
          <p:nvPr/>
        </p:nvSpPr>
        <p:spPr>
          <a:xfrm>
            <a:off x="1172816" y="1311965"/>
            <a:ext cx="7549665" cy="4154984"/>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a:cs typeface="Times New Roman" panose="02020603050405020304" pitchFamily="18" charset="0"/>
              </a:rPr>
              <a:t>1. In this diagram, a beaker is divided by a membrane. On the left, a solute (blue) has been added to the fluid.</a:t>
            </a:r>
          </a:p>
          <a:p>
            <a:pPr marL="0" marR="0">
              <a:spcBef>
                <a:spcPts val="0"/>
              </a:spcBef>
              <a:spcAft>
                <a:spcPts val="0"/>
              </a:spcAft>
            </a:pPr>
            <a:endParaRPr lang="en-US" sz="2400"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a:cs typeface="Times New Roman" panose="02020603050405020304" pitchFamily="18" charset="0"/>
              </a:rPr>
              <a:t>2. As the molecules can pass through the membrane, with time, more and more molecules will pass the membrane to the other side.</a:t>
            </a:r>
          </a:p>
          <a:p>
            <a:pPr marL="0" marR="0">
              <a:spcBef>
                <a:spcPts val="0"/>
              </a:spcBef>
              <a:spcAft>
                <a:spcPts val="0"/>
              </a:spcAft>
            </a:pPr>
            <a:endParaRPr lang="en-US" sz="2400"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a:cs typeface="Times New Roman" panose="02020603050405020304" pitchFamily="18" charset="0"/>
              </a:rPr>
              <a:t>3. Eventually, the concentration will be the same in both compartments, left and right of the membrane (light blue in both halves).</a:t>
            </a:r>
          </a:p>
          <a:p>
            <a:pPr marL="0" marR="0">
              <a:spcBef>
                <a:spcPts val="0"/>
              </a:spcBef>
              <a:spcAft>
                <a:spcPts val="0"/>
              </a:spcAft>
            </a:pPr>
            <a:endParaRPr lang="en-US" sz="2400" dirty="0">
              <a:effectLst/>
              <a:latin typeface="Times New Roman" panose="02020603050405020304" pitchFamily="18" charset="0"/>
              <a:ea typeface="Times"/>
              <a:cs typeface="Times New Roman" panose="02020603050405020304" pitchFamily="18" charset="0"/>
            </a:endParaRPr>
          </a:p>
        </p:txBody>
      </p:sp>
      <p:pic>
        <p:nvPicPr>
          <p:cNvPr id="6" name="Picture 5">
            <a:extLst>
              <a:ext uri="{FF2B5EF4-FFF2-40B4-BE49-F238E27FC236}">
                <a16:creationId xmlns:a16="http://schemas.microsoft.com/office/drawing/2014/main" id="{A35467E4-B90F-561D-7A95-3B65C6E531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22481" y="1666835"/>
            <a:ext cx="3201588" cy="3799687"/>
          </a:xfrm>
          <a:prstGeom prst="rect">
            <a:avLst/>
          </a:prstGeom>
          <a:noFill/>
          <a:ln>
            <a:noFill/>
          </a:ln>
        </p:spPr>
      </p:pic>
    </p:spTree>
    <p:extLst>
      <p:ext uri="{BB962C8B-B14F-4D97-AF65-F5344CB8AC3E}">
        <p14:creationId xmlns:p14="http://schemas.microsoft.com/office/powerpoint/2010/main" val="1619862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1039</TotalTime>
  <Words>1499</Words>
  <Application>Microsoft Macintosh PowerPoint</Application>
  <PresentationFormat>Widescreen</PresentationFormat>
  <Paragraphs>139</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Helvetica</vt:lpstr>
      <vt:lpstr>Times</vt:lpstr>
      <vt:lpstr>Times New Roman</vt:lpstr>
      <vt:lpstr>Office Theme</vt:lpstr>
      <vt:lpstr>A.2.3. Passive Transport Systems</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BasicPhysiology.org</dc:title>
  <dc:creator>Wim Lammers</dc:creator>
  <cp:lastModifiedBy>Wim Lammers</cp:lastModifiedBy>
  <cp:revision>167</cp:revision>
  <dcterms:created xsi:type="dcterms:W3CDTF">2026-03-27T09:36:05Z</dcterms:created>
  <dcterms:modified xsi:type="dcterms:W3CDTF">2026-04-27T11:37:34Z</dcterms:modified>
</cp:coreProperties>
</file>