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2"/>
  </p:notesMasterIdLst>
  <p:sldIdLst>
    <p:sldId id="256" r:id="rId2"/>
    <p:sldId id="268" r:id="rId3"/>
    <p:sldId id="269" r:id="rId4"/>
    <p:sldId id="270" r:id="rId5"/>
    <p:sldId id="271" r:id="rId6"/>
    <p:sldId id="272" r:id="rId7"/>
    <p:sldId id="273" r:id="rId8"/>
    <p:sldId id="274" r:id="rId9"/>
    <p:sldId id="275" r:id="rId10"/>
    <p:sldId id="27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4674"/>
  </p:normalViewPr>
  <p:slideViewPr>
    <p:cSldViewPr snapToGrid="0">
      <p:cViewPr varScale="1">
        <p:scale>
          <a:sx n="68" d="100"/>
          <a:sy n="68" d="100"/>
        </p:scale>
        <p:origin x="216" y="1400"/>
      </p:cViewPr>
      <p:guideLst>
        <p:guide orient="horz" pos="2160"/>
        <p:guide pos="3840"/>
      </p:guideLst>
    </p:cSldViewPr>
  </p:slideViewPr>
  <p:outlineViewPr>
    <p:cViewPr>
      <p:scale>
        <a:sx n="33" d="100"/>
        <a:sy n="33" d="100"/>
      </p:scale>
      <p:origin x="0" y="-237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0C7307-F60D-5344-9E85-C005D0A8AD04}" type="datetimeFigureOut">
              <a:rPr lang="en-US" smtClean="0"/>
              <a:t>4/28/26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FE18C7-EAD9-2147-90C4-976AD59224BE}" type="slidenum">
              <a:rPr lang="en-US" smtClean="0"/>
              <a:t>‹#›</a:t>
            </a:fld>
            <a:endParaRPr lang="en-US" dirty="0"/>
          </a:p>
        </p:txBody>
      </p:sp>
    </p:spTree>
    <p:extLst>
      <p:ext uri="{BB962C8B-B14F-4D97-AF65-F5344CB8AC3E}">
        <p14:creationId xmlns:p14="http://schemas.microsoft.com/office/powerpoint/2010/main" val="3005060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40293-9D2D-5B76-C10C-7B079C10C3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5C9B518-1438-78C3-4795-37DCA45003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141A6F-EF41-8418-0194-3FD388E93549}"/>
              </a:ext>
            </a:extLst>
          </p:cNvPr>
          <p:cNvSpPr>
            <a:spLocks noGrp="1"/>
          </p:cNvSpPr>
          <p:nvPr>
            <p:ph type="dt" sz="half" idx="10"/>
          </p:nvPr>
        </p:nvSpPr>
        <p:spPr/>
        <p:txBody>
          <a:bodyPr/>
          <a:lstStyle/>
          <a:p>
            <a:fld id="{9520B1E0-43CE-BC44-A706-B644E279A5FF}" type="datetimeFigureOut">
              <a:rPr lang="en-US" smtClean="0"/>
              <a:t>4/28/26</a:t>
            </a:fld>
            <a:endParaRPr lang="en-US" dirty="0"/>
          </a:p>
        </p:txBody>
      </p:sp>
      <p:sp>
        <p:nvSpPr>
          <p:cNvPr id="5" name="Footer Placeholder 4">
            <a:extLst>
              <a:ext uri="{FF2B5EF4-FFF2-40B4-BE49-F238E27FC236}">
                <a16:creationId xmlns:a16="http://schemas.microsoft.com/office/drawing/2014/main" id="{18FC8567-E247-2BE8-8C08-F30759928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8956BE-7CFD-B9DE-2EBC-0543CF7B5263}"/>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2378873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FF469-F9EE-0EA3-9D2B-6301436BC7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028D88-296F-919C-FB0E-3C4CF3846B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143A42-A385-6ECF-E01B-38661E3D86C0}"/>
              </a:ext>
            </a:extLst>
          </p:cNvPr>
          <p:cNvSpPr>
            <a:spLocks noGrp="1"/>
          </p:cNvSpPr>
          <p:nvPr>
            <p:ph type="dt" sz="half" idx="10"/>
          </p:nvPr>
        </p:nvSpPr>
        <p:spPr/>
        <p:txBody>
          <a:bodyPr/>
          <a:lstStyle/>
          <a:p>
            <a:fld id="{9520B1E0-43CE-BC44-A706-B644E279A5FF}" type="datetimeFigureOut">
              <a:rPr lang="en-US" smtClean="0"/>
              <a:t>4/28/26</a:t>
            </a:fld>
            <a:endParaRPr lang="en-US" dirty="0"/>
          </a:p>
        </p:txBody>
      </p:sp>
      <p:sp>
        <p:nvSpPr>
          <p:cNvPr id="5" name="Footer Placeholder 4">
            <a:extLst>
              <a:ext uri="{FF2B5EF4-FFF2-40B4-BE49-F238E27FC236}">
                <a16:creationId xmlns:a16="http://schemas.microsoft.com/office/drawing/2014/main" id="{619975FE-4A59-B3C1-B459-AC6EE52B4D8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5A489D-2F81-9E9F-7D7F-DC5E23FE27C3}"/>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3178335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0D333B-A647-1251-C0DE-4F2DC12546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00E4CB-027E-9D3A-3F3B-5C8DDB02AD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775305-43A8-54C3-1153-17238E26E326}"/>
              </a:ext>
            </a:extLst>
          </p:cNvPr>
          <p:cNvSpPr>
            <a:spLocks noGrp="1"/>
          </p:cNvSpPr>
          <p:nvPr>
            <p:ph type="dt" sz="half" idx="10"/>
          </p:nvPr>
        </p:nvSpPr>
        <p:spPr/>
        <p:txBody>
          <a:bodyPr/>
          <a:lstStyle/>
          <a:p>
            <a:fld id="{9520B1E0-43CE-BC44-A706-B644E279A5FF}" type="datetimeFigureOut">
              <a:rPr lang="en-US" smtClean="0"/>
              <a:t>4/28/26</a:t>
            </a:fld>
            <a:endParaRPr lang="en-US" dirty="0"/>
          </a:p>
        </p:txBody>
      </p:sp>
      <p:sp>
        <p:nvSpPr>
          <p:cNvPr id="5" name="Footer Placeholder 4">
            <a:extLst>
              <a:ext uri="{FF2B5EF4-FFF2-40B4-BE49-F238E27FC236}">
                <a16:creationId xmlns:a16="http://schemas.microsoft.com/office/drawing/2014/main" id="{75D1F0E0-07FC-521E-283F-D1EEB26E5D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141FEAB-781A-7EFE-E7C6-449D6B79D800}"/>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042487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06D2B-5655-E0BB-D279-6609C913F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AB96C8-1980-3335-66D9-1881A875BA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F53613-0DED-AC60-7DCE-AAF66189DF5C}"/>
              </a:ext>
            </a:extLst>
          </p:cNvPr>
          <p:cNvSpPr>
            <a:spLocks noGrp="1"/>
          </p:cNvSpPr>
          <p:nvPr>
            <p:ph type="dt" sz="half" idx="10"/>
          </p:nvPr>
        </p:nvSpPr>
        <p:spPr/>
        <p:txBody>
          <a:bodyPr/>
          <a:lstStyle/>
          <a:p>
            <a:fld id="{9520B1E0-43CE-BC44-A706-B644E279A5FF}" type="datetimeFigureOut">
              <a:rPr lang="en-US" smtClean="0"/>
              <a:t>4/28/26</a:t>
            </a:fld>
            <a:endParaRPr lang="en-US" dirty="0"/>
          </a:p>
        </p:txBody>
      </p:sp>
      <p:sp>
        <p:nvSpPr>
          <p:cNvPr id="5" name="Footer Placeholder 4">
            <a:extLst>
              <a:ext uri="{FF2B5EF4-FFF2-40B4-BE49-F238E27FC236}">
                <a16:creationId xmlns:a16="http://schemas.microsoft.com/office/drawing/2014/main" id="{7D9B040A-2C18-1DC4-84D4-C39415FA568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AEF025C-8920-C6DA-93A4-DDBCF503B28A}"/>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044549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B9BDA-B6FE-7D9A-146C-CA51644428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BB3C9C2-14BA-7F4C-E06F-3F11FEA751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5397BF-7363-28B5-8C77-79D4B85CC695}"/>
              </a:ext>
            </a:extLst>
          </p:cNvPr>
          <p:cNvSpPr>
            <a:spLocks noGrp="1"/>
          </p:cNvSpPr>
          <p:nvPr>
            <p:ph type="dt" sz="half" idx="10"/>
          </p:nvPr>
        </p:nvSpPr>
        <p:spPr/>
        <p:txBody>
          <a:bodyPr/>
          <a:lstStyle/>
          <a:p>
            <a:fld id="{9520B1E0-43CE-BC44-A706-B644E279A5FF}" type="datetimeFigureOut">
              <a:rPr lang="en-US" smtClean="0"/>
              <a:t>4/28/26</a:t>
            </a:fld>
            <a:endParaRPr lang="en-US" dirty="0"/>
          </a:p>
        </p:txBody>
      </p:sp>
      <p:sp>
        <p:nvSpPr>
          <p:cNvPr id="5" name="Footer Placeholder 4">
            <a:extLst>
              <a:ext uri="{FF2B5EF4-FFF2-40B4-BE49-F238E27FC236}">
                <a16:creationId xmlns:a16="http://schemas.microsoft.com/office/drawing/2014/main" id="{073F635E-8DB4-3ADD-E8E3-02D298C999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A0E090-4687-4E0A-4154-8707C8FFA0FE}"/>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10278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C627F-5B41-F799-2693-23663B39B8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835F29-004E-03C0-ED8E-81E6427453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39E838-1502-9177-433F-21A3856D39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F60357-9A2D-CEB4-D5E5-2C49D1C6F809}"/>
              </a:ext>
            </a:extLst>
          </p:cNvPr>
          <p:cNvSpPr>
            <a:spLocks noGrp="1"/>
          </p:cNvSpPr>
          <p:nvPr>
            <p:ph type="dt" sz="half" idx="10"/>
          </p:nvPr>
        </p:nvSpPr>
        <p:spPr/>
        <p:txBody>
          <a:bodyPr/>
          <a:lstStyle/>
          <a:p>
            <a:fld id="{9520B1E0-43CE-BC44-A706-B644E279A5FF}" type="datetimeFigureOut">
              <a:rPr lang="en-US" smtClean="0"/>
              <a:t>4/28/26</a:t>
            </a:fld>
            <a:endParaRPr lang="en-US" dirty="0"/>
          </a:p>
        </p:txBody>
      </p:sp>
      <p:sp>
        <p:nvSpPr>
          <p:cNvPr id="6" name="Footer Placeholder 5">
            <a:extLst>
              <a:ext uri="{FF2B5EF4-FFF2-40B4-BE49-F238E27FC236}">
                <a16:creationId xmlns:a16="http://schemas.microsoft.com/office/drawing/2014/main" id="{519EF0C9-5CB6-4EB5-6E30-16577DFF913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F47D5D0-9F6B-4A09-1EFB-7A540EA8E0B9}"/>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272063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B6902-C2E4-CE8B-D1C2-FD04736E82F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136F51-1B1B-7078-CD89-B87CD663B2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F6248A7-F682-A502-22A8-6AC5F9290C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BFB307-CC31-159F-7042-BE8440205B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545341-DA12-9847-6214-E65A5B9DA7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4B1DEB-259D-FC75-ED48-45C1506F152A}"/>
              </a:ext>
            </a:extLst>
          </p:cNvPr>
          <p:cNvSpPr>
            <a:spLocks noGrp="1"/>
          </p:cNvSpPr>
          <p:nvPr>
            <p:ph type="dt" sz="half" idx="10"/>
          </p:nvPr>
        </p:nvSpPr>
        <p:spPr/>
        <p:txBody>
          <a:bodyPr/>
          <a:lstStyle/>
          <a:p>
            <a:fld id="{9520B1E0-43CE-BC44-A706-B644E279A5FF}" type="datetimeFigureOut">
              <a:rPr lang="en-US" smtClean="0"/>
              <a:t>4/28/26</a:t>
            </a:fld>
            <a:endParaRPr lang="en-US" dirty="0"/>
          </a:p>
        </p:txBody>
      </p:sp>
      <p:sp>
        <p:nvSpPr>
          <p:cNvPr id="8" name="Footer Placeholder 7">
            <a:extLst>
              <a:ext uri="{FF2B5EF4-FFF2-40B4-BE49-F238E27FC236}">
                <a16:creationId xmlns:a16="http://schemas.microsoft.com/office/drawing/2014/main" id="{35294170-F3B5-72D4-0183-8EA26D199A1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BDE578E-5767-3964-774D-2D004D01E6FD}"/>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4224408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79409-0E3F-8391-252B-A343C40F61D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A163D1-BD93-C837-63BE-A96F672F2262}"/>
              </a:ext>
            </a:extLst>
          </p:cNvPr>
          <p:cNvSpPr>
            <a:spLocks noGrp="1"/>
          </p:cNvSpPr>
          <p:nvPr>
            <p:ph type="dt" sz="half" idx="10"/>
          </p:nvPr>
        </p:nvSpPr>
        <p:spPr/>
        <p:txBody>
          <a:bodyPr/>
          <a:lstStyle/>
          <a:p>
            <a:fld id="{9520B1E0-43CE-BC44-A706-B644E279A5FF}" type="datetimeFigureOut">
              <a:rPr lang="en-US" smtClean="0"/>
              <a:t>4/28/26</a:t>
            </a:fld>
            <a:endParaRPr lang="en-US" dirty="0"/>
          </a:p>
        </p:txBody>
      </p:sp>
      <p:sp>
        <p:nvSpPr>
          <p:cNvPr id="4" name="Footer Placeholder 3">
            <a:extLst>
              <a:ext uri="{FF2B5EF4-FFF2-40B4-BE49-F238E27FC236}">
                <a16:creationId xmlns:a16="http://schemas.microsoft.com/office/drawing/2014/main" id="{AEDE9B0B-4A6E-8AEE-36F0-9ED604A3EFB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3FD654C-2CAE-AE09-527C-4F7A7B8EA3B2}"/>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4274228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E00A95-A508-60C7-E381-286A9C68C10E}"/>
              </a:ext>
            </a:extLst>
          </p:cNvPr>
          <p:cNvSpPr>
            <a:spLocks noGrp="1"/>
          </p:cNvSpPr>
          <p:nvPr>
            <p:ph type="dt" sz="half" idx="10"/>
          </p:nvPr>
        </p:nvSpPr>
        <p:spPr/>
        <p:txBody>
          <a:bodyPr/>
          <a:lstStyle/>
          <a:p>
            <a:fld id="{9520B1E0-43CE-BC44-A706-B644E279A5FF}" type="datetimeFigureOut">
              <a:rPr lang="en-US" smtClean="0"/>
              <a:t>4/28/26</a:t>
            </a:fld>
            <a:endParaRPr lang="en-US" dirty="0"/>
          </a:p>
        </p:txBody>
      </p:sp>
      <p:sp>
        <p:nvSpPr>
          <p:cNvPr id="3" name="Footer Placeholder 2">
            <a:extLst>
              <a:ext uri="{FF2B5EF4-FFF2-40B4-BE49-F238E27FC236}">
                <a16:creationId xmlns:a16="http://schemas.microsoft.com/office/drawing/2014/main" id="{234F50FC-EE16-A140-AB72-6B75AD95277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A2626D7-88A5-9BCE-D879-D65024C503BA}"/>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667054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7CDA1-F363-8F05-E1BD-C13B5B32BE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259F992-4EE2-2793-C3FD-8400E2DD02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0BCF5A-67BA-6269-60BF-C561AF3AC8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9F09F2-2C4A-64C1-ECCD-A73832D20DE5}"/>
              </a:ext>
            </a:extLst>
          </p:cNvPr>
          <p:cNvSpPr>
            <a:spLocks noGrp="1"/>
          </p:cNvSpPr>
          <p:nvPr>
            <p:ph type="dt" sz="half" idx="10"/>
          </p:nvPr>
        </p:nvSpPr>
        <p:spPr/>
        <p:txBody>
          <a:bodyPr/>
          <a:lstStyle/>
          <a:p>
            <a:fld id="{9520B1E0-43CE-BC44-A706-B644E279A5FF}" type="datetimeFigureOut">
              <a:rPr lang="en-US" smtClean="0"/>
              <a:t>4/28/26</a:t>
            </a:fld>
            <a:endParaRPr lang="en-US" dirty="0"/>
          </a:p>
        </p:txBody>
      </p:sp>
      <p:sp>
        <p:nvSpPr>
          <p:cNvPr id="6" name="Footer Placeholder 5">
            <a:extLst>
              <a:ext uri="{FF2B5EF4-FFF2-40B4-BE49-F238E27FC236}">
                <a16:creationId xmlns:a16="http://schemas.microsoft.com/office/drawing/2014/main" id="{9C72DF23-3F65-AC94-A5C1-6AF37964E5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7004188-5146-1602-28F0-338D15D857A1}"/>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3068376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0F4F8-CEA5-AAC2-9981-EC7BB5E9C8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BD5FD4-83B9-700C-660C-40CF883EA5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8598F4C-ED3F-D526-3D49-B74ACA3E46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3463A5-F763-BA5C-6E13-8BBB0A21576C}"/>
              </a:ext>
            </a:extLst>
          </p:cNvPr>
          <p:cNvSpPr>
            <a:spLocks noGrp="1"/>
          </p:cNvSpPr>
          <p:nvPr>
            <p:ph type="dt" sz="half" idx="10"/>
          </p:nvPr>
        </p:nvSpPr>
        <p:spPr/>
        <p:txBody>
          <a:bodyPr/>
          <a:lstStyle/>
          <a:p>
            <a:fld id="{9520B1E0-43CE-BC44-A706-B644E279A5FF}" type="datetimeFigureOut">
              <a:rPr lang="en-US" smtClean="0"/>
              <a:t>4/28/26</a:t>
            </a:fld>
            <a:endParaRPr lang="en-US" dirty="0"/>
          </a:p>
        </p:txBody>
      </p:sp>
      <p:sp>
        <p:nvSpPr>
          <p:cNvPr id="6" name="Footer Placeholder 5">
            <a:extLst>
              <a:ext uri="{FF2B5EF4-FFF2-40B4-BE49-F238E27FC236}">
                <a16:creationId xmlns:a16="http://schemas.microsoft.com/office/drawing/2014/main" id="{7A778ECE-2FF8-CF23-77AA-87AB6FD962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647F075-E3FE-8C54-30C4-57D5F37F9F66}"/>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428041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A0B258-FFDB-35FF-7995-E9082FCE0A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A53F70F-3343-1038-876A-0A85392B34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6A94D8-37A0-8F7E-A847-F6016A989D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20B1E0-43CE-BC44-A706-B644E279A5FF}" type="datetimeFigureOut">
              <a:rPr lang="en-US" smtClean="0"/>
              <a:t>4/28/26</a:t>
            </a:fld>
            <a:endParaRPr lang="en-US" dirty="0"/>
          </a:p>
        </p:txBody>
      </p:sp>
      <p:sp>
        <p:nvSpPr>
          <p:cNvPr id="5" name="Footer Placeholder 4">
            <a:extLst>
              <a:ext uri="{FF2B5EF4-FFF2-40B4-BE49-F238E27FC236}">
                <a16:creationId xmlns:a16="http://schemas.microsoft.com/office/drawing/2014/main" id="{77DAE57C-3FC3-F03C-6920-D3BAF72B9E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42A7447-45AA-0037-4C3B-4FAD8BF789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7D2DCF-523D-994E-B803-18FC4B939115}" type="slidenum">
              <a:rPr lang="en-US" smtClean="0"/>
              <a:t>‹#›</a:t>
            </a:fld>
            <a:endParaRPr lang="en-US" dirty="0"/>
          </a:p>
        </p:txBody>
      </p:sp>
    </p:spTree>
    <p:extLst>
      <p:ext uri="{BB962C8B-B14F-4D97-AF65-F5344CB8AC3E}">
        <p14:creationId xmlns:p14="http://schemas.microsoft.com/office/powerpoint/2010/main" val="2772957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1524000" y="497355"/>
            <a:ext cx="9144000" cy="985598"/>
          </a:xfrm>
        </p:spPr>
        <p:txBody>
          <a:bodyPr>
            <a:normAutofit/>
          </a:bodyPr>
          <a:lstStyle/>
          <a:p>
            <a:r>
              <a:rPr lang="en-US" dirty="0">
                <a:solidFill>
                  <a:schemeClr val="accent1">
                    <a:lumMod val="75000"/>
                  </a:schemeClr>
                </a:solidFill>
                <a:latin typeface="Times New Roman" panose="02020603050405020304" pitchFamily="18" charset="0"/>
                <a:cs typeface="Times New Roman" panose="02020603050405020304" pitchFamily="18" charset="0"/>
              </a:rPr>
              <a:t>A.2.5. Mitosis and Meiosis</a:t>
            </a:r>
          </a:p>
        </p:txBody>
      </p:sp>
    </p:spTree>
    <p:extLst>
      <p:ext uri="{BB962C8B-B14F-4D97-AF65-F5344CB8AC3E}">
        <p14:creationId xmlns:p14="http://schemas.microsoft.com/office/powerpoint/2010/main" val="273081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37EEF-90FE-8DC0-F22A-5B19F9730814}"/>
              </a:ext>
            </a:extLst>
          </p:cNvPr>
          <p:cNvSpPr>
            <a:spLocks noGrp="1"/>
          </p:cNvSpPr>
          <p:nvPr>
            <p:ph type="title"/>
          </p:nvPr>
        </p:nvSpPr>
        <p:spPr>
          <a:xfrm>
            <a:off x="838200" y="3175"/>
            <a:ext cx="10515600" cy="1325563"/>
          </a:xfrm>
        </p:spPr>
        <p:txBody>
          <a:bodyPr>
            <a:normAutofit/>
          </a:bodyPr>
          <a:lstStyle/>
          <a:p>
            <a:pPr algn="ctr"/>
            <a:r>
              <a:rPr lang="nl-NL" sz="3200" b="1" i="1" dirty="0" err="1">
                <a:solidFill>
                  <a:schemeClr val="accent1"/>
                </a:solidFill>
                <a:effectLst/>
                <a:latin typeface="Times New Roman" panose="02020603050405020304" pitchFamily="18" charset="0"/>
                <a:ea typeface="Times"/>
                <a:cs typeface="Times New Roman" panose="02020603050405020304" pitchFamily="18" charset="0"/>
              </a:rPr>
              <a:t>Why</a:t>
            </a:r>
            <a:r>
              <a:rPr lang="nl-NL" sz="3200" b="1" i="1" dirty="0">
                <a:solidFill>
                  <a:schemeClr val="accent1"/>
                </a:solidFill>
                <a:effectLst/>
                <a:latin typeface="Times New Roman" panose="02020603050405020304" pitchFamily="18" charset="0"/>
                <a:ea typeface="Times"/>
                <a:cs typeface="Times New Roman" panose="02020603050405020304" pitchFamily="18" charset="0"/>
              </a:rPr>
              <a:t> </a:t>
            </a:r>
            <a:r>
              <a:rPr lang="nl-NL" sz="3200" b="1" i="1" dirty="0" err="1">
                <a:solidFill>
                  <a:schemeClr val="accent1"/>
                </a:solidFill>
                <a:effectLst/>
                <a:latin typeface="Times New Roman" panose="02020603050405020304" pitchFamily="18" charset="0"/>
                <a:ea typeface="Times"/>
                <a:cs typeface="Times New Roman" panose="02020603050405020304" pitchFamily="18" charset="0"/>
              </a:rPr>
              <a:t>not</a:t>
            </a:r>
            <a:r>
              <a:rPr lang="nl-NL" sz="3200" b="1" i="1" dirty="0">
                <a:solidFill>
                  <a:schemeClr val="accent1"/>
                </a:solidFill>
                <a:effectLst/>
                <a:latin typeface="Times New Roman" panose="02020603050405020304" pitchFamily="18" charset="0"/>
                <a:ea typeface="Times"/>
                <a:cs typeface="Times New Roman" panose="02020603050405020304" pitchFamily="18" charset="0"/>
              </a:rPr>
              <a:t>?</a:t>
            </a:r>
            <a:endParaRPr lang="en-US" sz="3200" i="1" dirty="0">
              <a:solidFill>
                <a:schemeClr val="accent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C23B040-37E8-3309-0823-047C690B7371}"/>
              </a:ext>
            </a:extLst>
          </p:cNvPr>
          <p:cNvSpPr>
            <a:spLocks noGrp="1"/>
          </p:cNvSpPr>
          <p:nvPr>
            <p:ph idx="1"/>
          </p:nvPr>
        </p:nvSpPr>
        <p:spPr>
          <a:xfrm>
            <a:off x="361950" y="1292225"/>
            <a:ext cx="10344150" cy="4670426"/>
          </a:xfrm>
        </p:spPr>
        <p:txBody>
          <a:bodyPr>
            <a:noAutofit/>
          </a:bodyPr>
          <a:lstStyle/>
          <a:p>
            <a:pPr marL="0" indent="0">
              <a:lnSpc>
                <a:spcPct val="100000"/>
              </a:lnSpc>
              <a:spcBef>
                <a:spcPts val="0"/>
              </a:spcBef>
              <a:buNone/>
              <a:tabLst>
                <a:tab pos="2743200" algn="ctr"/>
                <a:tab pos="5486400" algn="r"/>
                <a:tab pos="457200" algn="l"/>
              </a:tabLst>
            </a:pPr>
            <a:r>
              <a:rPr lang="en-GB" dirty="0">
                <a:solidFill>
                  <a:schemeClr val="accent1"/>
                </a:solidFill>
                <a:effectLst/>
                <a:latin typeface="Times New Roman" panose="02020603050405020304" pitchFamily="18" charset="0"/>
                <a:ea typeface="Times"/>
                <a:cs typeface="Times New Roman" panose="02020603050405020304" pitchFamily="18" charset="0"/>
              </a:rPr>
              <a:t>As you may know/remember, life starts when a sperm cell and an oocyte ‘merge’ together to form an embryo. If their chromosomes were simply put together into the cell of the new embryo, his (or her!) cells would contain 2 x 2 x 24 chromosomes! That is impossible. (</a:t>
            </a:r>
            <a:r>
              <a:rPr lang="en-GB" i="1" dirty="0">
                <a:solidFill>
                  <a:schemeClr val="accent1"/>
                </a:solidFill>
                <a:effectLst/>
                <a:latin typeface="Times New Roman" panose="02020603050405020304" pitchFamily="18" charset="0"/>
                <a:ea typeface="Times"/>
                <a:cs typeface="Times New Roman" panose="02020603050405020304" pitchFamily="18" charset="0"/>
              </a:rPr>
              <a:t>Why not?</a:t>
            </a:r>
            <a:r>
              <a:rPr lang="en-GB" dirty="0">
                <a:solidFill>
                  <a:schemeClr val="accent1"/>
                </a:solidFill>
                <a:effectLst/>
                <a:latin typeface="Times New Roman" panose="02020603050405020304" pitchFamily="18" charset="0"/>
                <a:ea typeface="Times"/>
                <a:cs typeface="Times New Roman" panose="02020603050405020304" pitchFamily="18" charset="0"/>
              </a:rPr>
              <a:t>)</a:t>
            </a:r>
            <a:endParaRPr lang="en-US" dirty="0">
              <a:solidFill>
                <a:schemeClr val="accent1"/>
              </a:solidFill>
              <a:effectLst/>
              <a:latin typeface="Times New Roman" panose="02020603050405020304" pitchFamily="18" charset="0"/>
              <a:ea typeface="Times"/>
              <a:cs typeface="Times New Roman" panose="02020603050405020304" pitchFamily="18" charset="0"/>
            </a:endParaRPr>
          </a:p>
          <a:p>
            <a:pPr marL="0" marR="0" indent="0">
              <a:lnSpc>
                <a:spcPct val="100000"/>
              </a:lnSpc>
              <a:spcBef>
                <a:spcPts val="0"/>
              </a:spcBef>
              <a:spcAft>
                <a:spcPts val="0"/>
              </a:spcAft>
              <a:buNone/>
              <a:tabLst>
                <a:tab pos="2743200" algn="ctr"/>
                <a:tab pos="5486400" algn="r"/>
                <a:tab pos="457200" algn="l"/>
              </a:tabLst>
            </a:pPr>
            <a:endParaRPr lang="en-GB" dirty="0">
              <a:latin typeface="Times New Roman" panose="02020603050405020304" pitchFamily="18" charset="0"/>
              <a:ea typeface="Times"/>
              <a:cs typeface="Times New Roman" panose="02020603050405020304" pitchFamily="18" charset="0"/>
            </a:endParaRPr>
          </a:p>
          <a:p>
            <a:pPr marL="0" marR="0" indent="0">
              <a:lnSpc>
                <a:spcPct val="100000"/>
              </a:lnSpc>
              <a:spcBef>
                <a:spcPts val="0"/>
              </a:spcBef>
              <a:spcAft>
                <a:spcPts val="0"/>
              </a:spcAft>
              <a:buNone/>
              <a:tabLst>
                <a:tab pos="2743200" algn="ctr"/>
                <a:tab pos="5486400" algn="r"/>
                <a:tab pos="457200" algn="l"/>
              </a:tabLst>
            </a:pPr>
            <a:r>
              <a:rPr lang="en-GB" i="1" dirty="0">
                <a:effectLst/>
                <a:latin typeface="Times New Roman" panose="02020603050405020304" pitchFamily="18" charset="0"/>
                <a:ea typeface="Times"/>
                <a:cs typeface="Times New Roman" panose="02020603050405020304" pitchFamily="18" charset="0"/>
              </a:rPr>
              <a:t>Why not?</a:t>
            </a:r>
            <a:r>
              <a:rPr lang="en-GB" dirty="0">
                <a:effectLst/>
                <a:latin typeface="Times New Roman" panose="02020603050405020304" pitchFamily="18" charset="0"/>
                <a:ea typeface="Times"/>
                <a:cs typeface="Times New Roman" panose="02020603050405020304" pitchFamily="18" charset="0"/>
              </a:rPr>
              <a:t> Suppose that the numbers of chromosomes is not halved during meiosis II. Then the daughter cells will each get 2x2x24 chromosomes (total of 96). In the next child, this will become 2x2x2x24 (=192), and in the next ‘generation’ 2x2x2x2x24 (=284), etc etc. </a:t>
            </a:r>
            <a:r>
              <a:rPr lang="en-GB" dirty="0">
                <a:solidFill>
                  <a:srgbClr val="FF0000"/>
                </a:solidFill>
                <a:effectLst/>
                <a:latin typeface="Times New Roman" panose="02020603050405020304" pitchFamily="18" charset="0"/>
                <a:ea typeface="Times"/>
                <a:cs typeface="Times New Roman" panose="02020603050405020304" pitchFamily="18" charset="0"/>
              </a:rPr>
              <a:t>Simply impossible</a:t>
            </a:r>
            <a:r>
              <a:rPr lang="en-GB" dirty="0">
                <a:effectLst/>
                <a:latin typeface="Times New Roman" panose="02020603050405020304" pitchFamily="18" charset="0"/>
                <a:ea typeface="Times"/>
                <a:cs typeface="Times New Roman" panose="02020603050405020304" pitchFamily="18" charset="0"/>
              </a:rPr>
              <a:t>!</a:t>
            </a:r>
            <a:endParaRPr lang="en-US" dirty="0">
              <a:effectLst/>
              <a:latin typeface="Times"/>
              <a:ea typeface="Times"/>
              <a:cs typeface="Times New Roman" panose="02020603050405020304" pitchFamily="18" charset="0"/>
            </a:endParaRPr>
          </a:p>
        </p:txBody>
      </p:sp>
      <p:sp>
        <p:nvSpPr>
          <p:cNvPr id="4" name="TextBox 3">
            <a:extLst>
              <a:ext uri="{FF2B5EF4-FFF2-40B4-BE49-F238E27FC236}">
                <a16:creationId xmlns:a16="http://schemas.microsoft.com/office/drawing/2014/main" id="{5B9994A5-0541-4D19-18FE-325FCE4E3B30}"/>
              </a:ext>
            </a:extLst>
          </p:cNvPr>
          <p:cNvSpPr txBox="1"/>
          <p:nvPr/>
        </p:nvSpPr>
        <p:spPr>
          <a:xfrm>
            <a:off x="476250" y="6434435"/>
            <a:ext cx="11372850"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.2.5. Mitosis and Meiosis	                 </a:t>
            </a:r>
            <a:r>
              <a:rPr lang="en-US" sz="1200" i="1">
                <a:solidFill>
                  <a:schemeClr val="tx2">
                    <a:lumMod val="60000"/>
                    <a:lumOff val="40000"/>
                  </a:schemeClr>
                </a:solidFill>
                <a:effectLst/>
                <a:latin typeface="Helvetica" pitchFamily="2" charset="0"/>
              </a:rPr>
              <a:t>				 slide #10</a:t>
            </a:r>
            <a:endParaRPr lang="en-US" sz="1200" dirty="0">
              <a:solidFill>
                <a:schemeClr val="tx2">
                  <a:lumMod val="60000"/>
                  <a:lumOff val="40000"/>
                </a:schemeClr>
              </a:solidFill>
              <a:effectLst/>
              <a:latin typeface="Helvetica" pitchFamily="2" charset="0"/>
            </a:endParaRPr>
          </a:p>
        </p:txBody>
      </p:sp>
    </p:spTree>
    <p:extLst>
      <p:ext uri="{BB962C8B-B14F-4D97-AF65-F5344CB8AC3E}">
        <p14:creationId xmlns:p14="http://schemas.microsoft.com/office/powerpoint/2010/main" val="166274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838200" y="365126"/>
            <a:ext cx="10515600" cy="676730"/>
          </a:xfrm>
        </p:spPr>
        <p:txBody>
          <a:bodyPr>
            <a:normAutofit/>
          </a:bodyPr>
          <a:lstStyle/>
          <a:p>
            <a:pPr algn="ctr"/>
            <a:r>
              <a:rPr lang="en-GB" sz="3200" b="1" dirty="0">
                <a:solidFill>
                  <a:schemeClr val="accent1"/>
                </a:solidFill>
                <a:effectLst/>
                <a:latin typeface="Times New Roman" panose="02020603050405020304" pitchFamily="18" charset="0"/>
                <a:ea typeface="Times"/>
                <a:cs typeface="Times New Roman" panose="02020603050405020304" pitchFamily="18" charset="0"/>
              </a:rPr>
              <a:t>A. Mitosis </a:t>
            </a:r>
            <a:r>
              <a:rPr lang="en-GB" sz="2400" b="1" dirty="0">
                <a:solidFill>
                  <a:schemeClr val="accent1">
                    <a:lumMod val="60000"/>
                    <a:lumOff val="40000"/>
                  </a:schemeClr>
                </a:solidFill>
                <a:effectLst/>
                <a:latin typeface="Times New Roman" panose="02020603050405020304" pitchFamily="18" charset="0"/>
                <a:ea typeface="Times"/>
                <a:cs typeface="Times New Roman" panose="02020603050405020304" pitchFamily="18" charset="0"/>
              </a:rPr>
              <a:t>(1)</a:t>
            </a:r>
            <a:r>
              <a:rPr lang="en-GB" sz="3200" b="1" dirty="0">
                <a:solidFill>
                  <a:schemeClr val="accent1"/>
                </a:solidFill>
                <a:effectLst/>
                <a:latin typeface="Times New Roman" panose="02020603050405020304" pitchFamily="18" charset="0"/>
                <a:ea typeface="Times"/>
                <a:cs typeface="Times New Roman" panose="02020603050405020304" pitchFamily="18" charset="0"/>
              </a:rPr>
              <a:t>:</a:t>
            </a:r>
            <a:r>
              <a:rPr lang="en-US" sz="3200" dirty="0">
                <a:solidFill>
                  <a:schemeClr val="accent1"/>
                </a:solidFill>
                <a:effectLst/>
                <a:latin typeface="Times New Roman" panose="02020603050405020304" pitchFamily="18" charset="0"/>
                <a:cs typeface="Times New Roman" panose="02020603050405020304" pitchFamily="18" charset="0"/>
              </a:rPr>
              <a:t> </a:t>
            </a:r>
            <a:endParaRPr lang="en-US" sz="3200" dirty="0">
              <a:solidFill>
                <a:schemeClr val="accent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B877D1C-8814-01E6-7747-9C8DF6CAD649}"/>
              </a:ext>
            </a:extLst>
          </p:cNvPr>
          <p:cNvSpPr>
            <a:spLocks noGrp="1"/>
          </p:cNvSpPr>
          <p:nvPr>
            <p:ph idx="1"/>
          </p:nvPr>
        </p:nvSpPr>
        <p:spPr>
          <a:xfrm>
            <a:off x="838200" y="1041855"/>
            <a:ext cx="10515600" cy="4351338"/>
          </a:xfrm>
        </p:spPr>
        <p:txBody>
          <a:bodyPr>
            <a:noAutofit/>
          </a:bodyPr>
          <a:lstStyle/>
          <a:p>
            <a:pPr marL="0" marR="0" indent="0">
              <a:spcBef>
                <a:spcPts val="0"/>
              </a:spcBef>
              <a:spcAft>
                <a:spcPts val="0"/>
              </a:spcAft>
              <a:buNone/>
            </a:pPr>
            <a:r>
              <a:rPr lang="en-GB" sz="2400" b="0" kern="0" dirty="0">
                <a:effectLst/>
                <a:latin typeface="Times New Roman" panose="02020603050405020304" pitchFamily="18" charset="0"/>
                <a:cs typeface="Times New Roman" panose="02020603050405020304" pitchFamily="18" charset="0"/>
              </a:rPr>
              <a:t>1. </a:t>
            </a:r>
            <a:r>
              <a:rPr lang="en-US" sz="2400" b="1" kern="0" dirty="0">
                <a:latin typeface="Times New Roman" panose="02020603050405020304" pitchFamily="18" charset="0"/>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The vast majority of all the cells in our body will die at some moment. Before they do that, they often divide into daughter cells to preserve their function and their DNA!</a:t>
            </a:r>
            <a:endParaRPr lang="en-US"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tabLst>
                <a:tab pos="2743200" algn="ctr"/>
                <a:tab pos="5486400" algn="r"/>
                <a:tab pos="457200" algn="l"/>
              </a:tabLst>
            </a:pPr>
            <a:endParaRPr lang="en-GB"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2. </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The process of a cellular division is called </a:t>
            </a:r>
            <a:r>
              <a:rPr lang="en-GB" sz="2400" b="1" dirty="0">
                <a:effectLst/>
                <a:latin typeface="Times New Roman" panose="02020603050405020304" pitchFamily="18" charset="0"/>
                <a:ea typeface="Times"/>
                <a:cs typeface="Times New Roman" panose="02020603050405020304" pitchFamily="18" charset="0"/>
              </a:rPr>
              <a:t>mitosis</a:t>
            </a:r>
            <a:r>
              <a:rPr lang="en-GB" sz="2400" dirty="0">
                <a:effectLst/>
                <a:latin typeface="Times New Roman" panose="02020603050405020304" pitchFamily="18" charset="0"/>
                <a:ea typeface="Times"/>
                <a:cs typeface="Times New Roman" panose="02020603050405020304" pitchFamily="18" charset="0"/>
              </a:rPr>
              <a:t>. This occurs million of times in every single minute that you are alive; blood cells, skin cells, liver cells etc, etc.</a:t>
            </a:r>
            <a:r>
              <a:rPr lang="en-US" sz="2400" dirty="0">
                <a:effectLst/>
                <a:latin typeface="Times New Roman" panose="02020603050405020304" pitchFamily="18" charset="0"/>
                <a:cs typeface="Times New Roman" panose="02020603050405020304" pitchFamily="18" charset="0"/>
              </a:rPr>
              <a:t> </a:t>
            </a:r>
          </a:p>
          <a:p>
            <a:pPr marL="0" marR="0" indent="0">
              <a:spcBef>
                <a:spcPts val="0"/>
              </a:spcBef>
              <a:spcAft>
                <a:spcPts val="0"/>
              </a:spcAft>
              <a:buNone/>
              <a:tabLst>
                <a:tab pos="2743200" algn="ctr"/>
                <a:tab pos="5486400" algn="r"/>
                <a:tab pos="457200" algn="l"/>
              </a:tabLst>
            </a:pPr>
            <a:endParaRPr lang="en-GB"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3.</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This process of mitosis is quite complicated and consists of several steps:</a:t>
            </a:r>
            <a:endParaRPr lang="en-US" sz="2400" dirty="0">
              <a:effectLst/>
              <a:latin typeface="Times New Roman" panose="02020603050405020304" pitchFamily="18" charset="0"/>
              <a:ea typeface="Times"/>
              <a:cs typeface="Times New Roman" panose="02020603050405020304" pitchFamily="18" charset="0"/>
            </a:endParaRPr>
          </a:p>
          <a:p>
            <a:pPr marL="2171700" lvl="4" indent="-342900">
              <a:spcBef>
                <a:spcPts val="0"/>
              </a:spcBef>
              <a:buFont typeface="+mj-lt"/>
              <a:buAutoNum type="alphaLcPeriod"/>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Interphase</a:t>
            </a:r>
            <a:endParaRPr lang="en-US" sz="2400" dirty="0">
              <a:effectLst/>
              <a:latin typeface="Times New Roman" panose="02020603050405020304" pitchFamily="18" charset="0"/>
              <a:ea typeface="Times"/>
              <a:cs typeface="Times New Roman" panose="02020603050405020304" pitchFamily="18" charset="0"/>
            </a:endParaRPr>
          </a:p>
          <a:p>
            <a:pPr marL="2171700" lvl="4" indent="-342900">
              <a:spcBef>
                <a:spcPts val="0"/>
              </a:spcBef>
              <a:buFont typeface="+mj-lt"/>
              <a:buAutoNum type="alphaLcPeriod"/>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Prophase</a:t>
            </a:r>
            <a:endParaRPr lang="en-US" sz="2400" dirty="0">
              <a:effectLst/>
              <a:latin typeface="Times New Roman" panose="02020603050405020304" pitchFamily="18" charset="0"/>
              <a:ea typeface="Times"/>
              <a:cs typeface="Times New Roman" panose="02020603050405020304" pitchFamily="18" charset="0"/>
            </a:endParaRPr>
          </a:p>
          <a:p>
            <a:pPr marL="2171700" lvl="4" indent="-342900">
              <a:spcBef>
                <a:spcPts val="0"/>
              </a:spcBef>
              <a:buFont typeface="+mj-lt"/>
              <a:buAutoNum type="alphaLcPeriod"/>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Metaphase</a:t>
            </a:r>
            <a:endParaRPr lang="en-US" sz="2400" dirty="0">
              <a:effectLst/>
              <a:latin typeface="Times New Roman" panose="02020603050405020304" pitchFamily="18" charset="0"/>
              <a:ea typeface="Times"/>
              <a:cs typeface="Times New Roman" panose="02020603050405020304" pitchFamily="18" charset="0"/>
            </a:endParaRPr>
          </a:p>
          <a:p>
            <a:pPr marL="2171700" lvl="4" indent="-342900">
              <a:spcBef>
                <a:spcPts val="0"/>
              </a:spcBef>
              <a:buFont typeface="+mj-lt"/>
              <a:buAutoNum type="alphaLcPeriod"/>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Anaphase</a:t>
            </a:r>
            <a:endParaRPr lang="en-US" sz="2400" dirty="0">
              <a:effectLst/>
              <a:latin typeface="Times New Roman" panose="02020603050405020304" pitchFamily="18" charset="0"/>
              <a:ea typeface="Times"/>
              <a:cs typeface="Times New Roman" panose="02020603050405020304" pitchFamily="18" charset="0"/>
            </a:endParaRPr>
          </a:p>
          <a:p>
            <a:pPr marL="2171700" lvl="4" indent="-342900">
              <a:spcBef>
                <a:spcPts val="0"/>
              </a:spcBef>
              <a:buFont typeface="+mj-lt"/>
              <a:buAutoNum type="alphaLcPeriod"/>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Telophase</a:t>
            </a:r>
            <a:endParaRPr lang="en-US" sz="2400" dirty="0">
              <a:effectLst/>
              <a:latin typeface="Times New Roman" panose="02020603050405020304" pitchFamily="18" charset="0"/>
              <a:ea typeface="Times"/>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.2.5. Mitosis and Meiosis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#2</a:t>
            </a:r>
            <a:endParaRPr lang="en-US" sz="1200" dirty="0">
              <a:solidFill>
                <a:schemeClr val="tx2">
                  <a:lumMod val="60000"/>
                  <a:lumOff val="40000"/>
                </a:schemeClr>
              </a:solidFill>
              <a:effectLst/>
              <a:latin typeface="Helvetica" pitchFamily="2" charset="0"/>
            </a:endParaRPr>
          </a:p>
        </p:txBody>
      </p:sp>
    </p:spTree>
    <p:extLst>
      <p:ext uri="{BB962C8B-B14F-4D97-AF65-F5344CB8AC3E}">
        <p14:creationId xmlns:p14="http://schemas.microsoft.com/office/powerpoint/2010/main" val="896634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37EEF-90FE-8DC0-F22A-5B19F9730814}"/>
              </a:ext>
            </a:extLst>
          </p:cNvPr>
          <p:cNvSpPr>
            <a:spLocks noGrp="1"/>
          </p:cNvSpPr>
          <p:nvPr>
            <p:ph type="title"/>
          </p:nvPr>
        </p:nvSpPr>
        <p:spPr>
          <a:xfrm>
            <a:off x="838200" y="3175"/>
            <a:ext cx="10515600" cy="1325563"/>
          </a:xfrm>
        </p:spPr>
        <p:txBody>
          <a:bodyPr>
            <a:normAutofit/>
          </a:bodyPr>
          <a:lstStyle/>
          <a:p>
            <a:pPr algn="ctr"/>
            <a:r>
              <a:rPr lang="en-GB" sz="3200" b="1" dirty="0">
                <a:solidFill>
                  <a:schemeClr val="accent1"/>
                </a:solidFill>
                <a:effectLst/>
                <a:latin typeface="Times New Roman" panose="02020603050405020304" pitchFamily="18" charset="0"/>
                <a:ea typeface="Times"/>
                <a:cs typeface="Times New Roman" panose="02020603050405020304" pitchFamily="18" charset="0"/>
              </a:rPr>
              <a:t>A. Mitosis </a:t>
            </a:r>
            <a:r>
              <a:rPr lang="en-GB" sz="2400" b="1" dirty="0">
                <a:solidFill>
                  <a:schemeClr val="accent1">
                    <a:lumMod val="60000"/>
                    <a:lumOff val="40000"/>
                  </a:schemeClr>
                </a:solidFill>
                <a:effectLst/>
                <a:latin typeface="Times New Roman" panose="02020603050405020304" pitchFamily="18" charset="0"/>
                <a:ea typeface="Times"/>
                <a:cs typeface="Times New Roman" panose="02020603050405020304" pitchFamily="18" charset="0"/>
              </a:rPr>
              <a:t>(2)</a:t>
            </a:r>
            <a:r>
              <a:rPr lang="en-GB" sz="3200" b="1" dirty="0">
                <a:solidFill>
                  <a:schemeClr val="accent1"/>
                </a:solidFill>
                <a:effectLst/>
                <a:latin typeface="Times New Roman" panose="02020603050405020304" pitchFamily="18" charset="0"/>
                <a:ea typeface="Times"/>
                <a:cs typeface="Times New Roman" panose="02020603050405020304" pitchFamily="18" charset="0"/>
              </a:rPr>
              <a:t>:</a:t>
            </a:r>
            <a:r>
              <a:rPr lang="en-US" sz="3200" dirty="0">
                <a:solidFill>
                  <a:schemeClr val="accent1"/>
                </a:solidFill>
                <a:effectLst/>
                <a:latin typeface="Times New Roman" panose="02020603050405020304" pitchFamily="18" charset="0"/>
                <a:cs typeface="Times New Roman" panose="02020603050405020304" pitchFamily="18" charset="0"/>
              </a:rPr>
              <a:t> </a:t>
            </a:r>
            <a:endParaRPr lang="en-US" sz="3200" dirty="0"/>
          </a:p>
        </p:txBody>
      </p:sp>
      <p:sp>
        <p:nvSpPr>
          <p:cNvPr id="3" name="Content Placeholder 2">
            <a:extLst>
              <a:ext uri="{FF2B5EF4-FFF2-40B4-BE49-F238E27FC236}">
                <a16:creationId xmlns:a16="http://schemas.microsoft.com/office/drawing/2014/main" id="{1C23B040-37E8-3309-0823-047C690B7371}"/>
              </a:ext>
            </a:extLst>
          </p:cNvPr>
          <p:cNvSpPr>
            <a:spLocks noGrp="1"/>
          </p:cNvSpPr>
          <p:nvPr>
            <p:ph idx="1"/>
          </p:nvPr>
        </p:nvSpPr>
        <p:spPr>
          <a:xfrm>
            <a:off x="476250" y="1328738"/>
            <a:ext cx="5257800" cy="5110162"/>
          </a:xfrm>
        </p:spPr>
        <p:txBody>
          <a:bodyPr>
            <a:normAutofit lnSpcReduction="10000"/>
          </a:bodyPr>
          <a:lstStyle/>
          <a:p>
            <a:pPr marL="0" marR="0" indent="0">
              <a:spcBef>
                <a:spcPts val="0"/>
              </a:spcBef>
              <a:spcAft>
                <a:spcPts val="0"/>
              </a:spcAft>
              <a:buNone/>
            </a:pPr>
            <a:r>
              <a:rPr lang="en-GB" sz="2400" dirty="0">
                <a:latin typeface="Times New Roman" panose="02020603050405020304" pitchFamily="18" charset="0"/>
                <a:ea typeface="Times"/>
                <a:cs typeface="Times New Roman" panose="02020603050405020304" pitchFamily="18" charset="0"/>
              </a:rPr>
              <a:t>1</a:t>
            </a:r>
            <a:r>
              <a:rPr lang="en-GB" sz="2400" dirty="0">
                <a:effectLst/>
                <a:latin typeface="Times New Roman" panose="02020603050405020304" pitchFamily="18" charset="0"/>
                <a:ea typeface="Times"/>
                <a:cs typeface="Times New Roman" panose="02020603050405020304" pitchFamily="18" charset="0"/>
              </a:rPr>
              <a:t>. The </a:t>
            </a:r>
            <a:r>
              <a:rPr lang="en-GB" sz="2400" b="1" dirty="0">
                <a:effectLst/>
                <a:latin typeface="Times New Roman" panose="02020603050405020304" pitchFamily="18" charset="0"/>
                <a:ea typeface="Times"/>
                <a:cs typeface="Times New Roman" panose="02020603050405020304" pitchFamily="18" charset="0"/>
              </a:rPr>
              <a:t>Prophase</a:t>
            </a:r>
            <a:r>
              <a:rPr lang="en-GB" sz="2400" dirty="0">
                <a:effectLst/>
                <a:latin typeface="Times New Roman" panose="02020603050405020304" pitchFamily="18" charset="0"/>
                <a:ea typeface="Times"/>
                <a:cs typeface="Times New Roman" panose="02020603050405020304" pitchFamily="18" charset="0"/>
              </a:rPr>
              <a:t> is the stage when:</a:t>
            </a:r>
            <a:endParaRPr lang="en-US" sz="2400" dirty="0">
              <a:effectLst/>
              <a:latin typeface="Times New Roman" panose="02020603050405020304" pitchFamily="18" charset="0"/>
              <a:ea typeface="Times"/>
              <a:cs typeface="Times New Roman" panose="02020603050405020304" pitchFamily="18" charset="0"/>
            </a:endParaRPr>
          </a:p>
          <a:p>
            <a:pPr marL="342900" marR="0" lvl="0" indent="-342900">
              <a:spcBef>
                <a:spcPts val="0"/>
              </a:spcBef>
              <a:spcAft>
                <a:spcPts val="0"/>
              </a:spcAft>
              <a:buFont typeface="+mj-lt"/>
              <a:buAutoNum type="alphaLcParenR"/>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The membrane of the nucleus gradually disappears </a:t>
            </a:r>
            <a:endParaRPr lang="en-US" sz="2400" dirty="0">
              <a:effectLst/>
              <a:latin typeface="Times New Roman" panose="02020603050405020304" pitchFamily="18" charset="0"/>
              <a:ea typeface="Times"/>
              <a:cs typeface="Times New Roman" panose="02020603050405020304" pitchFamily="18" charset="0"/>
            </a:endParaRPr>
          </a:p>
          <a:p>
            <a:pPr marL="342900" marR="0" lvl="0" indent="-342900">
              <a:spcBef>
                <a:spcPts val="0"/>
              </a:spcBef>
              <a:spcAft>
                <a:spcPts val="0"/>
              </a:spcAft>
              <a:buFont typeface="+mj-lt"/>
              <a:buAutoNum type="alphaLcParenR"/>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The chromosomes become visible. Every chromosome pair is coupled to each other at a centromere.</a:t>
            </a:r>
            <a:endParaRPr lang="en-US" sz="2400" dirty="0">
              <a:effectLst/>
              <a:latin typeface="Times New Roman" panose="02020603050405020304" pitchFamily="18" charset="0"/>
              <a:ea typeface="Times"/>
              <a:cs typeface="Times New Roman" panose="02020603050405020304" pitchFamily="18" charset="0"/>
            </a:endParaRPr>
          </a:p>
          <a:p>
            <a:pPr marL="342900" marR="0" lvl="0" indent="-342900">
              <a:spcBef>
                <a:spcPts val="0"/>
              </a:spcBef>
              <a:spcAft>
                <a:spcPts val="0"/>
              </a:spcAft>
              <a:buFont typeface="+mj-lt"/>
              <a:buAutoNum type="alphaLcParenR"/>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Cellular structures called centrioles (also called centrosomes) appear and stretch towards the two poles in the cell.</a:t>
            </a:r>
            <a:endParaRPr lang="en-US"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pPr>
            <a:endParaRPr lang="en-GB"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pPr>
            <a:r>
              <a:rPr lang="en-GB" sz="2400" dirty="0">
                <a:latin typeface="Times New Roman" panose="02020603050405020304" pitchFamily="18" charset="0"/>
                <a:ea typeface="Times"/>
                <a:cs typeface="Times New Roman" panose="02020603050405020304" pitchFamily="18" charset="0"/>
              </a:rPr>
              <a:t>2</a:t>
            </a:r>
            <a:r>
              <a:rPr lang="en-GB" sz="2400" dirty="0">
                <a:effectLst/>
                <a:latin typeface="Times New Roman" panose="02020603050405020304" pitchFamily="18" charset="0"/>
                <a:ea typeface="Times"/>
                <a:cs typeface="Times New Roman" panose="02020603050405020304" pitchFamily="18" charset="0"/>
              </a:rPr>
              <a:t>. The </a:t>
            </a:r>
            <a:r>
              <a:rPr lang="en-GB" sz="2400" b="1" dirty="0">
                <a:effectLst/>
                <a:latin typeface="Times New Roman" panose="02020603050405020304" pitchFamily="18" charset="0"/>
                <a:ea typeface="Times"/>
                <a:cs typeface="Times New Roman" panose="02020603050405020304" pitchFamily="18" charset="0"/>
              </a:rPr>
              <a:t>Metaphase</a:t>
            </a:r>
            <a:r>
              <a:rPr lang="en-GB" sz="2400" dirty="0">
                <a:effectLst/>
                <a:latin typeface="Times New Roman" panose="02020603050405020304" pitchFamily="18" charset="0"/>
                <a:ea typeface="Times"/>
                <a:cs typeface="Times New Roman" panose="02020603050405020304" pitchFamily="18" charset="0"/>
              </a:rPr>
              <a:t> is the phase when the chromosomes move towards a row located in the centre, the equator, of the cell. In addition, spindle fibres connect every chromosome to the centrioles.</a:t>
            </a:r>
            <a:endParaRPr lang="en-US" sz="2400" dirty="0">
              <a:effectLst/>
              <a:latin typeface="Times New Roman" panose="02020603050405020304" pitchFamily="18" charset="0"/>
              <a:ea typeface="Times"/>
              <a:cs typeface="Times New Roman" panose="02020603050405020304" pitchFamily="18" charset="0"/>
            </a:endParaRPr>
          </a:p>
          <a:p>
            <a:pPr marL="0" indent="0">
              <a:buNone/>
            </a:pPr>
            <a:endParaRPr lang="en-US" dirty="0"/>
          </a:p>
        </p:txBody>
      </p:sp>
      <p:pic>
        <p:nvPicPr>
          <p:cNvPr id="4" name="Picture 3">
            <a:extLst>
              <a:ext uri="{FF2B5EF4-FFF2-40B4-BE49-F238E27FC236}">
                <a16:creationId xmlns:a16="http://schemas.microsoft.com/office/drawing/2014/main" id="{21520D9C-7071-3AF6-0F44-BAFC7F53472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143726" y="1328739"/>
            <a:ext cx="5981017" cy="4601528"/>
          </a:xfrm>
          <a:prstGeom prst="rect">
            <a:avLst/>
          </a:prstGeom>
          <a:noFill/>
          <a:ln>
            <a:noFill/>
          </a:ln>
        </p:spPr>
      </p:pic>
      <p:sp>
        <p:nvSpPr>
          <p:cNvPr id="8" name="TextBox 7">
            <a:extLst>
              <a:ext uri="{FF2B5EF4-FFF2-40B4-BE49-F238E27FC236}">
                <a16:creationId xmlns:a16="http://schemas.microsoft.com/office/drawing/2014/main" id="{CC8F5D22-17C6-5079-9EE3-0F58720E7100}"/>
              </a:ext>
            </a:extLst>
          </p:cNvPr>
          <p:cNvSpPr txBox="1"/>
          <p:nvPr/>
        </p:nvSpPr>
        <p:spPr>
          <a:xfrm>
            <a:off x="476250" y="6567785"/>
            <a:ext cx="11372850"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.2.5. Mitosis and Meiosis	            		          	 slide #3</a:t>
            </a:r>
            <a:endParaRPr lang="en-US" sz="1200" dirty="0">
              <a:solidFill>
                <a:schemeClr val="tx2">
                  <a:lumMod val="60000"/>
                  <a:lumOff val="40000"/>
                </a:schemeClr>
              </a:solidFill>
              <a:effectLst/>
              <a:latin typeface="Helvetica" pitchFamily="2" charset="0"/>
            </a:endParaRPr>
          </a:p>
        </p:txBody>
      </p:sp>
    </p:spTree>
    <p:extLst>
      <p:ext uri="{BB962C8B-B14F-4D97-AF65-F5344CB8AC3E}">
        <p14:creationId xmlns:p14="http://schemas.microsoft.com/office/powerpoint/2010/main" val="1907665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37EEF-90FE-8DC0-F22A-5B19F9730814}"/>
              </a:ext>
            </a:extLst>
          </p:cNvPr>
          <p:cNvSpPr>
            <a:spLocks noGrp="1"/>
          </p:cNvSpPr>
          <p:nvPr>
            <p:ph type="title"/>
          </p:nvPr>
        </p:nvSpPr>
        <p:spPr>
          <a:xfrm>
            <a:off x="838200" y="3175"/>
            <a:ext cx="10515600" cy="1325563"/>
          </a:xfrm>
        </p:spPr>
        <p:txBody>
          <a:bodyPr/>
          <a:lstStyle/>
          <a:p>
            <a:pPr algn="ctr"/>
            <a:r>
              <a:rPr lang="en-GB" sz="3200" b="1" dirty="0">
                <a:solidFill>
                  <a:schemeClr val="accent1"/>
                </a:solidFill>
                <a:effectLst/>
                <a:latin typeface="Times New Roman" panose="02020603050405020304" pitchFamily="18" charset="0"/>
                <a:ea typeface="Times"/>
                <a:cs typeface="Times New Roman" panose="02020603050405020304" pitchFamily="18" charset="0"/>
              </a:rPr>
              <a:t>A. Mitosis </a:t>
            </a:r>
            <a:r>
              <a:rPr lang="en-GB" sz="2400" b="1" dirty="0">
                <a:solidFill>
                  <a:schemeClr val="accent1"/>
                </a:solidFill>
                <a:effectLst/>
                <a:latin typeface="Times New Roman" panose="02020603050405020304" pitchFamily="18" charset="0"/>
                <a:ea typeface="Times"/>
                <a:cs typeface="Times New Roman" panose="02020603050405020304" pitchFamily="18" charset="0"/>
              </a:rPr>
              <a:t>(3)</a:t>
            </a:r>
            <a:r>
              <a:rPr lang="en-GB" sz="4400" b="1" dirty="0">
                <a:solidFill>
                  <a:schemeClr val="accent1"/>
                </a:solidFill>
                <a:effectLst/>
                <a:latin typeface="Times New Roman" panose="02020603050405020304" pitchFamily="18" charset="0"/>
                <a:ea typeface="Times"/>
                <a:cs typeface="Times New Roman" panose="02020603050405020304" pitchFamily="18" charset="0"/>
              </a:rPr>
              <a:t>:</a:t>
            </a:r>
            <a:r>
              <a:rPr lang="en-US" sz="4400" dirty="0">
                <a:solidFill>
                  <a:schemeClr val="accent1"/>
                </a:solidFill>
                <a:effectLst/>
                <a:latin typeface="Times New Roman" panose="02020603050405020304" pitchFamily="18" charset="0"/>
                <a:cs typeface="Times New Roman" panose="02020603050405020304" pitchFamily="18" charset="0"/>
              </a:rPr>
              <a:t> </a:t>
            </a:r>
            <a:endParaRPr lang="en-US" dirty="0"/>
          </a:p>
        </p:txBody>
      </p:sp>
      <p:sp>
        <p:nvSpPr>
          <p:cNvPr id="3" name="Content Placeholder 2">
            <a:extLst>
              <a:ext uri="{FF2B5EF4-FFF2-40B4-BE49-F238E27FC236}">
                <a16:creationId xmlns:a16="http://schemas.microsoft.com/office/drawing/2014/main" id="{1C23B040-37E8-3309-0823-047C690B7371}"/>
              </a:ext>
            </a:extLst>
          </p:cNvPr>
          <p:cNvSpPr>
            <a:spLocks noGrp="1"/>
          </p:cNvSpPr>
          <p:nvPr>
            <p:ph idx="1"/>
          </p:nvPr>
        </p:nvSpPr>
        <p:spPr>
          <a:xfrm>
            <a:off x="361950" y="1082674"/>
            <a:ext cx="5734050" cy="5356225"/>
          </a:xfrm>
        </p:spPr>
        <p:txBody>
          <a:bodyPr>
            <a:noAutofit/>
          </a:bodyPr>
          <a:lstStyle/>
          <a:p>
            <a:pPr marL="0" marR="0" indent="0">
              <a:spcBef>
                <a:spcPts val="0"/>
              </a:spcBef>
              <a:spcAft>
                <a:spcPts val="0"/>
              </a:spcAft>
              <a:buNone/>
            </a:pPr>
            <a:r>
              <a:rPr lang="en-GB" sz="2400" dirty="0">
                <a:latin typeface="Times New Roman" panose="02020603050405020304" pitchFamily="18" charset="0"/>
                <a:ea typeface="Times"/>
                <a:cs typeface="Times New Roman" panose="02020603050405020304" pitchFamily="18" charset="0"/>
              </a:rPr>
              <a:t>1</a:t>
            </a:r>
            <a:r>
              <a:rPr lang="en-GB" sz="2400" dirty="0">
                <a:effectLst/>
                <a:latin typeface="Times New Roman" panose="02020603050405020304" pitchFamily="18" charset="0"/>
                <a:ea typeface="Times"/>
                <a:cs typeface="Times New Roman" panose="02020603050405020304" pitchFamily="18" charset="0"/>
              </a:rPr>
              <a:t>.</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In the </a:t>
            </a:r>
            <a:r>
              <a:rPr lang="en-GB" sz="2400" b="1" dirty="0">
                <a:effectLst/>
                <a:latin typeface="Times New Roman" panose="02020603050405020304" pitchFamily="18" charset="0"/>
                <a:ea typeface="Times"/>
                <a:cs typeface="Times New Roman" panose="02020603050405020304" pitchFamily="18" charset="0"/>
              </a:rPr>
              <a:t>Anaphase</a:t>
            </a:r>
            <a:r>
              <a:rPr lang="en-GB" sz="2400" dirty="0">
                <a:effectLst/>
                <a:latin typeface="Times New Roman" panose="02020603050405020304" pitchFamily="18" charset="0"/>
                <a:ea typeface="Times"/>
                <a:cs typeface="Times New Roman" panose="02020603050405020304" pitchFamily="18" charset="0"/>
              </a:rPr>
              <a:t>, the centromeres are split and the spindles pull each chromosome towards the centrioles at one side of the cell: 2 x 24 chromosomes to one side, another 2 x 24 to the other side of the cell.</a:t>
            </a:r>
            <a:endParaRPr lang="en-US"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pPr>
            <a:endParaRPr lang="en-GB"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pPr>
            <a:r>
              <a:rPr lang="en-GB" sz="2400" dirty="0">
                <a:latin typeface="Times New Roman" panose="02020603050405020304" pitchFamily="18" charset="0"/>
                <a:ea typeface="Times"/>
                <a:cs typeface="Times New Roman" panose="02020603050405020304" pitchFamily="18" charset="0"/>
              </a:rPr>
              <a:t>2</a:t>
            </a:r>
            <a:r>
              <a:rPr lang="en-GB" sz="2400" dirty="0">
                <a:effectLst/>
                <a:latin typeface="Times New Roman" panose="02020603050405020304" pitchFamily="18" charset="0"/>
                <a:ea typeface="Times"/>
                <a:cs typeface="Times New Roman" panose="02020603050405020304" pitchFamily="18" charset="0"/>
              </a:rPr>
              <a:t>.</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In the </a:t>
            </a:r>
            <a:r>
              <a:rPr lang="en-GB" sz="2400" b="1" dirty="0">
                <a:effectLst/>
                <a:latin typeface="Times New Roman" panose="02020603050405020304" pitchFamily="18" charset="0"/>
                <a:ea typeface="Times"/>
                <a:cs typeface="Times New Roman" panose="02020603050405020304" pitchFamily="18" charset="0"/>
              </a:rPr>
              <a:t>Telophase</a:t>
            </a:r>
            <a:r>
              <a:rPr lang="en-GB" sz="2400" dirty="0">
                <a:effectLst/>
                <a:latin typeface="Times New Roman" panose="02020603050405020304" pitchFamily="18" charset="0"/>
                <a:ea typeface="Times"/>
                <a:cs typeface="Times New Roman" panose="02020603050405020304" pitchFamily="18" charset="0"/>
              </a:rPr>
              <a:t>, the spindle fibres disappear, a nucleus membrane is formed around each chromosome cluster and the cell membrane squeezes inside the cell to develop two separate cells.</a:t>
            </a:r>
            <a:endParaRPr lang="en-US"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pPr>
            <a:endParaRPr lang="en-GB"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pPr>
            <a:r>
              <a:rPr lang="en-GB" sz="2400" dirty="0">
                <a:latin typeface="Times New Roman" panose="02020603050405020304" pitchFamily="18" charset="0"/>
                <a:ea typeface="Times"/>
                <a:cs typeface="Times New Roman" panose="02020603050405020304" pitchFamily="18" charset="0"/>
              </a:rPr>
              <a:t>3</a:t>
            </a:r>
            <a:r>
              <a:rPr lang="en-GB" sz="2400" dirty="0">
                <a:effectLst/>
                <a:latin typeface="Times New Roman" panose="02020603050405020304" pitchFamily="18" charset="0"/>
                <a:ea typeface="Times"/>
                <a:cs typeface="Times New Roman" panose="02020603050405020304" pitchFamily="18" charset="0"/>
              </a:rPr>
              <a:t>.</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When the cellular membranes have formed and divided the two cells from each other, both daughter cells now enter their own </a:t>
            </a:r>
            <a:r>
              <a:rPr lang="en-GB" sz="2400" b="1" dirty="0">
                <a:effectLst/>
                <a:latin typeface="Times New Roman" panose="02020603050405020304" pitchFamily="18" charset="0"/>
                <a:ea typeface="Times"/>
                <a:cs typeface="Times New Roman" panose="02020603050405020304" pitchFamily="18" charset="0"/>
              </a:rPr>
              <a:t>interphase</a:t>
            </a:r>
            <a:r>
              <a:rPr lang="en-GB" sz="2400" dirty="0">
                <a:effectLst/>
                <a:latin typeface="Times New Roman" panose="02020603050405020304" pitchFamily="18" charset="0"/>
                <a:ea typeface="Times"/>
                <a:cs typeface="Times New Roman" panose="02020603050405020304" pitchFamily="18" charset="0"/>
              </a:rPr>
              <a:t>. </a:t>
            </a:r>
          </a:p>
        </p:txBody>
      </p:sp>
      <p:pic>
        <p:nvPicPr>
          <p:cNvPr id="4" name="Picture 3">
            <a:extLst>
              <a:ext uri="{FF2B5EF4-FFF2-40B4-BE49-F238E27FC236}">
                <a16:creationId xmlns:a16="http://schemas.microsoft.com/office/drawing/2014/main" id="{21520D9C-7071-3AF6-0F44-BAFC7F53472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67526" y="1328739"/>
            <a:ext cx="5981017" cy="4601528"/>
          </a:xfrm>
          <a:prstGeom prst="rect">
            <a:avLst/>
          </a:prstGeom>
          <a:noFill/>
          <a:ln>
            <a:noFill/>
          </a:ln>
        </p:spPr>
      </p:pic>
      <p:sp>
        <p:nvSpPr>
          <p:cNvPr id="5" name="TextBox 4">
            <a:extLst>
              <a:ext uri="{FF2B5EF4-FFF2-40B4-BE49-F238E27FC236}">
                <a16:creationId xmlns:a16="http://schemas.microsoft.com/office/drawing/2014/main" id="{632E576F-A209-2EB9-DA14-3A6063030238}"/>
              </a:ext>
            </a:extLst>
          </p:cNvPr>
          <p:cNvSpPr txBox="1"/>
          <p:nvPr/>
        </p:nvSpPr>
        <p:spPr>
          <a:xfrm>
            <a:off x="476250" y="6548735"/>
            <a:ext cx="11372850"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.2.5. Mitosis and Meiosis	                                   	                    slide #4</a:t>
            </a:r>
            <a:endParaRPr lang="en-US" sz="1200" dirty="0">
              <a:solidFill>
                <a:schemeClr val="tx2">
                  <a:lumMod val="60000"/>
                  <a:lumOff val="40000"/>
                </a:schemeClr>
              </a:solidFill>
              <a:effectLst/>
              <a:latin typeface="Helvetica" pitchFamily="2" charset="0"/>
            </a:endParaRPr>
          </a:p>
        </p:txBody>
      </p:sp>
    </p:spTree>
    <p:extLst>
      <p:ext uri="{BB962C8B-B14F-4D97-AF65-F5344CB8AC3E}">
        <p14:creationId xmlns:p14="http://schemas.microsoft.com/office/powerpoint/2010/main" val="2974591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37EEF-90FE-8DC0-F22A-5B19F9730814}"/>
              </a:ext>
            </a:extLst>
          </p:cNvPr>
          <p:cNvSpPr>
            <a:spLocks noGrp="1"/>
          </p:cNvSpPr>
          <p:nvPr>
            <p:ph type="title"/>
          </p:nvPr>
        </p:nvSpPr>
        <p:spPr>
          <a:xfrm>
            <a:off x="838200" y="3175"/>
            <a:ext cx="10515600" cy="1325563"/>
          </a:xfrm>
        </p:spPr>
        <p:txBody>
          <a:bodyPr>
            <a:normAutofit/>
          </a:bodyPr>
          <a:lstStyle/>
          <a:p>
            <a:pPr algn="ctr"/>
            <a:r>
              <a:rPr lang="en-GB" sz="3200" b="1" dirty="0">
                <a:solidFill>
                  <a:schemeClr val="accent1"/>
                </a:solidFill>
                <a:effectLst/>
                <a:latin typeface="Times New Roman" panose="02020603050405020304" pitchFamily="18" charset="0"/>
                <a:ea typeface="Times"/>
                <a:cs typeface="Times New Roman" panose="02020603050405020304" pitchFamily="18" charset="0"/>
              </a:rPr>
              <a:t>B. The names of the mitosis phases </a:t>
            </a:r>
            <a:r>
              <a:rPr lang="en-GB" sz="2400" b="1" dirty="0">
                <a:solidFill>
                  <a:schemeClr val="accent1">
                    <a:lumMod val="60000"/>
                    <a:lumOff val="40000"/>
                  </a:schemeClr>
                </a:solidFill>
                <a:effectLst/>
                <a:latin typeface="Times New Roman" panose="02020603050405020304" pitchFamily="18" charset="0"/>
                <a:ea typeface="Times"/>
                <a:cs typeface="Times New Roman" panose="02020603050405020304" pitchFamily="18" charset="0"/>
              </a:rPr>
              <a:t>(1)</a:t>
            </a:r>
            <a:r>
              <a:rPr lang="en-GB" sz="3200" b="1" dirty="0">
                <a:solidFill>
                  <a:schemeClr val="accent1"/>
                </a:solidFill>
                <a:effectLst/>
                <a:latin typeface="Times New Roman" panose="02020603050405020304" pitchFamily="18" charset="0"/>
                <a:ea typeface="Times"/>
                <a:cs typeface="Times New Roman" panose="02020603050405020304" pitchFamily="18" charset="0"/>
              </a:rPr>
              <a:t>:</a:t>
            </a:r>
            <a:r>
              <a:rPr lang="en-US" sz="3200" dirty="0">
                <a:solidFill>
                  <a:schemeClr val="accent1"/>
                </a:solidFill>
                <a:effectLst/>
                <a:latin typeface="Times New Roman" panose="02020603050405020304" pitchFamily="18" charset="0"/>
                <a:cs typeface="Times New Roman" panose="02020603050405020304" pitchFamily="18" charset="0"/>
              </a:rPr>
              <a:t> </a:t>
            </a:r>
            <a:endParaRPr lang="en-US" sz="3200" dirty="0">
              <a:solidFill>
                <a:schemeClr val="accent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C23B040-37E8-3309-0823-047C690B7371}"/>
              </a:ext>
            </a:extLst>
          </p:cNvPr>
          <p:cNvSpPr>
            <a:spLocks noGrp="1"/>
          </p:cNvSpPr>
          <p:nvPr>
            <p:ph idx="1"/>
          </p:nvPr>
        </p:nvSpPr>
        <p:spPr>
          <a:xfrm>
            <a:off x="361950" y="1292224"/>
            <a:ext cx="5734050" cy="5356225"/>
          </a:xfrm>
        </p:spPr>
        <p:txBody>
          <a:bodyPr>
            <a:noAutofit/>
          </a:bodyPr>
          <a:lstStyle/>
          <a:p>
            <a:pPr marL="0" marR="0" indent="0">
              <a:spcBef>
                <a:spcPts val="0"/>
              </a:spcBef>
              <a:spcAft>
                <a:spcPts val="0"/>
              </a:spcAft>
              <a:buNone/>
            </a:pPr>
            <a:r>
              <a:rPr lang="en-GB" sz="2400" dirty="0">
                <a:effectLst/>
                <a:latin typeface="Times New Roman" panose="02020603050405020304" pitchFamily="18" charset="0"/>
                <a:ea typeface="Times"/>
                <a:cs typeface="Times New Roman" panose="02020603050405020304" pitchFamily="18" charset="0"/>
              </a:rPr>
              <a:t>1.</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The </a:t>
            </a:r>
            <a:r>
              <a:rPr lang="en-GB" sz="2400" b="1" dirty="0">
                <a:effectLst/>
                <a:latin typeface="Times New Roman" panose="02020603050405020304" pitchFamily="18" charset="0"/>
                <a:ea typeface="Times"/>
                <a:cs typeface="Times New Roman" panose="02020603050405020304" pitchFamily="18" charset="0"/>
              </a:rPr>
              <a:t>names</a:t>
            </a:r>
            <a:r>
              <a:rPr lang="en-GB" sz="2400" dirty="0">
                <a:effectLst/>
                <a:latin typeface="Times New Roman" panose="02020603050405020304" pitchFamily="18" charset="0"/>
                <a:ea typeface="Times"/>
                <a:cs typeface="Times New Roman" panose="02020603050405020304" pitchFamily="18" charset="0"/>
              </a:rPr>
              <a:t> of the different phases during mitosis may sound difficult and confusing. Let’s try to explain them!</a:t>
            </a:r>
            <a:endParaRPr lang="en-US"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tabLst>
                <a:tab pos="2743200" algn="ctr"/>
                <a:tab pos="5486400" algn="r"/>
                <a:tab pos="457200" algn="l"/>
              </a:tabLst>
            </a:pPr>
            <a:endParaRPr lang="en-GB"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2.</a:t>
            </a:r>
            <a:r>
              <a:rPr lang="en-US" sz="2400" dirty="0">
                <a:latin typeface="Times New Roman" panose="02020603050405020304" pitchFamily="18" charset="0"/>
                <a:ea typeface="Times"/>
                <a:cs typeface="Times New Roman" panose="02020603050405020304" pitchFamily="18" charset="0"/>
              </a:rPr>
              <a:t> </a:t>
            </a:r>
            <a:r>
              <a:rPr lang="en-GB" sz="2400" b="1" dirty="0">
                <a:effectLst/>
                <a:latin typeface="Times New Roman" panose="02020603050405020304" pitchFamily="18" charset="0"/>
                <a:ea typeface="Times"/>
                <a:cs typeface="Times New Roman" panose="02020603050405020304" pitchFamily="18" charset="0"/>
              </a:rPr>
              <a:t>Interphase</a:t>
            </a:r>
            <a:r>
              <a:rPr lang="en-GB" sz="2400" dirty="0">
                <a:effectLst/>
                <a:latin typeface="Times New Roman" panose="02020603050405020304" pitchFamily="18" charset="0"/>
                <a:ea typeface="Times"/>
                <a:cs typeface="Times New Roman" panose="02020603050405020304" pitchFamily="18" charset="0"/>
              </a:rPr>
              <a:t>: this is not so difficult; the phase between the subsequent events (= the mitosis!).</a:t>
            </a:r>
            <a:r>
              <a:rPr lang="en-US" sz="2400" dirty="0">
                <a:effectLst/>
                <a:latin typeface="Times New Roman" panose="02020603050405020304" pitchFamily="18" charset="0"/>
                <a:cs typeface="Times New Roman" panose="02020603050405020304" pitchFamily="18" charset="0"/>
              </a:rPr>
              <a:t> </a:t>
            </a:r>
          </a:p>
          <a:p>
            <a:pPr marL="0" marR="0" indent="0">
              <a:spcBef>
                <a:spcPts val="0"/>
              </a:spcBef>
              <a:spcAft>
                <a:spcPts val="0"/>
              </a:spcAft>
              <a:buNone/>
            </a:pPr>
            <a:endParaRPr lang="en-GB"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pPr>
            <a:r>
              <a:rPr lang="en-GB" sz="2400" dirty="0">
                <a:effectLst/>
                <a:latin typeface="Times New Roman" panose="02020603050405020304" pitchFamily="18" charset="0"/>
                <a:ea typeface="Times"/>
                <a:cs typeface="Times New Roman" panose="02020603050405020304" pitchFamily="18" charset="0"/>
              </a:rPr>
              <a:t>3.</a:t>
            </a:r>
            <a:r>
              <a:rPr lang="en-US" sz="2400" dirty="0">
                <a:latin typeface="Times New Roman" panose="02020603050405020304" pitchFamily="18" charset="0"/>
                <a:ea typeface="Times"/>
                <a:cs typeface="Times New Roman" panose="02020603050405020304" pitchFamily="18" charset="0"/>
              </a:rPr>
              <a:t> </a:t>
            </a:r>
            <a:r>
              <a:rPr lang="en-GB" sz="2400" b="1" dirty="0">
                <a:effectLst/>
                <a:latin typeface="Times New Roman" panose="02020603050405020304" pitchFamily="18" charset="0"/>
                <a:ea typeface="Times"/>
                <a:cs typeface="Times New Roman" panose="02020603050405020304" pitchFamily="18" charset="0"/>
              </a:rPr>
              <a:t>Prophase</a:t>
            </a:r>
            <a:r>
              <a:rPr lang="en-GB" sz="2400" dirty="0">
                <a:effectLst/>
                <a:latin typeface="Times New Roman" panose="02020603050405020304" pitchFamily="18" charset="0"/>
                <a:ea typeface="Times"/>
                <a:cs typeface="Times New Roman" panose="02020603050405020304" pitchFamily="18" charset="0"/>
              </a:rPr>
              <a:t>: from the Greek word “Pro”, which means “before”. The cell starts to get ready for the mitosis; the nucleus membrane disappears, the centrioles appear etc.</a:t>
            </a:r>
            <a:endParaRPr lang="en-US" sz="2400" dirty="0">
              <a:effectLst/>
              <a:latin typeface="Times New Roman" panose="02020603050405020304" pitchFamily="18" charset="0"/>
              <a:ea typeface="Times"/>
              <a:cs typeface="Times New Roman" panose="02020603050405020304" pitchFamily="18" charset="0"/>
            </a:endParaRPr>
          </a:p>
          <a:p>
            <a:endParaRPr lang="en-US" sz="1800" dirty="0">
              <a:effectLst/>
              <a:latin typeface="Times"/>
              <a:ea typeface="Times"/>
              <a:cs typeface="Times New Roman" panose="02020603050405020304" pitchFamily="18" charset="0"/>
            </a:endParaRPr>
          </a:p>
        </p:txBody>
      </p:sp>
      <p:pic>
        <p:nvPicPr>
          <p:cNvPr id="4" name="Picture 3">
            <a:extLst>
              <a:ext uri="{FF2B5EF4-FFF2-40B4-BE49-F238E27FC236}">
                <a16:creationId xmlns:a16="http://schemas.microsoft.com/office/drawing/2014/main" id="{21520D9C-7071-3AF6-0F44-BAFC7F53472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67526" y="1328739"/>
            <a:ext cx="5981017" cy="4601528"/>
          </a:xfrm>
          <a:prstGeom prst="rect">
            <a:avLst/>
          </a:prstGeom>
          <a:noFill/>
          <a:ln>
            <a:noFill/>
          </a:ln>
        </p:spPr>
      </p:pic>
      <p:sp>
        <p:nvSpPr>
          <p:cNvPr id="5" name="TextBox 4">
            <a:extLst>
              <a:ext uri="{FF2B5EF4-FFF2-40B4-BE49-F238E27FC236}">
                <a16:creationId xmlns:a16="http://schemas.microsoft.com/office/drawing/2014/main" id="{A2305716-7758-5DD7-7886-7C96AE4B2C11}"/>
              </a:ext>
            </a:extLst>
          </p:cNvPr>
          <p:cNvSpPr txBox="1"/>
          <p:nvPr/>
        </p:nvSpPr>
        <p:spPr>
          <a:xfrm>
            <a:off x="571500" y="6434435"/>
            <a:ext cx="11372850"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.2.5. Mitosis and Meiosis	                 			 slide #5</a:t>
            </a:r>
            <a:endParaRPr lang="en-US" sz="1200" dirty="0">
              <a:solidFill>
                <a:schemeClr val="tx2">
                  <a:lumMod val="60000"/>
                  <a:lumOff val="40000"/>
                </a:schemeClr>
              </a:solidFill>
              <a:effectLst/>
              <a:latin typeface="Helvetica" pitchFamily="2" charset="0"/>
            </a:endParaRPr>
          </a:p>
        </p:txBody>
      </p:sp>
    </p:spTree>
    <p:extLst>
      <p:ext uri="{BB962C8B-B14F-4D97-AF65-F5344CB8AC3E}">
        <p14:creationId xmlns:p14="http://schemas.microsoft.com/office/powerpoint/2010/main" val="491732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37EEF-90FE-8DC0-F22A-5B19F9730814}"/>
              </a:ext>
            </a:extLst>
          </p:cNvPr>
          <p:cNvSpPr>
            <a:spLocks noGrp="1"/>
          </p:cNvSpPr>
          <p:nvPr>
            <p:ph type="title"/>
          </p:nvPr>
        </p:nvSpPr>
        <p:spPr>
          <a:xfrm>
            <a:off x="838200" y="3175"/>
            <a:ext cx="10515600" cy="1325563"/>
          </a:xfrm>
        </p:spPr>
        <p:txBody>
          <a:bodyPr>
            <a:normAutofit/>
          </a:bodyPr>
          <a:lstStyle/>
          <a:p>
            <a:pPr algn="ctr"/>
            <a:r>
              <a:rPr lang="en-GB" sz="3200" b="1" dirty="0">
                <a:solidFill>
                  <a:schemeClr val="accent1"/>
                </a:solidFill>
                <a:effectLst/>
                <a:latin typeface="Times New Roman" panose="02020603050405020304" pitchFamily="18" charset="0"/>
                <a:ea typeface="Times"/>
                <a:cs typeface="Times New Roman" panose="02020603050405020304" pitchFamily="18" charset="0"/>
              </a:rPr>
              <a:t>B. The names of the mitosis phases </a:t>
            </a:r>
            <a:r>
              <a:rPr lang="en-GB" sz="2400" b="1" dirty="0">
                <a:solidFill>
                  <a:schemeClr val="accent1">
                    <a:lumMod val="60000"/>
                    <a:lumOff val="40000"/>
                  </a:schemeClr>
                </a:solidFill>
                <a:effectLst/>
                <a:latin typeface="Times New Roman" panose="02020603050405020304" pitchFamily="18" charset="0"/>
                <a:ea typeface="Times"/>
                <a:cs typeface="Times New Roman" panose="02020603050405020304" pitchFamily="18" charset="0"/>
              </a:rPr>
              <a:t>(2)</a:t>
            </a:r>
            <a:r>
              <a:rPr lang="en-GB" sz="3200" b="1" dirty="0">
                <a:solidFill>
                  <a:schemeClr val="accent1"/>
                </a:solidFill>
                <a:effectLst/>
                <a:latin typeface="Times New Roman" panose="02020603050405020304" pitchFamily="18" charset="0"/>
                <a:ea typeface="Times"/>
                <a:cs typeface="Times New Roman" panose="02020603050405020304" pitchFamily="18" charset="0"/>
              </a:rPr>
              <a:t>:</a:t>
            </a:r>
            <a:r>
              <a:rPr lang="en-US" sz="3200" dirty="0">
                <a:solidFill>
                  <a:schemeClr val="accent1"/>
                </a:solidFill>
                <a:effectLst/>
                <a:latin typeface="Times New Roman" panose="02020603050405020304" pitchFamily="18" charset="0"/>
                <a:cs typeface="Times New Roman" panose="02020603050405020304" pitchFamily="18" charset="0"/>
              </a:rPr>
              <a:t> </a:t>
            </a:r>
            <a:endParaRPr lang="en-US" sz="3200" dirty="0">
              <a:solidFill>
                <a:schemeClr val="accent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C23B040-37E8-3309-0823-047C690B7371}"/>
              </a:ext>
            </a:extLst>
          </p:cNvPr>
          <p:cNvSpPr>
            <a:spLocks noGrp="1"/>
          </p:cNvSpPr>
          <p:nvPr>
            <p:ph idx="1"/>
          </p:nvPr>
        </p:nvSpPr>
        <p:spPr>
          <a:xfrm>
            <a:off x="361950" y="1292224"/>
            <a:ext cx="6629400" cy="5356225"/>
          </a:xfrm>
        </p:spPr>
        <p:txBody>
          <a:bodyPr>
            <a:noAutofit/>
          </a:bodyPr>
          <a:lstStyle/>
          <a:p>
            <a:pPr marL="0" marR="0" indent="0">
              <a:spcBef>
                <a:spcPts val="0"/>
              </a:spcBef>
              <a:spcAft>
                <a:spcPts val="0"/>
              </a:spcAft>
              <a:buNone/>
              <a:tabLst>
                <a:tab pos="2743200" algn="ctr"/>
                <a:tab pos="5486400" algn="r"/>
                <a:tab pos="457200" algn="l"/>
              </a:tabLst>
            </a:pPr>
            <a:r>
              <a:rPr lang="en-GB" sz="2400" b="1" dirty="0">
                <a:latin typeface="Times New Roman" panose="02020603050405020304" pitchFamily="18" charset="0"/>
                <a:ea typeface="Times"/>
                <a:cs typeface="Times New Roman" panose="02020603050405020304" pitchFamily="18" charset="0"/>
              </a:rPr>
              <a:t>4</a:t>
            </a:r>
            <a:r>
              <a:rPr lang="en-GB" sz="2400" b="1" dirty="0">
                <a:effectLst/>
                <a:latin typeface="Times New Roman" panose="02020603050405020304" pitchFamily="18" charset="0"/>
                <a:ea typeface="Times"/>
                <a:cs typeface="Times New Roman" panose="02020603050405020304" pitchFamily="18" charset="0"/>
              </a:rPr>
              <a:t>. Metaphase</a:t>
            </a:r>
            <a:r>
              <a:rPr lang="en-GB" sz="2400" dirty="0">
                <a:effectLst/>
                <a:latin typeface="Times New Roman" panose="02020603050405020304" pitchFamily="18" charset="0"/>
                <a:ea typeface="Times"/>
                <a:cs typeface="Times New Roman" panose="02020603050405020304" pitchFamily="18" charset="0"/>
              </a:rPr>
              <a:t>: from the Greek word “Meta” which means “adjacent”. So, in this phase, all the chromosomes are aligned together (‘adjacent’) to each other along the equatorial plane.</a:t>
            </a:r>
            <a:endParaRPr lang="en-US"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pPr>
            <a:endParaRPr lang="en-US"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pPr>
            <a:r>
              <a:rPr lang="en-GB" sz="2400" b="1" dirty="0">
                <a:latin typeface="Times New Roman" panose="02020603050405020304" pitchFamily="18" charset="0"/>
                <a:ea typeface="Times"/>
                <a:cs typeface="Times New Roman" panose="02020603050405020304" pitchFamily="18" charset="0"/>
              </a:rPr>
              <a:t>5</a:t>
            </a:r>
            <a:r>
              <a:rPr lang="en-GB" sz="2400" b="1" dirty="0">
                <a:effectLst/>
                <a:latin typeface="Times New Roman" panose="02020603050405020304" pitchFamily="18" charset="0"/>
                <a:ea typeface="Times"/>
                <a:cs typeface="Times New Roman" panose="02020603050405020304" pitchFamily="18" charset="0"/>
              </a:rPr>
              <a:t>. Anaphase</a:t>
            </a:r>
            <a:r>
              <a:rPr lang="en-GB" sz="2400" dirty="0">
                <a:effectLst/>
                <a:latin typeface="Times New Roman" panose="02020603050405020304" pitchFamily="18" charset="0"/>
                <a:ea typeface="Times"/>
                <a:cs typeface="Times New Roman" panose="02020603050405020304" pitchFamily="18" charset="0"/>
              </a:rPr>
              <a:t>: from the Greek word “Ana”, which means “Up”. This is the phase when the replicated chromosomes are split and the ‘daughter’ chromosomes are pulled, by the spindle fibres, towards the opposite poles of the cell.</a:t>
            </a:r>
            <a:endParaRPr lang="en-US"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tabLst>
                <a:tab pos="2743200" algn="ctr"/>
                <a:tab pos="5486400" algn="r"/>
                <a:tab pos="457200" algn="l"/>
              </a:tabLst>
            </a:pPr>
            <a:endParaRPr lang="en-US" sz="2400" dirty="0">
              <a:effectLst/>
              <a:latin typeface="Times New Roman" panose="02020603050405020304" pitchFamily="18" charset="0"/>
              <a:ea typeface="Times"/>
              <a:cs typeface="Times New Roman" panose="02020603050405020304" pitchFamily="18" charset="0"/>
            </a:endParaRPr>
          </a:p>
          <a:p>
            <a:pPr marL="0" indent="0">
              <a:buNone/>
            </a:pPr>
            <a:r>
              <a:rPr lang="en-GB" sz="2400" b="1" dirty="0">
                <a:latin typeface="Times New Roman" panose="02020603050405020304" pitchFamily="18" charset="0"/>
                <a:ea typeface="Times"/>
                <a:cs typeface="Times New Roman" panose="02020603050405020304" pitchFamily="18" charset="0"/>
              </a:rPr>
              <a:t>6</a:t>
            </a:r>
            <a:r>
              <a:rPr lang="en-GB" sz="2400" b="1" dirty="0">
                <a:effectLst/>
                <a:latin typeface="Times New Roman" panose="02020603050405020304" pitchFamily="18" charset="0"/>
                <a:ea typeface="Times"/>
                <a:cs typeface="Times New Roman" panose="02020603050405020304" pitchFamily="18" charset="0"/>
              </a:rPr>
              <a:t>. Telophase</a:t>
            </a:r>
            <a:r>
              <a:rPr lang="en-GB" sz="2400" dirty="0">
                <a:effectLst/>
                <a:latin typeface="Times New Roman" panose="02020603050405020304" pitchFamily="18" charset="0"/>
                <a:ea typeface="Times"/>
                <a:cs typeface="Times New Roman" panose="02020603050405020304" pitchFamily="18" charset="0"/>
              </a:rPr>
              <a:t>: from the Greek word “</a:t>
            </a:r>
            <a:r>
              <a:rPr lang="en-GB" sz="2400" dirty="0" err="1">
                <a:effectLst/>
                <a:latin typeface="Times New Roman" panose="02020603050405020304" pitchFamily="18" charset="0"/>
                <a:ea typeface="Times"/>
                <a:cs typeface="Times New Roman" panose="02020603050405020304" pitchFamily="18" charset="0"/>
              </a:rPr>
              <a:t>Telo</a:t>
            </a:r>
            <a:r>
              <a:rPr lang="en-GB" sz="2400" dirty="0">
                <a:effectLst/>
                <a:latin typeface="Times New Roman" panose="02020603050405020304" pitchFamily="18" charset="0"/>
                <a:ea typeface="Times"/>
                <a:cs typeface="Times New Roman" panose="02020603050405020304" pitchFamily="18" charset="0"/>
              </a:rPr>
              <a:t>” which means the “end”, as this is the final stage of the mitosis, when the nuclear envelope is re-assembled, the centrioles and spindle fibres are disassembled.</a:t>
            </a:r>
            <a:r>
              <a:rPr lang="en-US" sz="2400" dirty="0">
                <a:effectLst/>
                <a:latin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Times"/>
              <a:cs typeface="Times New Roman" panose="02020603050405020304" pitchFamily="18" charset="0"/>
            </a:endParaRPr>
          </a:p>
        </p:txBody>
      </p:sp>
      <p:pic>
        <p:nvPicPr>
          <p:cNvPr id="4" name="Picture 3">
            <a:extLst>
              <a:ext uri="{FF2B5EF4-FFF2-40B4-BE49-F238E27FC236}">
                <a16:creationId xmlns:a16="http://schemas.microsoft.com/office/drawing/2014/main" id="{21520D9C-7071-3AF6-0F44-BAFC7F53472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62518" y="1843089"/>
            <a:ext cx="4933625" cy="3795711"/>
          </a:xfrm>
          <a:prstGeom prst="rect">
            <a:avLst/>
          </a:prstGeom>
          <a:noFill/>
          <a:ln>
            <a:noFill/>
          </a:ln>
        </p:spPr>
      </p:pic>
      <p:sp>
        <p:nvSpPr>
          <p:cNvPr id="5" name="TextBox 4">
            <a:extLst>
              <a:ext uri="{FF2B5EF4-FFF2-40B4-BE49-F238E27FC236}">
                <a16:creationId xmlns:a16="http://schemas.microsoft.com/office/drawing/2014/main" id="{86E3F725-F9D4-D166-8FCD-31A76F6B0BD2}"/>
              </a:ext>
            </a:extLst>
          </p:cNvPr>
          <p:cNvSpPr txBox="1"/>
          <p:nvPr/>
        </p:nvSpPr>
        <p:spPr>
          <a:xfrm>
            <a:off x="476250" y="6434435"/>
            <a:ext cx="11372850"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.2.5. Mitosis and Meiosis	      	           	 slide #6</a:t>
            </a:r>
            <a:endParaRPr lang="en-US" sz="1200" dirty="0">
              <a:solidFill>
                <a:schemeClr val="tx2">
                  <a:lumMod val="60000"/>
                  <a:lumOff val="40000"/>
                </a:schemeClr>
              </a:solidFill>
              <a:effectLst/>
              <a:latin typeface="Helvetica" pitchFamily="2" charset="0"/>
            </a:endParaRPr>
          </a:p>
        </p:txBody>
      </p:sp>
    </p:spTree>
    <p:extLst>
      <p:ext uri="{BB962C8B-B14F-4D97-AF65-F5344CB8AC3E}">
        <p14:creationId xmlns:p14="http://schemas.microsoft.com/office/powerpoint/2010/main" val="1135060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37EEF-90FE-8DC0-F22A-5B19F9730814}"/>
              </a:ext>
            </a:extLst>
          </p:cNvPr>
          <p:cNvSpPr>
            <a:spLocks noGrp="1"/>
          </p:cNvSpPr>
          <p:nvPr>
            <p:ph type="title"/>
          </p:nvPr>
        </p:nvSpPr>
        <p:spPr>
          <a:xfrm>
            <a:off x="838200" y="3175"/>
            <a:ext cx="10515600" cy="1325563"/>
          </a:xfrm>
        </p:spPr>
        <p:txBody>
          <a:bodyPr>
            <a:normAutofit/>
          </a:bodyPr>
          <a:lstStyle/>
          <a:p>
            <a:pPr algn="ctr"/>
            <a:r>
              <a:rPr lang="en-GB" sz="3200" b="1" dirty="0">
                <a:solidFill>
                  <a:schemeClr val="accent1"/>
                </a:solidFill>
                <a:effectLst/>
                <a:latin typeface="Times New Roman" panose="02020603050405020304" pitchFamily="18" charset="0"/>
                <a:ea typeface="Times"/>
                <a:cs typeface="Times New Roman" panose="02020603050405020304" pitchFamily="18" charset="0"/>
              </a:rPr>
              <a:t>C. Meiosis </a:t>
            </a:r>
            <a:r>
              <a:rPr lang="en-GB" sz="2400" b="1" dirty="0">
                <a:solidFill>
                  <a:schemeClr val="accent1">
                    <a:lumMod val="60000"/>
                    <a:lumOff val="40000"/>
                  </a:schemeClr>
                </a:solidFill>
                <a:effectLst/>
                <a:latin typeface="Times New Roman" panose="02020603050405020304" pitchFamily="18" charset="0"/>
                <a:ea typeface="Times"/>
                <a:cs typeface="Times New Roman" panose="02020603050405020304" pitchFamily="18" charset="0"/>
              </a:rPr>
              <a:t>(</a:t>
            </a:r>
            <a:r>
              <a:rPr lang="en-GB" sz="2400" b="1" dirty="0">
                <a:solidFill>
                  <a:schemeClr val="accent1">
                    <a:lumMod val="60000"/>
                    <a:lumOff val="40000"/>
                  </a:schemeClr>
                </a:solidFill>
                <a:latin typeface="Times New Roman" panose="02020603050405020304" pitchFamily="18" charset="0"/>
                <a:ea typeface="Times"/>
                <a:cs typeface="Times New Roman" panose="02020603050405020304" pitchFamily="18" charset="0"/>
              </a:rPr>
              <a:t>1</a:t>
            </a:r>
            <a:r>
              <a:rPr lang="en-GB" sz="2400" b="1" dirty="0">
                <a:solidFill>
                  <a:schemeClr val="accent1">
                    <a:lumMod val="60000"/>
                    <a:lumOff val="40000"/>
                  </a:schemeClr>
                </a:solidFill>
                <a:effectLst/>
                <a:latin typeface="Times New Roman" panose="02020603050405020304" pitchFamily="18" charset="0"/>
                <a:ea typeface="Times"/>
                <a:cs typeface="Times New Roman" panose="02020603050405020304" pitchFamily="18" charset="0"/>
              </a:rPr>
              <a:t>)</a:t>
            </a:r>
            <a:r>
              <a:rPr lang="en-GB" sz="3200" b="1" dirty="0">
                <a:solidFill>
                  <a:schemeClr val="accent1"/>
                </a:solidFill>
                <a:effectLst/>
                <a:latin typeface="Times New Roman" panose="02020603050405020304" pitchFamily="18" charset="0"/>
                <a:ea typeface="Times"/>
                <a:cs typeface="Times New Roman" panose="02020603050405020304" pitchFamily="18" charset="0"/>
              </a:rPr>
              <a:t>:</a:t>
            </a:r>
            <a:r>
              <a:rPr lang="en-US" sz="3200" dirty="0">
                <a:solidFill>
                  <a:schemeClr val="accent1"/>
                </a:solidFill>
                <a:effectLst/>
                <a:latin typeface="Times New Roman" panose="02020603050405020304" pitchFamily="18" charset="0"/>
                <a:cs typeface="Times New Roman" panose="02020603050405020304" pitchFamily="18" charset="0"/>
              </a:rPr>
              <a:t> </a:t>
            </a:r>
            <a:endParaRPr lang="en-US" sz="3200" dirty="0">
              <a:solidFill>
                <a:schemeClr val="accent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C23B040-37E8-3309-0823-047C690B7371}"/>
              </a:ext>
            </a:extLst>
          </p:cNvPr>
          <p:cNvSpPr>
            <a:spLocks noGrp="1"/>
          </p:cNvSpPr>
          <p:nvPr>
            <p:ph idx="1"/>
          </p:nvPr>
        </p:nvSpPr>
        <p:spPr>
          <a:xfrm>
            <a:off x="361950" y="1292224"/>
            <a:ext cx="7524750" cy="5356225"/>
          </a:xfrm>
        </p:spPr>
        <p:txBody>
          <a:bodyPr>
            <a:noAutofit/>
          </a:bodyPr>
          <a:lstStyle/>
          <a:p>
            <a:pPr marL="0" marR="0" indent="0">
              <a:spcBef>
                <a:spcPts val="0"/>
              </a:spcBef>
              <a:spcAft>
                <a:spcPts val="0"/>
              </a:spcAft>
              <a:buNone/>
            </a:pPr>
            <a:r>
              <a:rPr lang="en-GB" sz="2400" dirty="0">
                <a:effectLst/>
                <a:latin typeface="Times New Roman" panose="02020603050405020304" pitchFamily="18" charset="0"/>
                <a:ea typeface="Times"/>
                <a:cs typeface="Times New Roman" panose="02020603050405020304" pitchFamily="18" charset="0"/>
              </a:rPr>
              <a:t>1.</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There is however one type of mitosis which is ‘slightly’ different from mitosis but crucial for our survival! This is the cellular division of our ‘sex’ cells; our </a:t>
            </a:r>
            <a:r>
              <a:rPr lang="en-GB" sz="2400" b="1" dirty="0">
                <a:effectLst/>
                <a:latin typeface="Times New Roman" panose="02020603050405020304" pitchFamily="18" charset="0"/>
                <a:ea typeface="Times"/>
                <a:cs typeface="Times New Roman" panose="02020603050405020304" pitchFamily="18" charset="0"/>
              </a:rPr>
              <a:t>gametes</a:t>
            </a:r>
            <a:r>
              <a:rPr lang="en-GB" sz="2400" dirty="0">
                <a:effectLst/>
                <a:latin typeface="Times New Roman" panose="02020603050405020304" pitchFamily="18" charset="0"/>
                <a:ea typeface="Times"/>
                <a:cs typeface="Times New Roman" panose="02020603050405020304" pitchFamily="18" charset="0"/>
              </a:rPr>
              <a:t>. These are the </a:t>
            </a:r>
            <a:r>
              <a:rPr lang="en-GB" sz="2400" b="1" dirty="0">
                <a:effectLst/>
                <a:latin typeface="Times New Roman" panose="02020603050405020304" pitchFamily="18" charset="0"/>
                <a:ea typeface="Times"/>
                <a:cs typeface="Times New Roman" panose="02020603050405020304" pitchFamily="18" charset="0"/>
              </a:rPr>
              <a:t>sperm</a:t>
            </a:r>
            <a:r>
              <a:rPr lang="en-GB" sz="2400" dirty="0">
                <a:effectLst/>
                <a:latin typeface="Times New Roman" panose="02020603050405020304" pitchFamily="18" charset="0"/>
                <a:ea typeface="Times"/>
                <a:cs typeface="Times New Roman" panose="02020603050405020304" pitchFamily="18" charset="0"/>
              </a:rPr>
              <a:t> cells (in males) and the </a:t>
            </a:r>
            <a:r>
              <a:rPr lang="en-GB" sz="2400" b="1" dirty="0">
                <a:effectLst/>
                <a:latin typeface="Times New Roman" panose="02020603050405020304" pitchFamily="18" charset="0"/>
                <a:ea typeface="Times"/>
                <a:cs typeface="Times New Roman" panose="02020603050405020304" pitchFamily="18" charset="0"/>
              </a:rPr>
              <a:t>oocytes</a:t>
            </a:r>
            <a:r>
              <a:rPr lang="en-GB" sz="2400" dirty="0">
                <a:effectLst/>
                <a:latin typeface="Times New Roman" panose="02020603050405020304" pitchFamily="18" charset="0"/>
                <a:ea typeface="Times"/>
                <a:cs typeface="Times New Roman" panose="02020603050405020304" pitchFamily="18" charset="0"/>
              </a:rPr>
              <a:t> (in females).</a:t>
            </a:r>
          </a:p>
          <a:p>
            <a:pPr marL="0" marR="0" indent="0">
              <a:spcBef>
                <a:spcPts val="0"/>
              </a:spcBef>
              <a:spcAft>
                <a:spcPts val="0"/>
              </a:spcAft>
              <a:buNone/>
              <a:tabLst>
                <a:tab pos="2743200" algn="ctr"/>
                <a:tab pos="5486400" algn="r"/>
                <a:tab pos="457200" algn="l"/>
              </a:tabLst>
            </a:pPr>
            <a:endParaRPr lang="en-GB"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2.</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As you may know/remember, life starts when a sperm cell and an oocyte ‘merge’ together to form an embryo. If their chromosomes were simply put together into the cell of the new embryo, his (or her!) cells would contain 2 x 2 x 24 chromosomes! That is impossible. (</a:t>
            </a:r>
            <a:r>
              <a:rPr lang="en-GB" sz="2400" i="1" dirty="0">
                <a:effectLst/>
                <a:latin typeface="Times New Roman" panose="02020603050405020304" pitchFamily="18" charset="0"/>
                <a:ea typeface="Times"/>
                <a:cs typeface="Times New Roman" panose="02020603050405020304" pitchFamily="18" charset="0"/>
              </a:rPr>
              <a:t>Why not?</a:t>
            </a:r>
            <a:r>
              <a:rPr lang="en-GB" sz="2400" dirty="0">
                <a:effectLst/>
                <a:latin typeface="Times New Roman" panose="02020603050405020304" pitchFamily="18" charset="0"/>
                <a:ea typeface="Times"/>
                <a:cs typeface="Times New Roman" panose="02020603050405020304" pitchFamily="18" charset="0"/>
              </a:rPr>
              <a:t>)</a:t>
            </a:r>
            <a:endParaRPr lang="en-US"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pPr>
            <a:endParaRPr lang="en-GB"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pPr>
            <a:r>
              <a:rPr lang="en-GB" sz="2400" dirty="0">
                <a:effectLst/>
                <a:latin typeface="Times New Roman" panose="02020603050405020304" pitchFamily="18" charset="0"/>
                <a:ea typeface="Times"/>
                <a:cs typeface="Times New Roman" panose="02020603050405020304" pitchFamily="18" charset="0"/>
              </a:rPr>
              <a:t>3.</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Therefore, the number of chromosomes has to be reduced (halved) before fertilization occurs. This is (one of) the purposes of meiosis.</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US" sz="1800" dirty="0">
              <a:effectLst/>
              <a:latin typeface="Times"/>
              <a:ea typeface="Times"/>
              <a:cs typeface="Times New Roman" panose="02020603050405020304" pitchFamily="18" charset="0"/>
            </a:endParaRPr>
          </a:p>
        </p:txBody>
      </p:sp>
      <p:pic>
        <p:nvPicPr>
          <p:cNvPr id="5" name="Picture 4">
            <a:extLst>
              <a:ext uri="{FF2B5EF4-FFF2-40B4-BE49-F238E27FC236}">
                <a16:creationId xmlns:a16="http://schemas.microsoft.com/office/drawing/2014/main" id="{143B403A-3B3C-8B48-A5B9-A8DCFDDE68F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36567" y="1711324"/>
            <a:ext cx="3317234" cy="2841626"/>
          </a:xfrm>
          <a:prstGeom prst="rect">
            <a:avLst/>
          </a:prstGeom>
          <a:noFill/>
          <a:ln>
            <a:noFill/>
          </a:ln>
        </p:spPr>
      </p:pic>
      <p:sp>
        <p:nvSpPr>
          <p:cNvPr id="6" name="TextBox 5">
            <a:extLst>
              <a:ext uri="{FF2B5EF4-FFF2-40B4-BE49-F238E27FC236}">
                <a16:creationId xmlns:a16="http://schemas.microsoft.com/office/drawing/2014/main" id="{C0EB2561-BFFE-AC70-4513-944A3BB944B9}"/>
              </a:ext>
            </a:extLst>
          </p:cNvPr>
          <p:cNvSpPr txBox="1"/>
          <p:nvPr/>
        </p:nvSpPr>
        <p:spPr>
          <a:xfrm>
            <a:off x="476250" y="6434435"/>
            <a:ext cx="11372850"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.2.5. Mitosis and Meiosis	        		         	 slide #7</a:t>
            </a:r>
            <a:endParaRPr lang="en-US" sz="1200" dirty="0">
              <a:solidFill>
                <a:schemeClr val="tx2">
                  <a:lumMod val="60000"/>
                  <a:lumOff val="40000"/>
                </a:schemeClr>
              </a:solidFill>
              <a:effectLst/>
              <a:latin typeface="Helvetica" pitchFamily="2" charset="0"/>
            </a:endParaRPr>
          </a:p>
        </p:txBody>
      </p:sp>
    </p:spTree>
    <p:extLst>
      <p:ext uri="{BB962C8B-B14F-4D97-AF65-F5344CB8AC3E}">
        <p14:creationId xmlns:p14="http://schemas.microsoft.com/office/powerpoint/2010/main" val="2092676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37EEF-90FE-8DC0-F22A-5B19F9730814}"/>
              </a:ext>
            </a:extLst>
          </p:cNvPr>
          <p:cNvSpPr>
            <a:spLocks noGrp="1"/>
          </p:cNvSpPr>
          <p:nvPr>
            <p:ph type="title"/>
          </p:nvPr>
        </p:nvSpPr>
        <p:spPr>
          <a:xfrm>
            <a:off x="838200" y="3175"/>
            <a:ext cx="10515600" cy="1325563"/>
          </a:xfrm>
        </p:spPr>
        <p:txBody>
          <a:bodyPr>
            <a:normAutofit/>
          </a:bodyPr>
          <a:lstStyle/>
          <a:p>
            <a:pPr algn="ctr"/>
            <a:r>
              <a:rPr lang="en-GB" sz="3200" b="1" dirty="0">
                <a:solidFill>
                  <a:schemeClr val="accent1"/>
                </a:solidFill>
                <a:effectLst/>
                <a:latin typeface="Times New Roman" panose="02020603050405020304" pitchFamily="18" charset="0"/>
                <a:ea typeface="Times"/>
                <a:cs typeface="Times New Roman" panose="02020603050405020304" pitchFamily="18" charset="0"/>
              </a:rPr>
              <a:t>C. Meiosis </a:t>
            </a:r>
            <a:r>
              <a:rPr lang="en-GB" sz="2400" b="1" dirty="0">
                <a:solidFill>
                  <a:schemeClr val="accent1">
                    <a:lumMod val="60000"/>
                    <a:lumOff val="40000"/>
                  </a:schemeClr>
                </a:solidFill>
                <a:effectLst/>
                <a:latin typeface="Times New Roman" panose="02020603050405020304" pitchFamily="18" charset="0"/>
                <a:ea typeface="Times"/>
                <a:cs typeface="Times New Roman" panose="02020603050405020304" pitchFamily="18" charset="0"/>
              </a:rPr>
              <a:t>(2)</a:t>
            </a:r>
            <a:r>
              <a:rPr lang="en-GB" sz="3200" b="1" dirty="0">
                <a:solidFill>
                  <a:schemeClr val="accent1"/>
                </a:solidFill>
                <a:effectLst/>
                <a:latin typeface="Times New Roman" panose="02020603050405020304" pitchFamily="18" charset="0"/>
                <a:ea typeface="Times"/>
                <a:cs typeface="Times New Roman" panose="02020603050405020304" pitchFamily="18" charset="0"/>
              </a:rPr>
              <a:t>:</a:t>
            </a:r>
            <a:r>
              <a:rPr lang="en-US" sz="3200" dirty="0">
                <a:solidFill>
                  <a:schemeClr val="accent1"/>
                </a:solidFill>
                <a:effectLst/>
                <a:latin typeface="Times New Roman" panose="02020603050405020304" pitchFamily="18" charset="0"/>
                <a:cs typeface="Times New Roman" panose="02020603050405020304" pitchFamily="18" charset="0"/>
              </a:rPr>
              <a:t> </a:t>
            </a:r>
            <a:endParaRPr lang="en-US" sz="3200" dirty="0">
              <a:solidFill>
                <a:schemeClr val="accent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C23B040-37E8-3309-0823-047C690B7371}"/>
              </a:ext>
            </a:extLst>
          </p:cNvPr>
          <p:cNvSpPr>
            <a:spLocks noGrp="1"/>
          </p:cNvSpPr>
          <p:nvPr>
            <p:ph idx="1"/>
          </p:nvPr>
        </p:nvSpPr>
        <p:spPr>
          <a:xfrm>
            <a:off x="361950" y="1292224"/>
            <a:ext cx="7524750" cy="5356225"/>
          </a:xfrm>
        </p:spPr>
        <p:txBody>
          <a:bodyPr>
            <a:noAutofit/>
          </a:bodyPr>
          <a:lstStyle/>
          <a:p>
            <a:pPr marL="0" marR="0" indent="0">
              <a:spcBef>
                <a:spcPts val="0"/>
              </a:spcBef>
              <a:spcAft>
                <a:spcPts val="0"/>
              </a:spcAft>
              <a:buNone/>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4.</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Meiosis actually consists of two parts, or two steps, called “meiosis I” and “meiosis II”. Each meiosis contains the same phases as during mitosis: prophase, metaphase, anaphase and telophase.</a:t>
            </a:r>
            <a:endParaRPr lang="en-US"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pPr>
            <a:endParaRPr lang="en-GB"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pPr>
            <a:r>
              <a:rPr lang="en-GB" sz="2400" dirty="0">
                <a:effectLst/>
                <a:latin typeface="Times New Roman" panose="02020603050405020304" pitchFamily="18" charset="0"/>
                <a:ea typeface="Times"/>
                <a:cs typeface="Times New Roman" panose="02020603050405020304" pitchFamily="18" charset="0"/>
              </a:rPr>
              <a:t>5.</a:t>
            </a:r>
            <a:r>
              <a:rPr lang="en-US" sz="2400" dirty="0">
                <a:latin typeface="Times New Roman" panose="02020603050405020304" pitchFamily="18" charset="0"/>
                <a:ea typeface="Times"/>
                <a:cs typeface="Times New Roman" panose="02020603050405020304" pitchFamily="18" charset="0"/>
              </a:rPr>
              <a:t> </a:t>
            </a:r>
            <a:r>
              <a:rPr lang="en-GB" sz="2400" b="1" dirty="0">
                <a:effectLst/>
                <a:latin typeface="Times New Roman" panose="02020603050405020304" pitchFamily="18" charset="0"/>
                <a:ea typeface="Times"/>
                <a:cs typeface="Times New Roman" panose="02020603050405020304" pitchFamily="18" charset="0"/>
              </a:rPr>
              <a:t>Meiosis I</a:t>
            </a:r>
            <a:r>
              <a:rPr lang="en-GB" sz="2400" dirty="0">
                <a:effectLst/>
                <a:latin typeface="Times New Roman" panose="02020603050405020304" pitchFamily="18" charset="0"/>
                <a:ea typeface="Times"/>
                <a:cs typeface="Times New Roman" panose="02020603050405020304" pitchFamily="18" charset="0"/>
              </a:rPr>
              <a:t> is very similar to a normal mitosis whereby the number of chromosomes is duplicated. Then, when the cells divide into two daughter cells, the number of chromosomes is still 2 x 24 in each cell.</a:t>
            </a:r>
            <a:endParaRPr lang="en-US"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tabLst>
                <a:tab pos="2743200" algn="ctr"/>
                <a:tab pos="5486400" algn="r"/>
                <a:tab pos="457200" algn="l"/>
              </a:tabLst>
            </a:pPr>
            <a:endParaRPr lang="en-GB"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6.</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The purpose of meiosis I is to exchange the genes (=DNA) across their chromosomes during the actual duplication. This is called “crossing-over” or “recombination”. In this way, the daughter cells are actually genetically different from each other!</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US" sz="1800" dirty="0">
              <a:effectLst/>
              <a:latin typeface="Times"/>
              <a:ea typeface="Times"/>
              <a:cs typeface="Times New Roman" panose="02020603050405020304" pitchFamily="18" charset="0"/>
            </a:endParaRPr>
          </a:p>
        </p:txBody>
      </p:sp>
      <p:pic>
        <p:nvPicPr>
          <p:cNvPr id="5" name="Picture 4">
            <a:extLst>
              <a:ext uri="{FF2B5EF4-FFF2-40B4-BE49-F238E27FC236}">
                <a16:creationId xmlns:a16="http://schemas.microsoft.com/office/drawing/2014/main" id="{143B403A-3B3C-8B48-A5B9-A8DCFDDE68F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36567" y="1711324"/>
            <a:ext cx="3317234" cy="2841626"/>
          </a:xfrm>
          <a:prstGeom prst="rect">
            <a:avLst/>
          </a:prstGeom>
          <a:noFill/>
          <a:ln>
            <a:noFill/>
          </a:ln>
        </p:spPr>
      </p:pic>
      <p:sp>
        <p:nvSpPr>
          <p:cNvPr id="4" name="TextBox 3">
            <a:extLst>
              <a:ext uri="{FF2B5EF4-FFF2-40B4-BE49-F238E27FC236}">
                <a16:creationId xmlns:a16="http://schemas.microsoft.com/office/drawing/2014/main" id="{FFF9F8C8-6CB2-A02B-C817-D4E50804B504}"/>
              </a:ext>
            </a:extLst>
          </p:cNvPr>
          <p:cNvSpPr txBox="1"/>
          <p:nvPr/>
        </p:nvSpPr>
        <p:spPr>
          <a:xfrm>
            <a:off x="476250" y="6434435"/>
            <a:ext cx="11372850"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.2.5. Mitosis and Meiosis	               			  	 slide #8</a:t>
            </a:r>
            <a:endParaRPr lang="en-US" sz="1200" dirty="0">
              <a:solidFill>
                <a:schemeClr val="tx2">
                  <a:lumMod val="60000"/>
                  <a:lumOff val="40000"/>
                </a:schemeClr>
              </a:solidFill>
              <a:effectLst/>
              <a:latin typeface="Helvetica" pitchFamily="2" charset="0"/>
            </a:endParaRPr>
          </a:p>
        </p:txBody>
      </p:sp>
    </p:spTree>
    <p:extLst>
      <p:ext uri="{BB962C8B-B14F-4D97-AF65-F5344CB8AC3E}">
        <p14:creationId xmlns:p14="http://schemas.microsoft.com/office/powerpoint/2010/main" val="661881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37EEF-90FE-8DC0-F22A-5B19F9730814}"/>
              </a:ext>
            </a:extLst>
          </p:cNvPr>
          <p:cNvSpPr>
            <a:spLocks noGrp="1"/>
          </p:cNvSpPr>
          <p:nvPr>
            <p:ph type="title"/>
          </p:nvPr>
        </p:nvSpPr>
        <p:spPr>
          <a:xfrm>
            <a:off x="838200" y="3175"/>
            <a:ext cx="10515600" cy="1325563"/>
          </a:xfrm>
        </p:spPr>
        <p:txBody>
          <a:bodyPr>
            <a:normAutofit/>
          </a:bodyPr>
          <a:lstStyle/>
          <a:p>
            <a:pPr algn="ctr"/>
            <a:r>
              <a:rPr lang="en-GB" sz="3200" b="1" dirty="0">
                <a:solidFill>
                  <a:schemeClr val="accent1"/>
                </a:solidFill>
                <a:effectLst/>
                <a:latin typeface="Times New Roman" panose="02020603050405020304" pitchFamily="18" charset="0"/>
                <a:ea typeface="Times"/>
                <a:cs typeface="Times New Roman" panose="02020603050405020304" pitchFamily="18" charset="0"/>
              </a:rPr>
              <a:t>C. Meiosis </a:t>
            </a:r>
            <a:r>
              <a:rPr lang="en-GB" sz="2400" b="1" dirty="0">
                <a:solidFill>
                  <a:schemeClr val="accent1">
                    <a:lumMod val="60000"/>
                    <a:lumOff val="40000"/>
                  </a:schemeClr>
                </a:solidFill>
                <a:effectLst/>
                <a:latin typeface="Times New Roman" panose="02020603050405020304" pitchFamily="18" charset="0"/>
                <a:ea typeface="Times"/>
                <a:cs typeface="Times New Roman" panose="02020603050405020304" pitchFamily="18" charset="0"/>
              </a:rPr>
              <a:t>(3)</a:t>
            </a:r>
            <a:r>
              <a:rPr lang="en-GB" sz="3200" b="1" dirty="0">
                <a:solidFill>
                  <a:schemeClr val="accent1"/>
                </a:solidFill>
                <a:effectLst/>
                <a:latin typeface="Times New Roman" panose="02020603050405020304" pitchFamily="18" charset="0"/>
                <a:ea typeface="Times"/>
                <a:cs typeface="Times New Roman" panose="02020603050405020304" pitchFamily="18" charset="0"/>
              </a:rPr>
              <a:t>:</a:t>
            </a:r>
            <a:r>
              <a:rPr lang="en-US" sz="3200" dirty="0">
                <a:solidFill>
                  <a:schemeClr val="accent1"/>
                </a:solidFill>
                <a:effectLst/>
                <a:latin typeface="Times New Roman" panose="02020603050405020304" pitchFamily="18" charset="0"/>
                <a:cs typeface="Times New Roman" panose="02020603050405020304" pitchFamily="18" charset="0"/>
              </a:rPr>
              <a:t> </a:t>
            </a:r>
            <a:endParaRPr lang="en-US" sz="3200" dirty="0">
              <a:solidFill>
                <a:schemeClr val="accent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C23B040-37E8-3309-0823-047C690B7371}"/>
              </a:ext>
            </a:extLst>
          </p:cNvPr>
          <p:cNvSpPr>
            <a:spLocks noGrp="1"/>
          </p:cNvSpPr>
          <p:nvPr>
            <p:ph idx="1"/>
          </p:nvPr>
        </p:nvSpPr>
        <p:spPr>
          <a:xfrm>
            <a:off x="361950" y="1292225"/>
            <a:ext cx="7524750" cy="4670426"/>
          </a:xfrm>
        </p:spPr>
        <p:txBody>
          <a:bodyPr>
            <a:noAutofit/>
          </a:bodyPr>
          <a:lstStyle/>
          <a:p>
            <a:pPr marL="0" marR="0" indent="0">
              <a:spcBef>
                <a:spcPts val="0"/>
              </a:spcBef>
              <a:spcAft>
                <a:spcPts val="0"/>
              </a:spcAft>
              <a:buNone/>
            </a:pPr>
            <a:r>
              <a:rPr lang="en-GB" sz="2400" dirty="0">
                <a:effectLst/>
                <a:latin typeface="Times New Roman" panose="02020603050405020304" pitchFamily="18" charset="0"/>
                <a:ea typeface="Times"/>
                <a:cs typeface="Times New Roman" panose="02020603050405020304" pitchFamily="18" charset="0"/>
              </a:rPr>
              <a:t>7.</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After Meiosis I, </a:t>
            </a:r>
            <a:r>
              <a:rPr lang="en-GB" sz="2400" b="1" dirty="0">
                <a:effectLst/>
                <a:latin typeface="Times New Roman" panose="02020603050405020304" pitchFamily="18" charset="0"/>
                <a:ea typeface="Times"/>
                <a:cs typeface="Times New Roman" panose="02020603050405020304" pitchFamily="18" charset="0"/>
              </a:rPr>
              <a:t>Meiosis II</a:t>
            </a:r>
            <a:r>
              <a:rPr lang="en-GB" sz="2400" dirty="0">
                <a:effectLst/>
                <a:latin typeface="Times New Roman" panose="02020603050405020304" pitchFamily="18" charset="0"/>
                <a:ea typeface="Times"/>
                <a:cs typeface="Times New Roman" panose="02020603050405020304" pitchFamily="18" charset="0"/>
              </a:rPr>
              <a:t> will start. Now, in contrast to all other divisions, the chromosomes are </a:t>
            </a:r>
            <a:r>
              <a:rPr lang="en-GB" sz="2400" b="1" dirty="0">
                <a:effectLst/>
                <a:latin typeface="Times New Roman" panose="02020603050405020304" pitchFamily="18" charset="0"/>
                <a:ea typeface="Times"/>
                <a:cs typeface="Times New Roman" panose="02020603050405020304" pitchFamily="18" charset="0"/>
              </a:rPr>
              <a:t>NOT</a:t>
            </a:r>
            <a:r>
              <a:rPr lang="en-GB" sz="2400" dirty="0">
                <a:effectLst/>
                <a:latin typeface="Times New Roman" panose="02020603050405020304" pitchFamily="18" charset="0"/>
                <a:ea typeface="Times"/>
                <a:cs typeface="Times New Roman" panose="02020603050405020304" pitchFamily="18" charset="0"/>
              </a:rPr>
              <a:t> duplicated.</a:t>
            </a:r>
            <a:endParaRPr lang="en-US"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tabLst>
                <a:tab pos="2743200" algn="ctr"/>
                <a:tab pos="5486400" algn="r"/>
                <a:tab pos="457200" algn="l"/>
              </a:tabLst>
            </a:pPr>
            <a:endParaRPr lang="en-GB" sz="2400" dirty="0">
              <a:effectLst/>
              <a:latin typeface="Times New Roman" panose="02020603050405020304" pitchFamily="18" charset="0"/>
              <a:ea typeface="Times"/>
              <a:cs typeface="Times New Roman" panose="02020603050405020304" pitchFamily="18" charset="0"/>
            </a:endParaRPr>
          </a:p>
          <a:p>
            <a:pPr marL="0" indent="0">
              <a:spcBef>
                <a:spcPts val="0"/>
              </a:spcBef>
              <a:buNone/>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8.</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So, when the daughter cells are created, each cell, in its nucleus, contains only one set of chromosomes: 1 x 24!!</a:t>
            </a:r>
            <a:r>
              <a:rPr lang="en-US" sz="2400" dirty="0">
                <a:effectLst/>
                <a:latin typeface="Times New Roman" panose="02020603050405020304" pitchFamily="18" charset="0"/>
                <a:cs typeface="Times New Roman" panose="02020603050405020304" pitchFamily="18" charset="0"/>
              </a:rPr>
              <a:t> </a:t>
            </a:r>
            <a:endParaRPr lang="en-GB"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pPr>
            <a:endParaRPr lang="en-GB"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pPr>
            <a:r>
              <a:rPr lang="en-GB" sz="2400" dirty="0">
                <a:effectLst/>
                <a:latin typeface="Times New Roman" panose="02020603050405020304" pitchFamily="18" charset="0"/>
                <a:ea typeface="Times"/>
                <a:cs typeface="Times New Roman" panose="02020603050405020304" pitchFamily="18" charset="0"/>
              </a:rPr>
              <a:t>9.</a:t>
            </a:r>
            <a:r>
              <a:rPr lang="en-US" sz="2400" dirty="0">
                <a:latin typeface="Times New Roman" panose="02020603050405020304" pitchFamily="18" charset="0"/>
                <a:ea typeface="Times"/>
                <a:cs typeface="Times New Roman" panose="02020603050405020304" pitchFamily="18" charset="0"/>
              </a:rPr>
              <a:t> </a:t>
            </a:r>
            <a:r>
              <a:rPr lang="en-GB" sz="2400" dirty="0">
                <a:effectLst/>
                <a:latin typeface="Times New Roman" panose="02020603050405020304" pitchFamily="18" charset="0"/>
                <a:ea typeface="Times"/>
                <a:cs typeface="Times New Roman" panose="02020603050405020304" pitchFamily="18" charset="0"/>
              </a:rPr>
              <a:t>This is SO important that we have names for cells that have one or two sets of chromosomes; “diploid” and “haploid”.</a:t>
            </a:r>
            <a:endParaRPr lang="en-US"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tabLst>
                <a:tab pos="2743200" algn="ctr"/>
                <a:tab pos="5486400" algn="r"/>
                <a:tab pos="457200" algn="l"/>
              </a:tabLst>
            </a:pPr>
            <a:endParaRPr lang="en-GB" sz="2400" dirty="0">
              <a:effectLst/>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tabLst>
                <a:tab pos="2743200" algn="ctr"/>
                <a:tab pos="5486400" algn="r"/>
                <a:tab pos="457200" algn="l"/>
              </a:tabLst>
            </a:pPr>
            <a:r>
              <a:rPr lang="en-GB" sz="2400" dirty="0">
                <a:effectLst/>
                <a:latin typeface="Times New Roman" panose="02020603050405020304" pitchFamily="18" charset="0"/>
                <a:ea typeface="Times"/>
                <a:cs typeface="Times New Roman" panose="02020603050405020304" pitchFamily="18" charset="0"/>
              </a:rPr>
              <a:t>10.</a:t>
            </a:r>
            <a:r>
              <a:rPr lang="en-US" sz="2400" dirty="0">
                <a:latin typeface="Times New Roman" panose="02020603050405020304" pitchFamily="18" charset="0"/>
                <a:ea typeface="Times"/>
                <a:cs typeface="Times New Roman" panose="02020603050405020304" pitchFamily="18" charset="0"/>
              </a:rPr>
              <a:t> </a:t>
            </a:r>
            <a:r>
              <a:rPr lang="en-GB" sz="2400" b="1" dirty="0">
                <a:effectLst/>
                <a:latin typeface="Times New Roman" panose="02020603050405020304" pitchFamily="18" charset="0"/>
                <a:ea typeface="Times"/>
                <a:cs typeface="Times New Roman" panose="02020603050405020304" pitchFamily="18" charset="0"/>
              </a:rPr>
              <a:t>Diploid</a:t>
            </a:r>
            <a:r>
              <a:rPr lang="en-GB" sz="2400" dirty="0">
                <a:effectLst/>
                <a:latin typeface="Times New Roman" panose="02020603050405020304" pitchFamily="18" charset="0"/>
                <a:ea typeface="Times"/>
                <a:cs typeface="Times New Roman" panose="02020603050405020304" pitchFamily="18" charset="0"/>
              </a:rPr>
              <a:t> means two sets of chromosomes while </a:t>
            </a:r>
            <a:r>
              <a:rPr lang="en-GB" sz="2400" b="1" dirty="0">
                <a:effectLst/>
                <a:latin typeface="Times New Roman" panose="02020603050405020304" pitchFamily="18" charset="0"/>
                <a:ea typeface="Times"/>
                <a:cs typeface="Times New Roman" panose="02020603050405020304" pitchFamily="18" charset="0"/>
              </a:rPr>
              <a:t>Haploid</a:t>
            </a:r>
            <a:r>
              <a:rPr lang="en-GB" sz="2400" dirty="0">
                <a:effectLst/>
                <a:latin typeface="Times New Roman" panose="02020603050405020304" pitchFamily="18" charset="0"/>
                <a:ea typeface="Times"/>
                <a:cs typeface="Times New Roman" panose="02020603050405020304" pitchFamily="18" charset="0"/>
              </a:rPr>
              <a:t> means one set. Therefore, sperm cells and oocytes are haploid, while all other cells in the body are diploid.</a:t>
            </a:r>
            <a:endParaRPr lang="en-US" sz="2400" dirty="0">
              <a:effectLst/>
              <a:latin typeface="Times New Roman" panose="02020603050405020304" pitchFamily="18" charset="0"/>
              <a:ea typeface="Times"/>
              <a:cs typeface="Times New Roman" panose="02020603050405020304" pitchFamily="18" charset="0"/>
            </a:endParaRPr>
          </a:p>
          <a:p>
            <a:endParaRPr lang="en-US" sz="1800" dirty="0">
              <a:effectLst/>
              <a:latin typeface="Times"/>
              <a:ea typeface="Times"/>
              <a:cs typeface="Times New Roman" panose="02020603050405020304" pitchFamily="18" charset="0"/>
            </a:endParaRPr>
          </a:p>
        </p:txBody>
      </p:sp>
      <p:pic>
        <p:nvPicPr>
          <p:cNvPr id="5" name="Picture 4">
            <a:extLst>
              <a:ext uri="{FF2B5EF4-FFF2-40B4-BE49-F238E27FC236}">
                <a16:creationId xmlns:a16="http://schemas.microsoft.com/office/drawing/2014/main" id="{143B403A-3B3C-8B48-A5B9-A8DCFDDE68F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36567" y="1711324"/>
            <a:ext cx="3317234" cy="2841626"/>
          </a:xfrm>
          <a:prstGeom prst="rect">
            <a:avLst/>
          </a:prstGeom>
          <a:noFill/>
          <a:ln>
            <a:noFill/>
          </a:ln>
        </p:spPr>
      </p:pic>
      <p:sp>
        <p:nvSpPr>
          <p:cNvPr id="4" name="TextBox 3">
            <a:extLst>
              <a:ext uri="{FF2B5EF4-FFF2-40B4-BE49-F238E27FC236}">
                <a16:creationId xmlns:a16="http://schemas.microsoft.com/office/drawing/2014/main" id="{E194EFC8-441F-72F1-A8BE-88524A961480}"/>
              </a:ext>
            </a:extLst>
          </p:cNvPr>
          <p:cNvSpPr txBox="1"/>
          <p:nvPr/>
        </p:nvSpPr>
        <p:spPr>
          <a:xfrm>
            <a:off x="476250" y="6434435"/>
            <a:ext cx="11372850"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.2.5. Mitosis and Meiosis			                 	 slide #9</a:t>
            </a:r>
            <a:endParaRPr lang="en-US" sz="1200" dirty="0">
              <a:solidFill>
                <a:schemeClr val="tx2">
                  <a:lumMod val="60000"/>
                  <a:lumOff val="40000"/>
                </a:schemeClr>
              </a:solidFill>
              <a:effectLst/>
              <a:latin typeface="Helvetica" pitchFamily="2" charset="0"/>
            </a:endParaRPr>
          </a:p>
        </p:txBody>
      </p:sp>
    </p:spTree>
    <p:extLst>
      <p:ext uri="{BB962C8B-B14F-4D97-AF65-F5344CB8AC3E}">
        <p14:creationId xmlns:p14="http://schemas.microsoft.com/office/powerpoint/2010/main" val="24586246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1102</TotalTime>
  <Words>1327</Words>
  <Application>Microsoft Macintosh PowerPoint</Application>
  <PresentationFormat>Widescreen</PresentationFormat>
  <Paragraphs>70</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Helvetica</vt:lpstr>
      <vt:lpstr>Times</vt:lpstr>
      <vt:lpstr>Times New Roman</vt:lpstr>
      <vt:lpstr>Office Theme</vt:lpstr>
      <vt:lpstr>A.2.5. Mitosis and Meiosis</vt:lpstr>
      <vt:lpstr>A. Mitosis (1): </vt:lpstr>
      <vt:lpstr>A. Mitosis (2): </vt:lpstr>
      <vt:lpstr>A. Mitosis (3): </vt:lpstr>
      <vt:lpstr>B. The names of the mitosis phases (1): </vt:lpstr>
      <vt:lpstr>B. The names of the mitosis phases (2): </vt:lpstr>
      <vt:lpstr>C. Meiosis (1): </vt:lpstr>
      <vt:lpstr>C. Meiosis (2): </vt:lpstr>
      <vt:lpstr>C. Meiosis (3): </vt:lpstr>
      <vt:lpstr>Why not?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BasicPhysiology.org</dc:title>
  <dc:creator>Wim Lammers</dc:creator>
  <cp:lastModifiedBy>Wim Lammers</cp:lastModifiedBy>
  <cp:revision>209</cp:revision>
  <dcterms:created xsi:type="dcterms:W3CDTF">2026-03-27T09:36:05Z</dcterms:created>
  <dcterms:modified xsi:type="dcterms:W3CDTF">2026-04-28T09:01:52Z</dcterms:modified>
</cp:coreProperties>
</file>