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48" r:id="rId1"/>
  </p:sldMasterIdLst>
  <p:notesMasterIdLst>
    <p:notesMasterId r:id="rId9"/>
  </p:notesMasterIdLst>
  <p:sldIdLst>
    <p:sldId id="256" r:id="rId2"/>
    <p:sldId id="268" r:id="rId3"/>
    <p:sldId id="269" r:id="rId4"/>
    <p:sldId id="270" r:id="rId5"/>
    <p:sldId id="271" r:id="rId6"/>
    <p:sldId id="272" r:id="rId7"/>
    <p:sldId id="27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1348"/>
    <p:restoredTop sz="94674"/>
  </p:normalViewPr>
  <p:slideViewPr>
    <p:cSldViewPr snapToGrid="0">
      <p:cViewPr>
        <p:scale>
          <a:sx n="69" d="100"/>
          <a:sy n="69" d="100"/>
        </p:scale>
        <p:origin x="-1144" y="1368"/>
      </p:cViewPr>
      <p:guideLst>
        <p:guide orient="horz" pos="2160"/>
        <p:guide pos="3840"/>
      </p:guideLst>
    </p:cSldViewPr>
  </p:slideViewPr>
  <p:outlineViewPr>
    <p:cViewPr>
      <p:scale>
        <a:sx n="33" d="100"/>
        <a:sy n="33" d="100"/>
      </p:scale>
      <p:origin x="0" y="-237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0C7307-F60D-5344-9E85-C005D0A8AD04}" type="datetimeFigureOut">
              <a:rPr lang="en-US" smtClean="0"/>
              <a:t>5/5/26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DFE18C7-EAD9-2147-90C4-976AD59224BE}" type="slidenum">
              <a:rPr lang="en-US" smtClean="0"/>
              <a:t>‹#›</a:t>
            </a:fld>
            <a:endParaRPr lang="en-US" dirty="0"/>
          </a:p>
        </p:txBody>
      </p:sp>
    </p:spTree>
    <p:extLst>
      <p:ext uri="{BB962C8B-B14F-4D97-AF65-F5344CB8AC3E}">
        <p14:creationId xmlns:p14="http://schemas.microsoft.com/office/powerpoint/2010/main" val="30050600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B40293-9D2D-5B76-C10C-7B079C10C3A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05C9B518-1438-78C3-4795-37DCA450037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C141A6F-EF41-8418-0194-3FD388E93549}"/>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18FC8567-E247-2BE8-8C08-F3075992897C}"/>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78956BE-7CFD-B9DE-2EBC-0543CF7B526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3788739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AFF469-F9EE-0EA3-9D2B-6301436BC79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B028D88-296F-919C-FB0E-3C4CF3846B7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C143A42-A385-6ECF-E01B-38661E3D86C0}"/>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619975FE-4A59-B3C1-B459-AC6EE52B4D8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05A489D-2F81-9E9F-7D7F-DC5E23FE27C3}"/>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1783355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90D333B-A647-1251-C0DE-4F2DC12546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1B00E4CB-027E-9D3A-3F3B-5C8DDB02ADB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775305-43A8-54C3-1153-17238E26E326}"/>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75D1F0E0-07FC-521E-283F-D1EEB26E5D0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141FEAB-781A-7EFE-E7C6-449D6B79D800}"/>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2487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106D2B-5655-E0BB-D279-6609C913F2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AB96C8-1980-3335-66D9-1881A875BA8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DF53613-0DED-AC60-7DCE-AAF66189DF5C}"/>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7D9B040A-2C18-1DC4-84D4-C39415FA5689}"/>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4AEF025C-8920-C6DA-93A4-DDBCF503B28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04454952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AB9BDA-B6FE-7D9A-146C-CA51644428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BB3C9C2-14BA-7F4C-E06F-3F11FEA751E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395397BF-7363-28B5-8C77-79D4B85CC695}"/>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073F635E-8DB4-3ADD-E8E3-02D298C9990B}"/>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DEA0E090-4687-4E0A-4154-8707C8FFA0FE}"/>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102785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9C627F-5B41-F799-2693-23663B39B8E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C835F29-004E-03C0-ED8E-81E6427453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39E838-1502-9177-433F-21A3856D391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FF60357-9A2D-CEB4-D5E5-2C49D1C6F809}"/>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6" name="Footer Placeholder 5">
            <a:extLst>
              <a:ext uri="{FF2B5EF4-FFF2-40B4-BE49-F238E27FC236}">
                <a16:creationId xmlns:a16="http://schemas.microsoft.com/office/drawing/2014/main" id="{519EF0C9-5CB6-4EB5-6E30-16577DFF913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6F47D5D0-9F6B-4A09-1EFB-7A540EA8E0B9}"/>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2720630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B6902-C2E4-CE8B-D1C2-FD04736E82F8}"/>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AD136F51-1B1B-7078-CD89-B87CD663B2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F6248A7-F682-A502-22A8-6AC5F9290CD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5BFB307-CC31-159F-7042-BE8440205B0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5545341-DA12-9847-6214-E65A5B9DA7C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4B1DEB-259D-FC75-ED48-45C1506F152A}"/>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8" name="Footer Placeholder 7">
            <a:extLst>
              <a:ext uri="{FF2B5EF4-FFF2-40B4-BE49-F238E27FC236}">
                <a16:creationId xmlns:a16="http://schemas.microsoft.com/office/drawing/2014/main" id="{35294170-F3B5-72D4-0183-8EA26D199A11}"/>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3BDE578E-5767-3964-774D-2D004D01E6FD}"/>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244082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379409-0E3F-8391-252B-A343C40F61D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8A163D1-BD93-C837-63BE-A96F672F2262}"/>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4" name="Footer Placeholder 3">
            <a:extLst>
              <a:ext uri="{FF2B5EF4-FFF2-40B4-BE49-F238E27FC236}">
                <a16:creationId xmlns:a16="http://schemas.microsoft.com/office/drawing/2014/main" id="{AEDE9B0B-4A6E-8AEE-36F0-9ED604A3EFB3}"/>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D3FD654C-2CAE-AE09-527C-4F7A7B8EA3B2}"/>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42742281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E00A95-A508-60C7-E381-286A9C68C10E}"/>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3" name="Footer Placeholder 2">
            <a:extLst>
              <a:ext uri="{FF2B5EF4-FFF2-40B4-BE49-F238E27FC236}">
                <a16:creationId xmlns:a16="http://schemas.microsoft.com/office/drawing/2014/main" id="{234F50FC-EE16-A140-AB72-6B75AD95277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5A2626D7-88A5-9BCE-D879-D65024C503BA}"/>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6670549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D7CDA1-F363-8F05-E1BD-C13B5B32BE1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259F992-4EE2-2793-C3FD-8400E2DD027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50BCF5A-67BA-6269-60BF-C561AF3AC8B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9F09F2-2C4A-64C1-ECCD-A73832D20DE5}"/>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6" name="Footer Placeholder 5">
            <a:extLst>
              <a:ext uri="{FF2B5EF4-FFF2-40B4-BE49-F238E27FC236}">
                <a16:creationId xmlns:a16="http://schemas.microsoft.com/office/drawing/2014/main" id="{9C72DF23-3F65-AC94-A5C1-6AF37964E581}"/>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97004188-5146-1602-28F0-338D15D857A1}"/>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30683760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00F4F8-CEA5-AAC2-9981-EC7BB5E9C8A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2BD5FD4-83B9-700C-660C-40CF883EA56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58598F4C-ED3F-D526-3D49-B74ACA3E468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B3463A5-F763-BA5C-6E13-8BBB0A21576C}"/>
              </a:ext>
            </a:extLst>
          </p:cNvPr>
          <p:cNvSpPr>
            <a:spLocks noGrp="1"/>
          </p:cNvSpPr>
          <p:nvPr>
            <p:ph type="dt" sz="half" idx="10"/>
          </p:nvPr>
        </p:nvSpPr>
        <p:spPr/>
        <p:txBody>
          <a:bodyPr/>
          <a:lstStyle/>
          <a:p>
            <a:fld id="{9520B1E0-43CE-BC44-A706-B644E279A5FF}" type="datetimeFigureOut">
              <a:rPr lang="en-US" smtClean="0"/>
              <a:t>5/5/26</a:t>
            </a:fld>
            <a:endParaRPr lang="en-US" dirty="0"/>
          </a:p>
        </p:txBody>
      </p:sp>
      <p:sp>
        <p:nvSpPr>
          <p:cNvPr id="6" name="Footer Placeholder 5">
            <a:extLst>
              <a:ext uri="{FF2B5EF4-FFF2-40B4-BE49-F238E27FC236}">
                <a16:creationId xmlns:a16="http://schemas.microsoft.com/office/drawing/2014/main" id="{7A778ECE-2FF8-CF23-77AA-87AB6FD9626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1647F075-E3FE-8C54-30C4-57D5F37F9F66}"/>
              </a:ext>
            </a:extLst>
          </p:cNvPr>
          <p:cNvSpPr>
            <a:spLocks noGrp="1"/>
          </p:cNvSpPr>
          <p:nvPr>
            <p:ph type="sldNum" sz="quarter" idx="12"/>
          </p:nvPr>
        </p:nvSpPr>
        <p:spPr/>
        <p:txBody>
          <a:bodyPr/>
          <a:lstStyle/>
          <a:p>
            <a:fld id="{2F7D2DCF-523D-994E-B803-18FC4B939115}" type="slidenum">
              <a:rPr lang="en-US" smtClean="0"/>
              <a:t>‹#›</a:t>
            </a:fld>
            <a:endParaRPr lang="en-US" dirty="0"/>
          </a:p>
        </p:txBody>
      </p:sp>
    </p:spTree>
    <p:extLst>
      <p:ext uri="{BB962C8B-B14F-4D97-AF65-F5344CB8AC3E}">
        <p14:creationId xmlns:p14="http://schemas.microsoft.com/office/powerpoint/2010/main" val="14280411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5A0B258-FFDB-35FF-7995-E9082FCE0A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A53F70F-3343-1038-876A-0A85392B34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36A94D8-37A0-8F7E-A847-F6016A989D4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20B1E0-43CE-BC44-A706-B644E279A5FF}" type="datetimeFigureOut">
              <a:rPr lang="en-US" smtClean="0"/>
              <a:t>5/5/26</a:t>
            </a:fld>
            <a:endParaRPr lang="en-US" dirty="0"/>
          </a:p>
        </p:txBody>
      </p:sp>
      <p:sp>
        <p:nvSpPr>
          <p:cNvPr id="5" name="Footer Placeholder 4">
            <a:extLst>
              <a:ext uri="{FF2B5EF4-FFF2-40B4-BE49-F238E27FC236}">
                <a16:creationId xmlns:a16="http://schemas.microsoft.com/office/drawing/2014/main" id="{77DAE57C-3FC3-F03C-6920-D3BAF72B9EF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42A7447-45AA-0037-4C3B-4FAD8BF7896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F7D2DCF-523D-994E-B803-18FC4B939115}" type="slidenum">
              <a:rPr lang="en-US" smtClean="0"/>
              <a:t>‹#›</a:t>
            </a:fld>
            <a:endParaRPr lang="en-US" dirty="0"/>
          </a:p>
        </p:txBody>
      </p:sp>
    </p:spTree>
    <p:extLst>
      <p:ext uri="{BB962C8B-B14F-4D97-AF65-F5344CB8AC3E}">
        <p14:creationId xmlns:p14="http://schemas.microsoft.com/office/powerpoint/2010/main" val="27729576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AA29CB-C265-B243-D7DC-706F23D6329E}"/>
              </a:ext>
            </a:extLst>
          </p:cNvPr>
          <p:cNvSpPr>
            <a:spLocks noGrp="1"/>
          </p:cNvSpPr>
          <p:nvPr>
            <p:ph type="ctrTitle"/>
          </p:nvPr>
        </p:nvSpPr>
        <p:spPr>
          <a:xfrm>
            <a:off x="1119965" y="-27938"/>
            <a:ext cx="9144000" cy="985598"/>
          </a:xfrm>
        </p:spPr>
        <p:txBody>
          <a:bodyPr>
            <a:normAutofit/>
          </a:bodyPr>
          <a:lstStyle/>
          <a:p>
            <a:r>
              <a:rPr lang="en-US" sz="3200" b="1" dirty="0">
                <a:solidFill>
                  <a:schemeClr val="accent1">
                    <a:lumMod val="75000"/>
                  </a:schemeClr>
                </a:solidFill>
                <a:latin typeface="Times New Roman" panose="02020603050405020304" pitchFamily="18" charset="0"/>
                <a:cs typeface="Times New Roman" panose="02020603050405020304" pitchFamily="18" charset="0"/>
              </a:rPr>
              <a:t>A.3.6. The Electrical Synapse</a:t>
            </a:r>
          </a:p>
        </p:txBody>
      </p:sp>
      <p:sp>
        <p:nvSpPr>
          <p:cNvPr id="4" name="TextBox 3">
            <a:extLst>
              <a:ext uri="{FF2B5EF4-FFF2-40B4-BE49-F238E27FC236}">
                <a16:creationId xmlns:a16="http://schemas.microsoft.com/office/drawing/2014/main" id="{396A043B-269C-4CB7-6FE6-5F93AA2072AF}"/>
              </a:ext>
            </a:extLst>
          </p:cNvPr>
          <p:cNvSpPr txBox="1"/>
          <p:nvPr/>
        </p:nvSpPr>
        <p:spPr>
          <a:xfrm>
            <a:off x="1119966" y="1572511"/>
            <a:ext cx="9950112" cy="3534622"/>
          </a:xfrm>
          <a:prstGeom prst="rect">
            <a:avLst/>
          </a:prstGeom>
          <a:noFill/>
        </p:spPr>
        <p:txBody>
          <a:bodyPr wrap="square">
            <a:spAutoFit/>
          </a:bodyPr>
          <a:lstStyle/>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Introduction:</a:t>
            </a:r>
            <a:r>
              <a:rPr lang="en-US" sz="2400" dirty="0">
                <a:effectLst/>
                <a:latin typeface="Times New Roman" panose="02020603050405020304" pitchFamily="18" charset="0"/>
                <a:ea typeface="Times"/>
                <a:cs typeface="Times New Roman" panose="02020603050405020304" pitchFamily="18" charset="0"/>
              </a:rPr>
              <a:t> </a:t>
            </a:r>
          </a:p>
          <a:p>
            <a:pPr marL="0" marR="0">
              <a:spcBef>
                <a:spcPts val="0"/>
              </a:spcBef>
              <a:spcAft>
                <a:spcPts val="0"/>
              </a:spcAft>
            </a:pPr>
            <a:endParaRPr lang="en-US" sz="2400" dirty="0">
              <a:latin typeface="Times New Roman" panose="02020603050405020304" pitchFamily="18" charset="0"/>
              <a:ea typeface="Times"/>
              <a:cs typeface="Times New Roman" panose="02020603050405020304" pitchFamily="18" charset="0"/>
            </a:endParaRPr>
          </a:p>
          <a:p>
            <a:pPr>
              <a:lnSpc>
                <a:spcPct val="150000"/>
              </a:lnSpc>
            </a:pPr>
            <a:r>
              <a:rPr lang="en-US" sz="2400" dirty="0">
                <a:effectLst/>
                <a:latin typeface="Times"/>
                <a:ea typeface="Times"/>
                <a:cs typeface="Times New Roman" panose="02020603050405020304" pitchFamily="18" charset="0"/>
              </a:rPr>
              <a:t>In previous pages, we discussed how the action potential propagates along the membrane in one single cell. But action potentials can also propagate from one cell to the next cell. On this page, we will discuss one type of propagation from one cell to the next; the electrical ‘synapse’.</a:t>
            </a:r>
          </a:p>
          <a:p>
            <a:pPr marL="0" marR="0">
              <a:lnSpc>
                <a:spcPct val="150000"/>
              </a:lnSpc>
              <a:spcBef>
                <a:spcPts val="0"/>
              </a:spcBef>
              <a:spcAft>
                <a:spcPts val="0"/>
              </a:spcAft>
            </a:pPr>
            <a:endParaRPr lang="en-US" sz="2400" dirty="0">
              <a:effectLst/>
              <a:latin typeface="Times"/>
              <a:ea typeface="Times"/>
              <a:cs typeface="Times New Roman" panose="02020603050405020304" pitchFamily="18" charset="0"/>
            </a:endParaRPr>
          </a:p>
        </p:txBody>
      </p:sp>
    </p:spTree>
    <p:extLst>
      <p:ext uri="{BB962C8B-B14F-4D97-AF65-F5344CB8AC3E}">
        <p14:creationId xmlns:p14="http://schemas.microsoft.com/office/powerpoint/2010/main" val="2730816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kern="0" dirty="0">
                <a:effectLst/>
                <a:latin typeface="Times New Roman" panose="02020603050405020304" pitchFamily="18" charset="0"/>
                <a:cs typeface="Times New Roman" panose="02020603050405020304" pitchFamily="18" charset="0"/>
              </a:rPr>
              <a:t>A. Function of an electrical synapse: </a:t>
            </a:r>
            <a:r>
              <a:rPr lang="en-US" sz="2400" dirty="0">
                <a:effectLst/>
                <a:latin typeface="Times New Roman" panose="02020603050405020304" pitchFamily="18" charset="0"/>
                <a:ea typeface="Times"/>
                <a:cs typeface="Times New Roman" panose="02020603050405020304" pitchFamily="18" charset="0"/>
              </a:rPr>
              <a:t>(1)</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#2</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186613" y="1168400"/>
            <a:ext cx="8592446" cy="5447645"/>
          </a:xfrm>
          <a:prstGeom prst="rect">
            <a:avLst/>
          </a:prstGeom>
          <a:noFill/>
        </p:spPr>
        <p:txBody>
          <a:bodyPr wrap="square" rtlCol="0">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In the ‘electrical’ synapse, there is a special structure joining (or ‘bridging’) neighboring cells; the </a:t>
            </a:r>
            <a:r>
              <a:rPr lang="en-US" sz="2400" b="1" dirty="0">
                <a:effectLst/>
                <a:latin typeface="Times New Roman" panose="02020603050405020304" pitchFamily="18" charset="0"/>
                <a:ea typeface="Times"/>
                <a:cs typeface="Times New Roman" panose="02020603050405020304" pitchFamily="18" charset="0"/>
              </a:rPr>
              <a:t>connexons</a:t>
            </a:r>
            <a:r>
              <a:rPr lang="en-US" sz="2400" dirty="0">
                <a:effectLst/>
                <a:latin typeface="Times New Roman" panose="02020603050405020304" pitchFamily="18" charset="0"/>
                <a:ea typeface="Times"/>
                <a:cs typeface="Times New Roman" panose="02020603050405020304" pitchFamily="18" charset="0"/>
              </a:rPr>
              <a:t>.</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These connexons are molecules shaped like long little tubes that run from one cell to the next; small ions, such as K</a:t>
            </a:r>
            <a:r>
              <a:rPr lang="en-US" sz="2400" baseline="30000" dirty="0">
                <a:effectLst/>
                <a:latin typeface="Times New Roman" panose="02020603050405020304" pitchFamily="18" charset="0"/>
                <a:ea typeface="Times"/>
                <a:cs typeface="Times New Roman" panose="02020603050405020304" pitchFamily="18" charset="0"/>
              </a:rPr>
              <a:t>+</a:t>
            </a:r>
            <a:r>
              <a:rPr lang="en-US" sz="2400" dirty="0">
                <a:effectLst/>
                <a:latin typeface="Times New Roman" panose="02020603050405020304" pitchFamily="18" charset="0"/>
                <a:ea typeface="Times"/>
                <a:cs typeface="Times New Roman" panose="02020603050405020304" pitchFamily="18" charset="0"/>
              </a:rPr>
              <a:t>, can flow through them.</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In this diagram, the two cells are connected with several connexons.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An </a:t>
            </a:r>
            <a:r>
              <a:rPr lang="en-US" sz="2400" b="1" dirty="0">
                <a:effectLst/>
                <a:latin typeface="Times New Roman" panose="02020603050405020304" pitchFamily="18" charset="0"/>
                <a:ea typeface="Times"/>
                <a:cs typeface="Times New Roman" panose="02020603050405020304" pitchFamily="18" charset="0"/>
              </a:rPr>
              <a:t>action potential</a:t>
            </a:r>
            <a:r>
              <a:rPr lang="en-US" sz="2400" dirty="0">
                <a:effectLst/>
                <a:latin typeface="Times New Roman" panose="02020603050405020304" pitchFamily="18" charset="0"/>
                <a:ea typeface="Times"/>
                <a:cs typeface="Times New Roman" panose="02020603050405020304" pitchFamily="18" charset="0"/>
              </a:rPr>
              <a:t> has been initiated in the left cell (red cell). The inside of the cell is therefore positive (+30 mV) and the outside is negative. </a:t>
            </a:r>
          </a:p>
          <a:p>
            <a:pPr marL="0" marR="0">
              <a:spcBef>
                <a:spcPts val="0"/>
              </a:spcBef>
              <a:spcAft>
                <a:spcPts val="0"/>
              </a:spcAft>
            </a:pPr>
            <a:endParaRPr lang="en-US" sz="1800" dirty="0">
              <a:effectLst/>
              <a:latin typeface="Times"/>
              <a:ea typeface="Times"/>
              <a:cs typeface="Times New Roman" panose="02020603050405020304" pitchFamily="18" charset="0"/>
            </a:endParaRPr>
          </a:p>
          <a:p>
            <a:endParaRPr lang="en-US" dirty="0"/>
          </a:p>
        </p:txBody>
      </p:sp>
      <p:pic>
        <p:nvPicPr>
          <p:cNvPr id="7" name="Picture 6">
            <a:extLst>
              <a:ext uri="{FF2B5EF4-FFF2-40B4-BE49-F238E27FC236}">
                <a16:creationId xmlns:a16="http://schemas.microsoft.com/office/drawing/2014/main" id="{7A7D6C6C-7A85-E2FD-3B05-3D27F115E6F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89663412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kern="0" dirty="0">
                <a:effectLst/>
                <a:latin typeface="Times New Roman" panose="02020603050405020304" pitchFamily="18" charset="0"/>
                <a:cs typeface="Times New Roman" panose="02020603050405020304" pitchFamily="18" charset="0"/>
              </a:rPr>
              <a:t>A. Function of an electrical synapse: </a:t>
            </a:r>
            <a:r>
              <a:rPr lang="en-US" sz="2400" dirty="0">
                <a:effectLst/>
                <a:latin typeface="Times New Roman" panose="02020603050405020304" pitchFamily="18" charset="0"/>
                <a:ea typeface="Times"/>
                <a:cs typeface="Times New Roman" panose="02020603050405020304" pitchFamily="18" charset="0"/>
              </a:rPr>
              <a:t>(2)</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#3</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330201" y="1146628"/>
            <a:ext cx="8889999" cy="5262979"/>
          </a:xfrm>
          <a:prstGeom prst="rect">
            <a:avLst/>
          </a:prstGeom>
          <a:noFill/>
        </p:spPr>
        <p:txBody>
          <a:bodyPr wrap="square" rtlCol="0">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The next cell (right) is still in the </a:t>
            </a:r>
            <a:r>
              <a:rPr lang="en-US" sz="2400" b="1" dirty="0">
                <a:effectLst/>
                <a:latin typeface="Times New Roman" panose="02020603050405020304" pitchFamily="18" charset="0"/>
                <a:ea typeface="Times"/>
                <a:cs typeface="Times New Roman" panose="02020603050405020304" pitchFamily="18" charset="0"/>
              </a:rPr>
              <a:t>resting phase</a:t>
            </a:r>
            <a:r>
              <a:rPr lang="en-US" sz="2400" dirty="0">
                <a:effectLst/>
                <a:latin typeface="Times New Roman" panose="02020603050405020304" pitchFamily="18" charset="0"/>
                <a:ea typeface="Times"/>
                <a:cs typeface="Times New Roman" panose="02020603050405020304" pitchFamily="18" charset="0"/>
              </a:rPr>
              <a:t> and the membrane potential inside is therefore negative (brown), usually –90 mV.</a:t>
            </a:r>
          </a:p>
          <a:p>
            <a:endParaRPr lang="en-US" sz="2400" dirty="0">
              <a:latin typeface="Times New Roman" panose="02020603050405020304" pitchFamily="18" charset="0"/>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6. </a:t>
            </a:r>
            <a:r>
              <a:rPr lang="en-US" sz="2400" b="1" dirty="0">
                <a:effectLst/>
                <a:latin typeface="Times New Roman" panose="02020603050405020304" pitchFamily="18" charset="0"/>
                <a:ea typeface="Times"/>
                <a:cs typeface="Times New Roman" panose="02020603050405020304" pitchFamily="18" charset="0"/>
              </a:rPr>
              <a:t>Outside</a:t>
            </a:r>
            <a:r>
              <a:rPr lang="en-US" sz="2400" dirty="0">
                <a:effectLst/>
                <a:latin typeface="Times New Roman" panose="02020603050405020304" pitchFamily="18" charset="0"/>
                <a:ea typeface="Times"/>
                <a:cs typeface="Times New Roman" panose="02020603050405020304" pitchFamily="18" charset="0"/>
              </a:rPr>
              <a:t> the cell, in the extracellular fluid, the situation is very similar to that during electrical propagation along a membrane.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7. Therefore, sodium ions, which are positive, will be attracted by the depolarized membrane and flow away from the resting cell towards the excited cell.</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8. </a:t>
            </a:r>
            <a:r>
              <a:rPr lang="en-US" sz="2400" b="1" dirty="0">
                <a:effectLst/>
                <a:latin typeface="Times New Roman" panose="02020603050405020304" pitchFamily="18" charset="0"/>
                <a:ea typeface="Times"/>
                <a:cs typeface="Times New Roman" panose="02020603050405020304" pitchFamily="18" charset="0"/>
              </a:rPr>
              <a:t>Inside</a:t>
            </a:r>
            <a:r>
              <a:rPr lang="en-US" sz="2400" dirty="0">
                <a:effectLst/>
                <a:latin typeface="Times New Roman" panose="02020603050405020304" pitchFamily="18" charset="0"/>
                <a:ea typeface="Times"/>
                <a:cs typeface="Times New Roman" panose="02020603050405020304" pitchFamily="18" charset="0"/>
              </a:rPr>
              <a:t> the excited cell, the potassium ions are attracted to the negative resting potential in the </a:t>
            </a:r>
            <a:r>
              <a:rPr lang="en-US" sz="2400" b="1" dirty="0">
                <a:effectLst/>
                <a:latin typeface="Times New Roman" panose="02020603050405020304" pitchFamily="18" charset="0"/>
                <a:ea typeface="Times"/>
                <a:cs typeface="Times New Roman" panose="02020603050405020304" pitchFamily="18" charset="0"/>
              </a:rPr>
              <a:t>resting</a:t>
            </a:r>
            <a:r>
              <a:rPr lang="en-US" sz="2400" dirty="0">
                <a:effectLst/>
                <a:latin typeface="Times New Roman" panose="02020603050405020304" pitchFamily="18" charset="0"/>
                <a:ea typeface="Times"/>
                <a:cs typeface="Times New Roman" panose="02020603050405020304" pitchFamily="18" charset="0"/>
              </a:rPr>
              <a:t> cell (right). These ions can flow into that cell through the tubular connexons.</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p:txBody>
      </p:sp>
      <p:pic>
        <p:nvPicPr>
          <p:cNvPr id="7" name="Picture 6">
            <a:extLst>
              <a:ext uri="{FF2B5EF4-FFF2-40B4-BE49-F238E27FC236}">
                <a16:creationId xmlns:a16="http://schemas.microsoft.com/office/drawing/2014/main" id="{87079798-19E7-1A3B-BA7E-87921EAC51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3331401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kern="0" dirty="0">
                <a:effectLst/>
                <a:latin typeface="Times New Roman" panose="02020603050405020304" pitchFamily="18" charset="0"/>
                <a:cs typeface="Times New Roman" panose="02020603050405020304" pitchFamily="18" charset="0"/>
              </a:rPr>
              <a:t>A. Function of an electrical synapse: </a:t>
            </a:r>
            <a:r>
              <a:rPr lang="en-US" sz="2400" dirty="0">
                <a:effectLst/>
                <a:latin typeface="Times New Roman" panose="02020603050405020304" pitchFamily="18" charset="0"/>
                <a:ea typeface="Times"/>
                <a:cs typeface="Times New Roman" panose="02020603050405020304" pitchFamily="18" charset="0"/>
              </a:rPr>
              <a:t>(3)</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a:solidFill>
                  <a:schemeClr val="tx2">
                    <a:lumMod val="60000"/>
                    <a:lumOff val="40000"/>
                  </a:schemeClr>
                </a:solidFill>
                <a:effectLst/>
                <a:latin typeface="Helvetica" pitchFamily="2" charset="0"/>
              </a:rPr>
              <a:t>slide #4</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254001" y="1320800"/>
            <a:ext cx="8889999" cy="4893647"/>
          </a:xfrm>
          <a:prstGeom prst="rect">
            <a:avLst/>
          </a:prstGeom>
          <a:noFill/>
        </p:spPr>
        <p:txBody>
          <a:bodyPr wrap="square" rtlCol="0">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9. Because of this external and this internal ion flow, the membrane potential in the resting cell will </a:t>
            </a:r>
            <a:r>
              <a:rPr lang="en-US" sz="2400" b="1" dirty="0">
                <a:effectLst/>
                <a:latin typeface="Times New Roman" panose="02020603050405020304" pitchFamily="18" charset="0"/>
                <a:ea typeface="Times"/>
                <a:cs typeface="Times New Roman" panose="02020603050405020304" pitchFamily="18" charset="0"/>
              </a:rPr>
              <a:t>decrease</a:t>
            </a:r>
            <a:r>
              <a:rPr lang="en-US" sz="2400" dirty="0">
                <a:effectLst/>
                <a:latin typeface="Times New Roman" panose="02020603050405020304" pitchFamily="18" charset="0"/>
                <a:ea typeface="Times"/>
                <a:cs typeface="Times New Roman" panose="02020603050405020304" pitchFamily="18" charset="0"/>
              </a:rPr>
              <a:t> (in this case from –90 to –80 mV; panel 2).</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10. This depolarization will reach </a:t>
            </a:r>
            <a:r>
              <a:rPr lang="en-US" sz="2400" b="1" dirty="0">
                <a:effectLst/>
                <a:latin typeface="Times New Roman" panose="02020603050405020304" pitchFamily="18" charset="0"/>
                <a:ea typeface="Times"/>
                <a:cs typeface="Times New Roman" panose="02020603050405020304" pitchFamily="18" charset="0"/>
              </a:rPr>
              <a:t>threshold</a:t>
            </a:r>
            <a:r>
              <a:rPr lang="en-US" sz="2400" dirty="0">
                <a:effectLst/>
                <a:latin typeface="Times New Roman" panose="02020603050405020304" pitchFamily="18" charset="0"/>
                <a:ea typeface="Times"/>
                <a:cs typeface="Times New Roman" panose="02020603050405020304" pitchFamily="18" charset="0"/>
              </a:rPr>
              <a:t> and an action potential is initiated in the next cell (panel 3).</a:t>
            </a:r>
          </a:p>
          <a:p>
            <a:pPr marL="0" marR="0">
              <a:spcBef>
                <a:spcPts val="0"/>
              </a:spcBef>
              <a:spcAft>
                <a:spcPts val="0"/>
              </a:spcAft>
            </a:pPr>
            <a:endParaRPr lang="en-US" sz="2400" b="1"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b="1" dirty="0">
                <a:effectLst/>
                <a:latin typeface="Times New Roman" panose="02020603050405020304" pitchFamily="18" charset="0"/>
                <a:ea typeface="Times"/>
                <a:cs typeface="Times New Roman" panose="02020603050405020304" pitchFamily="18" charset="0"/>
              </a:rPr>
              <a:t>In Summary:</a:t>
            </a: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An action potential in one cell, by inducing a flow of potassium ions from this cell to the next through the connexons, will induce a new action potential in the next cell. The action potential propagates therefore in steps from one cell to the next.</a:t>
            </a:r>
          </a:p>
          <a:p>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3C928754-3F43-CB80-6207-03239CC498E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33163534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B. Important notes</a:t>
            </a:r>
            <a:r>
              <a:rPr lang="en-US" sz="3600" b="1" kern="0" dirty="0">
                <a:effectLst/>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(1)</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#5</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254001" y="1320800"/>
            <a:ext cx="8889999" cy="4524315"/>
          </a:xfrm>
          <a:prstGeom prst="rect">
            <a:avLst/>
          </a:prstGeom>
          <a:noFill/>
        </p:spPr>
        <p:txBody>
          <a:bodyPr wrap="square" rtlCol="0">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1. This process is </a:t>
            </a:r>
            <a:r>
              <a:rPr lang="en-US" sz="2400" b="1" dirty="0">
                <a:effectLst/>
                <a:latin typeface="Times New Roman" panose="02020603050405020304" pitchFamily="18" charset="0"/>
                <a:ea typeface="Times"/>
                <a:cs typeface="Times New Roman" panose="02020603050405020304" pitchFamily="18" charset="0"/>
              </a:rPr>
              <a:t>nearly as fast</a:t>
            </a:r>
            <a:r>
              <a:rPr lang="en-US" sz="2400" dirty="0">
                <a:effectLst/>
                <a:latin typeface="Times New Roman" panose="02020603050405020304" pitchFamily="18" charset="0"/>
                <a:ea typeface="Times"/>
                <a:cs typeface="Times New Roman" panose="02020603050405020304" pitchFamily="18" charset="0"/>
              </a:rPr>
              <a:t> as the propagation along a membrane and much faster than transmission in a </a:t>
            </a:r>
            <a:r>
              <a:rPr lang="en-US" sz="2400" b="1" dirty="0">
                <a:effectLst/>
                <a:latin typeface="Times New Roman" panose="02020603050405020304" pitchFamily="18" charset="0"/>
                <a:ea typeface="Times"/>
                <a:cs typeface="Times New Roman" panose="02020603050405020304" pitchFamily="18" charset="0"/>
              </a:rPr>
              <a:t>chemical synapse</a:t>
            </a:r>
            <a:r>
              <a:rPr lang="en-US" sz="2400" u="sng" dirty="0">
                <a:effectLst/>
                <a:latin typeface="Times New Roman" panose="02020603050405020304" pitchFamily="18" charset="0"/>
                <a:ea typeface="Times"/>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(see next presentation).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2. That is because in an electrical synapse, the speed depends on the flow of ions through the connexons.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3. As with propagation in a single cell, the direction of propagation is </a:t>
            </a:r>
            <a:r>
              <a:rPr lang="en-US" sz="2400" b="1" dirty="0">
                <a:effectLst/>
                <a:latin typeface="Times New Roman" panose="02020603050405020304" pitchFamily="18" charset="0"/>
                <a:ea typeface="Times"/>
                <a:cs typeface="Times New Roman" panose="02020603050405020304" pitchFamily="18" charset="0"/>
              </a:rPr>
              <a:t>bi-directional</a:t>
            </a:r>
            <a:r>
              <a:rPr lang="en-US" sz="2400" dirty="0">
                <a:effectLst/>
                <a:latin typeface="Times New Roman" panose="02020603050405020304" pitchFamily="18" charset="0"/>
                <a:ea typeface="Times"/>
                <a:cs typeface="Times New Roman" panose="02020603050405020304" pitchFamily="18" charset="0"/>
              </a:rPr>
              <a:t>. If cell 2 had been activated first, then the action potential would as easily have propagated from the second to the first cell (from right to left in the panel).</a:t>
            </a:r>
          </a:p>
          <a:p>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DF05D2BB-33D8-966C-F7C5-A9BBA4B20EB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9494423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B. Important notes</a:t>
            </a:r>
            <a:r>
              <a:rPr lang="en-US" sz="3600" b="1" kern="0" dirty="0">
                <a:effectLst/>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(2)</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#6</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254001" y="1320800"/>
            <a:ext cx="8889999" cy="3416320"/>
          </a:xfrm>
          <a:prstGeom prst="rect">
            <a:avLst/>
          </a:prstGeom>
          <a:noFill/>
        </p:spPr>
        <p:txBody>
          <a:bodyPr wrap="square" rtlCol="0">
            <a:spAutoFit/>
          </a:bodyPr>
          <a:lstStyle/>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4. Also important: the ratio of propagation is 1:1. This means that propagation is always successful (in a normal tissue). If the first cell is activated, then, after a small delay, the second cell will also be activated. </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5. It is important to realize that this electrical propagation from one cell to another is only possible if the connexons are open.</a:t>
            </a:r>
          </a:p>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5CE8703B-6686-B56B-4B65-B9129B62A7D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27704020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0C220F-BEA0-224A-643E-DB09C3A07527}"/>
              </a:ext>
            </a:extLst>
          </p:cNvPr>
          <p:cNvSpPr>
            <a:spLocks noGrp="1"/>
          </p:cNvSpPr>
          <p:nvPr>
            <p:ph type="title"/>
          </p:nvPr>
        </p:nvSpPr>
        <p:spPr>
          <a:xfrm>
            <a:off x="838200" y="177558"/>
            <a:ext cx="10515600" cy="676730"/>
          </a:xfrm>
        </p:spPr>
        <p:txBody>
          <a:bodyPr>
            <a:normAutofit/>
          </a:bodyPr>
          <a:lstStyle/>
          <a:p>
            <a:pPr algn="ctr">
              <a:spcBef>
                <a:spcPts val="0"/>
              </a:spcBef>
            </a:pPr>
            <a:r>
              <a:rPr lang="en-US" sz="3600" b="1" dirty="0">
                <a:effectLst/>
                <a:latin typeface="Times New Roman" panose="02020603050405020304" pitchFamily="18" charset="0"/>
                <a:ea typeface="Times"/>
                <a:cs typeface="Times New Roman" panose="02020603050405020304" pitchFamily="18" charset="0"/>
              </a:rPr>
              <a:t>B. Important notes</a:t>
            </a:r>
            <a:r>
              <a:rPr lang="en-US" sz="3600" b="1" kern="0" dirty="0">
                <a:effectLst/>
                <a:latin typeface="Times New Roman" panose="02020603050405020304" pitchFamily="18" charset="0"/>
                <a:cs typeface="Times New Roman" panose="02020603050405020304" pitchFamily="18" charset="0"/>
              </a:rPr>
              <a:t>: </a:t>
            </a:r>
            <a:r>
              <a:rPr lang="en-US" sz="2400" dirty="0">
                <a:effectLst/>
                <a:latin typeface="Times New Roman" panose="02020603050405020304" pitchFamily="18" charset="0"/>
                <a:ea typeface="Times"/>
                <a:cs typeface="Times New Roman" panose="02020603050405020304" pitchFamily="18" charset="0"/>
              </a:rPr>
              <a:t>(3)</a:t>
            </a:r>
            <a:r>
              <a:rPr lang="en-US" sz="3200" dirty="0">
                <a:effectLst/>
                <a:latin typeface="Times New Roman" panose="02020603050405020304" pitchFamily="18" charset="0"/>
                <a:ea typeface="Times"/>
                <a:cs typeface="Times New Roman" panose="02020603050405020304" pitchFamily="18" charset="0"/>
              </a:rPr>
              <a:t>:</a:t>
            </a:r>
            <a:endParaRPr lang="en-US" sz="3200" dirty="0">
              <a:effectLst/>
              <a:latin typeface="Times"/>
              <a:ea typeface="Times"/>
              <a:cs typeface="Times New Roman" panose="02020603050405020304" pitchFamily="18" charset="0"/>
            </a:endParaRPr>
          </a:p>
        </p:txBody>
      </p:sp>
      <p:sp>
        <p:nvSpPr>
          <p:cNvPr id="6" name="TextBox 5">
            <a:extLst>
              <a:ext uri="{FF2B5EF4-FFF2-40B4-BE49-F238E27FC236}">
                <a16:creationId xmlns:a16="http://schemas.microsoft.com/office/drawing/2014/main" id="{94507048-87FE-E1CC-F29E-9E092A31F39D}"/>
              </a:ext>
            </a:extLst>
          </p:cNvPr>
          <p:cNvSpPr txBox="1"/>
          <p:nvPr/>
        </p:nvSpPr>
        <p:spPr>
          <a:xfrm>
            <a:off x="186612" y="6573615"/>
            <a:ext cx="11793894" cy="276999"/>
          </a:xfrm>
          <a:prstGeom prst="rect">
            <a:avLst/>
          </a:prstGeom>
          <a:noFill/>
        </p:spPr>
        <p:txBody>
          <a:bodyPr wrap="square">
            <a:spAutoFit/>
          </a:bodyPr>
          <a:lstStyle/>
          <a:p>
            <a:r>
              <a:rPr lang="en-US" sz="1200" i="1" dirty="0" err="1">
                <a:solidFill>
                  <a:schemeClr val="tx2">
                    <a:lumMod val="60000"/>
                    <a:lumOff val="40000"/>
                  </a:schemeClr>
                </a:solidFill>
                <a:latin typeface="Helvetica" pitchFamily="2" charset="0"/>
              </a:rPr>
              <a:t>www.</a:t>
            </a:r>
            <a:r>
              <a:rPr lang="en-US" sz="1200" i="1" dirty="0" err="1">
                <a:solidFill>
                  <a:schemeClr val="tx2">
                    <a:lumMod val="60000"/>
                    <a:lumOff val="40000"/>
                  </a:schemeClr>
                </a:solidFill>
                <a:effectLst/>
                <a:latin typeface="Helvetica" pitchFamily="2" charset="0"/>
              </a:rPr>
              <a:t>BasicPhysiology.org</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a:t>
            </a:r>
            <a:r>
              <a:rPr lang="en-US" sz="1200" i="1" dirty="0">
                <a:solidFill>
                  <a:schemeClr val="tx2">
                    <a:lumMod val="60000"/>
                    <a:lumOff val="40000"/>
                  </a:schemeClr>
                </a:solidFill>
                <a:effectLst/>
                <a:latin typeface="Helvetica" pitchFamily="2" charset="0"/>
              </a:rPr>
              <a:t>.</a:t>
            </a:r>
            <a:r>
              <a:rPr lang="en-US" sz="1200" i="1" dirty="0">
                <a:solidFill>
                  <a:schemeClr val="tx2">
                    <a:lumMod val="60000"/>
                    <a:lumOff val="40000"/>
                  </a:schemeClr>
                </a:solidFill>
                <a:latin typeface="Helvetica" pitchFamily="2" charset="0"/>
              </a:rPr>
              <a:t>3.6. The Electrical Synapse</a:t>
            </a:r>
            <a:r>
              <a:rPr lang="en-US" sz="1200" i="1" dirty="0">
                <a:solidFill>
                  <a:schemeClr val="tx2">
                    <a:lumMod val="60000"/>
                    <a:lumOff val="40000"/>
                  </a:schemeClr>
                </a:solidFill>
                <a:effectLst/>
                <a:latin typeface="Helvetica" pitchFamily="2" charset="0"/>
              </a:rPr>
              <a:t>	                                      		</a:t>
            </a:r>
            <a:r>
              <a:rPr lang="en-US" sz="1200" i="1" dirty="0">
                <a:solidFill>
                  <a:schemeClr val="tx2">
                    <a:lumMod val="60000"/>
                    <a:lumOff val="40000"/>
                  </a:schemeClr>
                </a:solidFill>
                <a:latin typeface="Helvetica" pitchFamily="2" charset="0"/>
              </a:rPr>
              <a:t>        </a:t>
            </a:r>
            <a:r>
              <a:rPr lang="en-US" sz="1200" i="1" dirty="0">
                <a:solidFill>
                  <a:schemeClr val="tx2">
                    <a:lumMod val="60000"/>
                    <a:lumOff val="40000"/>
                  </a:schemeClr>
                </a:solidFill>
                <a:effectLst/>
                <a:latin typeface="Helvetica" pitchFamily="2" charset="0"/>
              </a:rPr>
              <a:t>slide #7</a:t>
            </a:r>
            <a:endParaRPr lang="en-US" sz="1200" dirty="0">
              <a:solidFill>
                <a:schemeClr val="tx2">
                  <a:lumMod val="60000"/>
                  <a:lumOff val="40000"/>
                </a:schemeClr>
              </a:solidFill>
              <a:effectLst/>
              <a:latin typeface="Helvetica" pitchFamily="2" charset="0"/>
            </a:endParaRPr>
          </a:p>
        </p:txBody>
      </p:sp>
      <p:sp>
        <p:nvSpPr>
          <p:cNvPr id="3" name="TextBox 2">
            <a:extLst>
              <a:ext uri="{FF2B5EF4-FFF2-40B4-BE49-F238E27FC236}">
                <a16:creationId xmlns:a16="http://schemas.microsoft.com/office/drawing/2014/main" id="{080F62BA-5624-5382-86FC-DE508317BEC9}"/>
              </a:ext>
            </a:extLst>
          </p:cNvPr>
          <p:cNvSpPr txBox="1"/>
          <p:nvPr/>
        </p:nvSpPr>
        <p:spPr>
          <a:xfrm>
            <a:off x="4196862" y="1828800"/>
            <a:ext cx="184731" cy="369332"/>
          </a:xfrm>
          <a:prstGeom prst="rect">
            <a:avLst/>
          </a:prstGeom>
          <a:noFill/>
        </p:spPr>
        <p:txBody>
          <a:bodyPr wrap="none" rtlCol="0">
            <a:spAutoFit/>
          </a:bodyPr>
          <a:lstStyle/>
          <a:p>
            <a:endParaRPr lang="en-US" dirty="0"/>
          </a:p>
        </p:txBody>
      </p:sp>
      <p:sp>
        <p:nvSpPr>
          <p:cNvPr id="8" name="Rectangle 7">
            <a:extLst>
              <a:ext uri="{FF2B5EF4-FFF2-40B4-BE49-F238E27FC236}">
                <a16:creationId xmlns:a16="http://schemas.microsoft.com/office/drawing/2014/main" id="{039093E1-AF8C-2F8F-F543-6D51B64283DD}"/>
              </a:ext>
            </a:extLst>
          </p:cNvPr>
          <p:cNvSpPr/>
          <p:nvPr/>
        </p:nvSpPr>
        <p:spPr>
          <a:xfrm>
            <a:off x="8172270" y="3000564"/>
            <a:ext cx="3386906" cy="2490266"/>
          </a:xfrm>
          <a:prstGeom prst="rect">
            <a:avLst/>
          </a:prstGeom>
          <a:ln>
            <a:no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TextBox 3">
            <a:extLst>
              <a:ext uri="{FF2B5EF4-FFF2-40B4-BE49-F238E27FC236}">
                <a16:creationId xmlns:a16="http://schemas.microsoft.com/office/drawing/2014/main" id="{2516D40A-7C16-899E-FB48-E1B18E049242}"/>
              </a:ext>
            </a:extLst>
          </p:cNvPr>
          <p:cNvSpPr txBox="1"/>
          <p:nvPr/>
        </p:nvSpPr>
        <p:spPr>
          <a:xfrm>
            <a:off x="254001" y="1320800"/>
            <a:ext cx="8889999" cy="3785652"/>
          </a:xfrm>
          <a:prstGeom prst="rect">
            <a:avLst/>
          </a:prstGeom>
          <a:noFill/>
        </p:spPr>
        <p:txBody>
          <a:bodyPr wrap="square" rtlCol="0">
            <a:spAutoFit/>
          </a:bodyPr>
          <a:lstStyle/>
          <a:p>
            <a:pPr marL="0" marR="0">
              <a:spcBef>
                <a:spcPts val="0"/>
              </a:spcBef>
              <a:spcAft>
                <a:spcPts val="0"/>
              </a:spcAft>
            </a:pPr>
            <a:endParaRPr lang="en-US" sz="2400" dirty="0">
              <a:effectLst/>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6. If the connexons are </a:t>
            </a:r>
            <a:r>
              <a:rPr lang="en-US" sz="2400" b="1" dirty="0">
                <a:effectLst/>
                <a:latin typeface="Times New Roman" panose="02020603050405020304" pitchFamily="18" charset="0"/>
                <a:ea typeface="Times"/>
                <a:cs typeface="Times New Roman" panose="02020603050405020304" pitchFamily="18" charset="0"/>
              </a:rPr>
              <a:t>not</a:t>
            </a:r>
            <a:r>
              <a:rPr lang="en-US" sz="2400" dirty="0">
                <a:effectLst/>
                <a:latin typeface="Times New Roman" panose="02020603050405020304" pitchFamily="18" charset="0"/>
                <a:ea typeface="Times"/>
                <a:cs typeface="Times New Roman" panose="02020603050405020304" pitchFamily="18" charset="0"/>
              </a:rPr>
              <a:t> open, then there will be no intracellular current flow from one cell to the next, and therefore the threshold will not be reached and propagation is then stopped. This is not normal but can occur in pathological situations.</a:t>
            </a:r>
            <a:r>
              <a:rPr lang="en-US" sz="2400" dirty="0">
                <a:effectLst/>
                <a:latin typeface="Times New Roman" panose="02020603050405020304" pitchFamily="18" charset="0"/>
                <a:cs typeface="Times New Roman" panose="02020603050405020304" pitchFamily="18" charset="0"/>
              </a:rPr>
              <a:t> </a:t>
            </a:r>
          </a:p>
          <a:p>
            <a:pPr marL="0" marR="0">
              <a:spcBef>
                <a:spcPts val="0"/>
              </a:spcBef>
              <a:spcAft>
                <a:spcPts val="0"/>
              </a:spcAft>
            </a:pPr>
            <a:endParaRPr lang="en-US" sz="2400" dirty="0">
              <a:latin typeface="Times New Roman" panose="02020603050405020304" pitchFamily="18" charset="0"/>
              <a:ea typeface="Times"/>
              <a:cs typeface="Times New Roman" panose="02020603050405020304" pitchFamily="18" charset="0"/>
            </a:endParaRPr>
          </a:p>
          <a:p>
            <a:pPr marL="0" marR="0">
              <a:spcBef>
                <a:spcPts val="0"/>
              </a:spcBef>
              <a:spcAft>
                <a:spcPts val="0"/>
              </a:spcAft>
            </a:pPr>
            <a:r>
              <a:rPr lang="en-US" sz="2400" dirty="0">
                <a:effectLst/>
                <a:latin typeface="Times New Roman" panose="02020603050405020304" pitchFamily="18" charset="0"/>
                <a:ea typeface="Times"/>
                <a:cs typeface="Times New Roman" panose="02020603050405020304" pitchFamily="18" charset="0"/>
              </a:rPr>
              <a:t>7.  In the brain, chemical synapses are more common than electrical synapses but in other tissues, especially in the </a:t>
            </a:r>
            <a:r>
              <a:rPr lang="en-US" sz="2400" b="1" dirty="0">
                <a:effectLst/>
                <a:latin typeface="Times New Roman" panose="02020603050405020304" pitchFamily="18" charset="0"/>
                <a:ea typeface="Times"/>
                <a:cs typeface="Times New Roman" panose="02020603050405020304" pitchFamily="18" charset="0"/>
              </a:rPr>
              <a:t>heart</a:t>
            </a:r>
            <a:r>
              <a:rPr lang="en-US" sz="2400" dirty="0">
                <a:effectLst/>
                <a:latin typeface="Times New Roman" panose="02020603050405020304" pitchFamily="18" charset="0"/>
                <a:ea typeface="Times"/>
                <a:cs typeface="Times New Roman" panose="02020603050405020304" pitchFamily="18" charset="0"/>
              </a:rPr>
              <a:t> and in </a:t>
            </a:r>
            <a:r>
              <a:rPr lang="en-US" sz="2400" b="1" dirty="0">
                <a:effectLst/>
                <a:latin typeface="Times New Roman" panose="02020603050405020304" pitchFamily="18" charset="0"/>
                <a:ea typeface="Times"/>
                <a:cs typeface="Times New Roman" panose="02020603050405020304" pitchFamily="18" charset="0"/>
              </a:rPr>
              <a:t>smooth muscles,</a:t>
            </a:r>
            <a:r>
              <a:rPr lang="en-US" sz="2400" dirty="0">
                <a:effectLst/>
                <a:latin typeface="Times New Roman" panose="02020603050405020304" pitchFamily="18" charset="0"/>
                <a:ea typeface="Times"/>
                <a:cs typeface="Times New Roman" panose="02020603050405020304" pitchFamily="18" charset="0"/>
              </a:rPr>
              <a:t> electrical synapses are very common.</a:t>
            </a:r>
          </a:p>
          <a:p>
            <a:endParaRPr lang="en-US" sz="2400" dirty="0">
              <a:latin typeface="Times New Roman" panose="02020603050405020304" pitchFamily="18" charset="0"/>
              <a:cs typeface="Times New Roman" panose="02020603050405020304" pitchFamily="18" charset="0"/>
            </a:endParaRPr>
          </a:p>
        </p:txBody>
      </p:sp>
      <p:pic>
        <p:nvPicPr>
          <p:cNvPr id="5" name="Picture 4">
            <a:extLst>
              <a:ext uri="{FF2B5EF4-FFF2-40B4-BE49-F238E27FC236}">
                <a16:creationId xmlns:a16="http://schemas.microsoft.com/office/drawing/2014/main" id="{7BD5405B-F023-EC29-AD8C-C15A3692B5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9113346" y="1498599"/>
            <a:ext cx="2780118" cy="4314439"/>
          </a:xfrm>
          <a:prstGeom prst="rect">
            <a:avLst/>
          </a:prstGeom>
          <a:noFill/>
          <a:ln>
            <a:noFill/>
          </a:ln>
        </p:spPr>
      </p:pic>
    </p:spTree>
    <p:extLst>
      <p:ext uri="{BB962C8B-B14F-4D97-AF65-F5344CB8AC3E}">
        <p14:creationId xmlns:p14="http://schemas.microsoft.com/office/powerpoint/2010/main" val="10820060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1449</TotalTime>
  <Words>858</Words>
  <Application>Microsoft Macintosh PowerPoint</Application>
  <PresentationFormat>Widescreen</PresentationFormat>
  <Paragraphs>48</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Calibri</vt:lpstr>
      <vt:lpstr>Calibri Light</vt:lpstr>
      <vt:lpstr>Helvetica</vt:lpstr>
      <vt:lpstr>Times</vt:lpstr>
      <vt:lpstr>Times New Roman</vt:lpstr>
      <vt:lpstr>Office Theme</vt:lpstr>
      <vt:lpstr>A.3.6. The Electrical Synapse</vt:lpstr>
      <vt:lpstr>A. Function of an electrical synapse: (1):</vt:lpstr>
      <vt:lpstr>A. Function of an electrical synapse: (2):</vt:lpstr>
      <vt:lpstr>A. Function of an electrical synapse: (3):</vt:lpstr>
      <vt:lpstr>B. Important notes: (1):</vt:lpstr>
      <vt:lpstr>B. Important notes: (2):</vt:lpstr>
      <vt:lpstr>B. Important notes: (3):</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BasicPhysiology.org</dc:title>
  <dc:creator>Wim Lammers</dc:creator>
  <cp:lastModifiedBy>Wim Lammers</cp:lastModifiedBy>
  <cp:revision>318</cp:revision>
  <dcterms:created xsi:type="dcterms:W3CDTF">2026-03-27T09:36:05Z</dcterms:created>
  <dcterms:modified xsi:type="dcterms:W3CDTF">2026-05-05T08:40:06Z</dcterms:modified>
</cp:coreProperties>
</file>