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sldIdLst>
    <p:sldId id="256" r:id="rId2"/>
    <p:sldId id="268" r:id="rId3"/>
    <p:sldId id="269" r:id="rId4"/>
    <p:sldId id="270" r:id="rId5"/>
    <p:sldId id="271" r:id="rId6"/>
    <p:sldId id="272" r:id="rId7"/>
    <p:sldId id="273" r:id="rId8"/>
    <p:sldId id="27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74"/>
  </p:normalViewPr>
  <p:slideViewPr>
    <p:cSldViewPr snapToGrid="0">
      <p:cViewPr varScale="1">
        <p:scale>
          <a:sx n="72" d="100"/>
          <a:sy n="72" d="100"/>
        </p:scale>
        <p:origin x="232" y="1312"/>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5/8/26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5/8/26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5/8/26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119965" y="-27938"/>
            <a:ext cx="9144000" cy="985598"/>
          </a:xfrm>
        </p:spPr>
        <p:txBody>
          <a:bodyPr>
            <a:normAutofit/>
          </a:bodyPr>
          <a:lstStyle/>
          <a:p>
            <a:r>
              <a:rPr lang="en-US" sz="3200" b="1" dirty="0">
                <a:solidFill>
                  <a:schemeClr val="accent1">
                    <a:lumMod val="75000"/>
                  </a:schemeClr>
                </a:solidFill>
                <a:latin typeface="Times New Roman" panose="02020603050405020304" pitchFamily="18" charset="0"/>
                <a:cs typeface="Times New Roman" panose="02020603050405020304" pitchFamily="18" charset="0"/>
              </a:rPr>
              <a:t>A.4.1. The Muscle Cell</a:t>
            </a:r>
          </a:p>
        </p:txBody>
      </p:sp>
      <p:sp>
        <p:nvSpPr>
          <p:cNvPr id="4" name="TextBox 3">
            <a:extLst>
              <a:ext uri="{FF2B5EF4-FFF2-40B4-BE49-F238E27FC236}">
                <a16:creationId xmlns:a16="http://schemas.microsoft.com/office/drawing/2014/main" id="{396A043B-269C-4CB7-6FE6-5F93AA2072AF}"/>
              </a:ext>
            </a:extLst>
          </p:cNvPr>
          <p:cNvSpPr txBox="1"/>
          <p:nvPr/>
        </p:nvSpPr>
        <p:spPr>
          <a:xfrm>
            <a:off x="1119966" y="1572511"/>
            <a:ext cx="9950112" cy="1318631"/>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endParaRPr lang="en-US" sz="2400" dirty="0">
              <a:latin typeface="Times New Roman" panose="02020603050405020304" pitchFamily="18" charset="0"/>
              <a:ea typeface="Times"/>
              <a:cs typeface="Times New Roman" panose="02020603050405020304" pitchFamily="18" charset="0"/>
            </a:endParaRPr>
          </a:p>
          <a:p>
            <a:pPr marL="0" marR="0">
              <a:lnSpc>
                <a:spcPct val="150000"/>
              </a:lnSpc>
              <a:spcBef>
                <a:spcPts val="0"/>
              </a:spcBef>
              <a:spcAft>
                <a:spcPts val="0"/>
              </a:spcAft>
            </a:pPr>
            <a:endParaRPr lang="en-US" sz="2400" dirty="0">
              <a:effectLst/>
              <a:latin typeface="Times"/>
              <a:ea typeface="Times"/>
              <a:cs typeface="Times New Roman" panose="02020603050405020304" pitchFamily="18" charset="0"/>
            </a:endParaRPr>
          </a:p>
        </p:txBody>
      </p:sp>
      <p:sp>
        <p:nvSpPr>
          <p:cNvPr id="5" name="TextBox 4">
            <a:extLst>
              <a:ext uri="{FF2B5EF4-FFF2-40B4-BE49-F238E27FC236}">
                <a16:creationId xmlns:a16="http://schemas.microsoft.com/office/drawing/2014/main" id="{6E5B6B77-B876-58D9-E8C5-2FDF802CB201}"/>
              </a:ext>
            </a:extLst>
          </p:cNvPr>
          <p:cNvSpPr txBox="1"/>
          <p:nvPr/>
        </p:nvSpPr>
        <p:spPr>
          <a:xfrm>
            <a:off x="1063257" y="1728920"/>
            <a:ext cx="10760148" cy="3785652"/>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Introduction: </a:t>
            </a:r>
            <a:r>
              <a:rPr lang="en-US" sz="2400" i="1" dirty="0">
                <a:effectLst/>
                <a:latin typeface="Times New Roman" panose="02020603050405020304" pitchFamily="18" charset="0"/>
                <a:ea typeface="Times"/>
                <a:cs typeface="Times New Roman" panose="02020603050405020304" pitchFamily="18" charset="0"/>
              </a:rPr>
              <a:t>(repeat of previous presentation)</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In this Basic Physiology chapter, we discuss </a:t>
            </a:r>
            <a:r>
              <a:rPr lang="en-US" sz="2400" b="1" dirty="0">
                <a:effectLst/>
                <a:latin typeface="Times New Roman" panose="02020603050405020304" pitchFamily="18" charset="0"/>
                <a:ea typeface="Times"/>
                <a:cs typeface="Times New Roman" panose="02020603050405020304" pitchFamily="18" charset="0"/>
              </a:rPr>
              <a:t>two</a:t>
            </a:r>
            <a:r>
              <a:rPr lang="en-US" sz="2400" dirty="0">
                <a:effectLst/>
                <a:latin typeface="Times New Roman" panose="02020603050405020304" pitchFamily="18" charset="0"/>
                <a:ea typeface="Times"/>
                <a:cs typeface="Times New Roman" panose="02020603050405020304" pitchFamily="18" charset="0"/>
              </a:rPr>
              <a:t> types of cells in the body that demonstrate several basic physiological principles that are very useful to know and understand before starting the study of specific organ systems.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These are a) the </a:t>
            </a:r>
            <a:r>
              <a:rPr lang="en-US" sz="2400" b="1" dirty="0">
                <a:effectLst/>
                <a:latin typeface="Times New Roman" panose="02020603050405020304" pitchFamily="18" charset="0"/>
                <a:ea typeface="Times"/>
                <a:cs typeface="Times New Roman" panose="02020603050405020304" pitchFamily="18" charset="0"/>
              </a:rPr>
              <a:t>nerve</a:t>
            </a:r>
            <a:r>
              <a:rPr lang="en-US" sz="2400" dirty="0">
                <a:effectLst/>
                <a:latin typeface="Times New Roman" panose="02020603050405020304" pitchFamily="18" charset="0"/>
                <a:ea typeface="Times"/>
                <a:cs typeface="Times New Roman" panose="02020603050405020304" pitchFamily="18" charset="0"/>
              </a:rPr>
              <a:t> cells and b) the </a:t>
            </a:r>
            <a:r>
              <a:rPr lang="en-US" sz="2400" b="1" dirty="0">
                <a:effectLst/>
                <a:latin typeface="Times New Roman" panose="02020603050405020304" pitchFamily="18" charset="0"/>
                <a:ea typeface="Times"/>
                <a:cs typeface="Times New Roman" panose="02020603050405020304" pitchFamily="18" charset="0"/>
              </a:rPr>
              <a:t>muscle</a:t>
            </a:r>
            <a:r>
              <a:rPr lang="en-US" sz="2400" dirty="0">
                <a:effectLst/>
                <a:latin typeface="Times New Roman" panose="02020603050405020304" pitchFamily="18" charset="0"/>
                <a:ea typeface="Times"/>
                <a:cs typeface="Times New Roman" panose="02020603050405020304" pitchFamily="18" charset="0"/>
              </a:rPr>
              <a:t> cells. </a:t>
            </a:r>
          </a:p>
          <a:p>
            <a:pPr marL="0" marR="0">
              <a:spcBef>
                <a:spcPts val="0"/>
              </a:spcBef>
              <a:spcAft>
                <a:spcPts val="0"/>
              </a:spcAft>
            </a:pPr>
            <a:endParaRPr lang="en-US" sz="24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In this and the next slides, we will concentrate on the physiology of the </a:t>
            </a:r>
            <a:r>
              <a:rPr lang="en-US" sz="2400" b="1" dirty="0">
                <a:effectLst/>
                <a:latin typeface="Times New Roman" panose="02020603050405020304" pitchFamily="18" charset="0"/>
                <a:ea typeface="Times"/>
                <a:cs typeface="Times New Roman" panose="02020603050405020304" pitchFamily="18" charset="0"/>
              </a:rPr>
              <a:t>muscle</a:t>
            </a:r>
            <a:r>
              <a:rPr lang="en-US" sz="2400" dirty="0">
                <a:effectLst/>
                <a:latin typeface="Times New Roman" panose="02020603050405020304" pitchFamily="18" charset="0"/>
                <a:ea typeface="Times"/>
                <a:cs typeface="Times New Roman" panose="02020603050405020304" pitchFamily="18" charset="0"/>
              </a:rPr>
              <a:t> cells.</a:t>
            </a:r>
          </a:p>
          <a:p>
            <a:endParaRPr lang="en-GB" sz="2400" dirty="0">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27308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fontScale="90000"/>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A. What is a muscle cell? </a:t>
            </a:r>
            <a:r>
              <a:rPr lang="en-US" sz="2700" dirty="0">
                <a:effectLst/>
                <a:latin typeface="Times New Roman" panose="02020603050405020304" pitchFamily="18" charset="0"/>
                <a:ea typeface="Times"/>
                <a:cs typeface="Times New Roman" panose="02020603050405020304" pitchFamily="18" charset="0"/>
              </a:rPr>
              <a:t>(1)</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354754"/>
            <a:ext cx="9623284" cy="3785652"/>
          </a:xfrm>
          <a:prstGeom prst="rect">
            <a:avLst/>
          </a:prstGeom>
          <a:noFill/>
        </p:spPr>
        <p:txBody>
          <a:bodyPr wrap="square">
            <a:spAutoFit/>
          </a:bodyPr>
          <a:lstStyle/>
          <a:p>
            <a:pPr marL="0" marR="0">
              <a:spcBef>
                <a:spcPts val="0"/>
              </a:spcBef>
              <a:spcAft>
                <a:spcPts val="0"/>
              </a:spcAft>
            </a:pPr>
            <a:r>
              <a:rPr lang="en-US" sz="2400" b="0" kern="0" dirty="0">
                <a:effectLst/>
                <a:latin typeface="Times New Roman" panose="02020603050405020304" pitchFamily="18" charset="0"/>
                <a:cs typeface="Times New Roman" panose="02020603050405020304" pitchFamily="18" charset="0"/>
              </a:rPr>
              <a:t>1. </a:t>
            </a:r>
            <a:r>
              <a:rPr lang="en-US" sz="2400" b="1" kern="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A muscle cell is a cell that, when stimulated, </a:t>
            </a:r>
            <a:r>
              <a:rPr lang="en-US" sz="2400" b="1" dirty="0">
                <a:effectLst/>
                <a:latin typeface="Times New Roman" panose="02020603050405020304" pitchFamily="18" charset="0"/>
                <a:ea typeface="Times"/>
                <a:cs typeface="Times New Roman" panose="02020603050405020304" pitchFamily="18" charset="0"/>
              </a:rPr>
              <a:t>contracts</a:t>
            </a:r>
            <a:r>
              <a:rPr lang="en-US" sz="2400" dirty="0">
                <a:effectLst/>
                <a:latin typeface="Times New Roman" panose="02020603050405020304" pitchFamily="18" charset="0"/>
                <a:ea typeface="Times"/>
                <a:cs typeface="Times New Roman" panose="02020603050405020304" pitchFamily="18" charset="0"/>
              </a:rPr>
              <a:t>.</a:t>
            </a:r>
          </a:p>
          <a:p>
            <a:pPr marL="0" marR="0">
              <a:spcBef>
                <a:spcPts val="0"/>
              </a:spcBef>
              <a:spcAft>
                <a:spcPts val="0"/>
              </a:spcAft>
              <a:tabLst>
                <a:tab pos="2743200" algn="ctr"/>
                <a:tab pos="5486400" algn="r"/>
                <a:tab pos="457200" algn="l"/>
              </a:tabLs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tabLst>
                <a:tab pos="2743200" algn="ctr"/>
                <a:tab pos="5486400" algn="r"/>
                <a:tab pos="457200" algn="l"/>
              </a:tabLst>
            </a:pPr>
            <a:r>
              <a:rPr lang="en-US" sz="2400" dirty="0">
                <a:effectLst/>
                <a:latin typeface="Times New Roman" panose="02020603050405020304" pitchFamily="18" charset="0"/>
                <a:ea typeface="Times"/>
                <a:cs typeface="Times New Roman" panose="02020603050405020304" pitchFamily="18" charset="0"/>
              </a:rPr>
              <a:t>2. The muscle cell is part of a whole </a:t>
            </a:r>
            <a:r>
              <a:rPr lang="en-US" sz="2400" b="1" dirty="0">
                <a:effectLst/>
                <a:latin typeface="Times New Roman" panose="02020603050405020304" pitchFamily="18" charset="0"/>
                <a:ea typeface="Times"/>
                <a:cs typeface="Times New Roman" panose="02020603050405020304" pitchFamily="18" charset="0"/>
              </a:rPr>
              <a:t>muscle</a:t>
            </a:r>
            <a:r>
              <a:rPr lang="en-US" sz="2400" dirty="0">
                <a:effectLst/>
                <a:latin typeface="Times New Roman" panose="02020603050405020304" pitchFamily="18" charset="0"/>
                <a:ea typeface="Times"/>
                <a:cs typeface="Times New Roman" panose="02020603050405020304" pitchFamily="18" charset="0"/>
              </a:rPr>
              <a:t> which, when stimulated, contracts. This makes all kind of things happen in the body.</a:t>
            </a:r>
          </a:p>
          <a:p>
            <a:pPr marL="0" marR="0">
              <a:spcBef>
                <a:spcPts val="0"/>
              </a:spcBef>
              <a:spcAft>
                <a:spcPts val="0"/>
              </a:spcAft>
            </a:pPr>
            <a:endParaRPr lang="en-US" sz="2400" b="0" kern="0" dirty="0">
              <a:effectLst/>
              <a:latin typeface="Times New Roman" panose="02020603050405020304" pitchFamily="18" charset="0"/>
              <a:cs typeface="Times New Roman" panose="02020603050405020304" pitchFamily="18" charset="0"/>
            </a:endParaRPr>
          </a:p>
          <a:p>
            <a:pPr marL="0" marR="0">
              <a:spcBef>
                <a:spcPts val="0"/>
              </a:spcBef>
              <a:spcAft>
                <a:spcPts val="0"/>
              </a:spcAft>
            </a:pPr>
            <a:r>
              <a:rPr lang="en-US" sz="2400" b="0" kern="0" dirty="0">
                <a:effectLst/>
                <a:latin typeface="Times New Roman" panose="02020603050405020304" pitchFamily="18" charset="0"/>
                <a:cs typeface="Times New Roman" panose="02020603050405020304" pitchFamily="18" charset="0"/>
              </a:rPr>
              <a:t>3.</a:t>
            </a:r>
            <a:r>
              <a:rPr lang="en-US" sz="2400" b="1" kern="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There are </a:t>
            </a:r>
            <a:r>
              <a:rPr lang="en-US" sz="2400" b="1" dirty="0">
                <a:effectLst/>
                <a:latin typeface="Times New Roman" panose="02020603050405020304" pitchFamily="18" charset="0"/>
                <a:ea typeface="Times"/>
                <a:cs typeface="Times New Roman" panose="02020603050405020304" pitchFamily="18" charset="0"/>
              </a:rPr>
              <a:t>three</a:t>
            </a:r>
            <a:r>
              <a:rPr lang="en-US" sz="2400" dirty="0">
                <a:effectLst/>
                <a:latin typeface="Times New Roman" panose="02020603050405020304" pitchFamily="18" charset="0"/>
                <a:ea typeface="Times"/>
                <a:cs typeface="Times New Roman" panose="02020603050405020304" pitchFamily="18" charset="0"/>
              </a:rPr>
              <a:t> types of muscles in the body:</a:t>
            </a:r>
          </a:p>
          <a:p>
            <a:pPr marL="1257300" lvl="2" indent="-342900">
              <a:buFont typeface="+mj-lt"/>
              <a:buAutoNum type="alphaL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skeletal</a:t>
            </a:r>
            <a:r>
              <a:rPr lang="en-US" sz="2400" dirty="0">
                <a:effectLst/>
                <a:latin typeface="Times New Roman" panose="02020603050405020304" pitchFamily="18" charset="0"/>
                <a:ea typeface="Times"/>
                <a:cs typeface="Times New Roman" panose="02020603050405020304" pitchFamily="18" charset="0"/>
              </a:rPr>
              <a:t> muscle</a:t>
            </a:r>
          </a:p>
          <a:p>
            <a:pPr marL="1257300" lvl="2" indent="-342900">
              <a:buFont typeface="+mj-lt"/>
              <a:buAutoNum type="alphaL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cardiac</a:t>
            </a:r>
            <a:r>
              <a:rPr lang="en-US" sz="2400" dirty="0">
                <a:effectLst/>
                <a:latin typeface="Times New Roman" panose="02020603050405020304" pitchFamily="18" charset="0"/>
                <a:ea typeface="Times"/>
                <a:cs typeface="Times New Roman" panose="02020603050405020304" pitchFamily="18" charset="0"/>
              </a:rPr>
              <a:t> muscle</a:t>
            </a:r>
          </a:p>
          <a:p>
            <a:pPr lvl="2"/>
            <a:r>
              <a:rPr lang="en-US" sz="2400" dirty="0">
                <a:effectLst/>
                <a:latin typeface="Times New Roman" panose="02020603050405020304" pitchFamily="18" charset="0"/>
                <a:ea typeface="Times"/>
                <a:cs typeface="Times New Roman" panose="02020603050405020304" pitchFamily="18" charset="0"/>
              </a:rPr>
              <a:t>c.  the </a:t>
            </a:r>
            <a:r>
              <a:rPr lang="en-US" sz="2400" b="1" dirty="0">
                <a:effectLst/>
                <a:latin typeface="Times New Roman" panose="02020603050405020304" pitchFamily="18" charset="0"/>
                <a:ea typeface="Times"/>
                <a:cs typeface="Times New Roman" panose="02020603050405020304" pitchFamily="18" charset="0"/>
              </a:rPr>
              <a:t>smooth</a:t>
            </a:r>
            <a:r>
              <a:rPr lang="en-US" sz="2400" dirty="0">
                <a:effectLst/>
                <a:latin typeface="Times New Roman" panose="02020603050405020304" pitchFamily="18" charset="0"/>
                <a:ea typeface="Times"/>
                <a:cs typeface="Times New Roman" panose="02020603050405020304" pitchFamily="18" charset="0"/>
              </a:rPr>
              <a:t> muscle</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n-US" sz="2400" dirty="0">
                <a:effectLst/>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663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87628" y="177558"/>
            <a:ext cx="10515600" cy="676730"/>
          </a:xfrm>
        </p:spPr>
        <p:txBody>
          <a:bodyPr>
            <a:normAutofit fontScale="90000"/>
          </a:bodyPr>
          <a:lstStyle/>
          <a:p>
            <a:pPr algn="ctr">
              <a:spcBef>
                <a:spcPts val="0"/>
              </a:spcBef>
            </a:pPr>
            <a:r>
              <a:rPr lang="en-US" sz="3600" b="1" dirty="0">
                <a:latin typeface="Times New Roman" panose="02020603050405020304" pitchFamily="18" charset="0"/>
                <a:ea typeface="Times"/>
                <a:cs typeface="Times New Roman" panose="02020603050405020304" pitchFamily="18" charset="0"/>
              </a:rPr>
              <a:t>B</a:t>
            </a:r>
            <a:r>
              <a:rPr lang="en-US" sz="3600" b="1" dirty="0">
                <a:effectLst/>
                <a:latin typeface="Times New Roman" panose="02020603050405020304" pitchFamily="18" charset="0"/>
                <a:ea typeface="Times"/>
                <a:cs typeface="Times New Roman" panose="02020603050405020304" pitchFamily="18" charset="0"/>
              </a:rPr>
              <a:t>. The skeletal muscle cell</a:t>
            </a:r>
            <a:r>
              <a:rPr lang="en-US"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ea typeface="Times"/>
                <a:cs typeface="Times New Roman" panose="02020603050405020304" pitchFamily="18" charset="0"/>
              </a:rPr>
              <a:t> </a:t>
            </a:r>
            <a:r>
              <a:rPr lang="en-US" sz="2700" dirty="0">
                <a:effectLst/>
                <a:latin typeface="Times New Roman" panose="02020603050405020304" pitchFamily="18" charset="0"/>
                <a:ea typeface="Times"/>
                <a:cs typeface="Times New Roman" panose="02020603050405020304" pitchFamily="18" charset="0"/>
              </a:rPr>
              <a:t>(1)</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 </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330036"/>
            <a:ext cx="7539446" cy="3785652"/>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A skeletal muscle is typically long and attached to two or more tendons. The tendons, in turn, are attached to the bones of the skeleton.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a:t>
            </a:r>
            <a:r>
              <a:rPr lang="en-GB" sz="2400" dirty="0">
                <a:effectLst/>
                <a:latin typeface="Times New Roman" panose="02020603050405020304" pitchFamily="18" charset="0"/>
                <a:ea typeface="Times"/>
                <a:cs typeface="Times New Roman" panose="02020603050405020304" pitchFamily="18" charset="0"/>
              </a:rPr>
              <a:t>The muscle consists of elongated cells grouped together by layers of connective tissues</a:t>
            </a: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tendons and the connective tissues are all connected to each other and surround the working muscle cells.</a:t>
            </a:r>
            <a:endParaRPr lang="en-US" sz="2400" dirty="0">
              <a:effectLst/>
              <a:latin typeface="Times New Roman" panose="02020603050405020304" pitchFamily="18" charset="0"/>
              <a:ea typeface="Times"/>
              <a:cs typeface="Times New Roman" panose="02020603050405020304" pitchFamily="18" charset="0"/>
            </a:endParaRPr>
          </a:p>
          <a:p>
            <a:r>
              <a:rPr lang="en-US" sz="2400" dirty="0">
                <a:effectLst/>
              </a:rPr>
              <a:t> </a:t>
            </a:r>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6CE1A15-D1D2-6B59-42C6-395E22285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8642" y="1105793"/>
            <a:ext cx="3690660" cy="4893647"/>
          </a:xfrm>
          <a:prstGeom prst="rect">
            <a:avLst/>
          </a:prstGeom>
        </p:spPr>
      </p:pic>
    </p:spTree>
    <p:extLst>
      <p:ext uri="{BB962C8B-B14F-4D97-AF65-F5344CB8AC3E}">
        <p14:creationId xmlns:p14="http://schemas.microsoft.com/office/powerpoint/2010/main" val="39487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87628" y="177558"/>
            <a:ext cx="10515600" cy="676730"/>
          </a:xfrm>
        </p:spPr>
        <p:txBody>
          <a:bodyPr>
            <a:normAutofit fontScale="90000"/>
          </a:bodyPr>
          <a:lstStyle/>
          <a:p>
            <a:pPr algn="ctr">
              <a:spcBef>
                <a:spcPts val="0"/>
              </a:spcBef>
            </a:pPr>
            <a:r>
              <a:rPr lang="en-US" sz="3600" b="1" dirty="0">
                <a:latin typeface="Times New Roman" panose="02020603050405020304" pitchFamily="18" charset="0"/>
                <a:ea typeface="Times"/>
                <a:cs typeface="Times New Roman" panose="02020603050405020304" pitchFamily="18" charset="0"/>
              </a:rPr>
              <a:t>B</a:t>
            </a:r>
            <a:r>
              <a:rPr lang="en-US" sz="3600" b="1" dirty="0">
                <a:effectLst/>
                <a:latin typeface="Times New Roman" panose="02020603050405020304" pitchFamily="18" charset="0"/>
                <a:ea typeface="Times"/>
                <a:cs typeface="Times New Roman" panose="02020603050405020304" pitchFamily="18" charset="0"/>
              </a:rPr>
              <a:t>. The skeletal muscle cell</a:t>
            </a:r>
            <a:r>
              <a:rPr lang="en-US"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ea typeface="Times"/>
                <a:cs typeface="Times New Roman" panose="02020603050405020304" pitchFamily="18" charset="0"/>
              </a:rPr>
              <a:t> </a:t>
            </a:r>
            <a:r>
              <a:rPr lang="en-US" sz="2700" dirty="0">
                <a:effectLst/>
                <a:latin typeface="Times New Roman" panose="02020603050405020304" pitchFamily="18" charset="0"/>
                <a:ea typeface="Times"/>
                <a:cs typeface="Times New Roman" panose="02020603050405020304" pitchFamily="18" charset="0"/>
              </a:rPr>
              <a:t>(2)</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 </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330036"/>
            <a:ext cx="7539446" cy="3785652"/>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a:t>
            </a:r>
            <a:r>
              <a:rPr lang="en-GB" sz="2400" dirty="0">
                <a:effectLst/>
                <a:latin typeface="Times New Roman" panose="02020603050405020304" pitchFamily="18" charset="0"/>
                <a:ea typeface="Times"/>
                <a:cs typeface="Times New Roman" panose="02020603050405020304" pitchFamily="18" charset="0"/>
              </a:rPr>
              <a:t>One single muscle fibre (= cell) can be very long (centimetres) and very thin (10-100 microns).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a:t>
            </a:r>
            <a:r>
              <a:rPr lang="en-GB" sz="2400" b="1" dirty="0">
                <a:effectLst/>
                <a:latin typeface="Times New Roman" panose="02020603050405020304" pitchFamily="18" charset="0"/>
                <a:ea typeface="Times"/>
                <a:cs typeface="Times New Roman" panose="02020603050405020304" pitchFamily="18" charset="0"/>
              </a:rPr>
              <a:t>One muscle cell</a:t>
            </a:r>
            <a:r>
              <a:rPr lang="en-GB" sz="2400" dirty="0">
                <a:effectLst/>
                <a:latin typeface="Times New Roman" panose="02020603050405020304" pitchFamily="18" charset="0"/>
                <a:ea typeface="Times"/>
                <a:cs typeface="Times New Roman" panose="02020603050405020304" pitchFamily="18" charset="0"/>
              </a:rPr>
              <a:t> contains:</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tabLst>
                <a:tab pos="1440180" algn="l"/>
              </a:tabLst>
            </a:pPr>
            <a:r>
              <a:rPr lang="en-GB" sz="2400" dirty="0">
                <a:effectLst/>
                <a:latin typeface="Times New Roman" panose="02020603050405020304" pitchFamily="18" charset="0"/>
                <a:ea typeface="Times"/>
                <a:cs typeface="Times New Roman" panose="02020603050405020304" pitchFamily="18" charset="0"/>
              </a:rPr>
              <a:t> several nuclei (pleural of nucleus)</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tabLst>
                <a:tab pos="1440180" algn="l"/>
              </a:tabLst>
            </a:pPr>
            <a:r>
              <a:rPr lang="en-GB" sz="2400" dirty="0">
                <a:effectLst/>
                <a:latin typeface="Times New Roman" panose="02020603050405020304" pitchFamily="18" charset="0"/>
                <a:ea typeface="Times"/>
                <a:cs typeface="Times New Roman" panose="02020603050405020304" pitchFamily="18" charset="0"/>
              </a:rPr>
              <a:t>one motor-end plate (for connecting the motor nerve to the muscle cell)</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tabLst>
                <a:tab pos="1440180" algn="l"/>
              </a:tabLst>
            </a:pPr>
            <a:r>
              <a:rPr lang="en-GB" sz="2400" dirty="0">
                <a:effectLst/>
                <a:latin typeface="Times New Roman" panose="02020603050405020304" pitchFamily="18" charset="0"/>
                <a:ea typeface="Times"/>
                <a:cs typeface="Times New Roman" panose="02020603050405020304" pitchFamily="18" charset="0"/>
              </a:rPr>
              <a:t>several mitochondria for producing ATP (= energy for the contraction)</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tabLst>
                <a:tab pos="1440180" algn="l"/>
              </a:tabLst>
            </a:pPr>
            <a:r>
              <a:rPr lang="en-GB" sz="2400" dirty="0">
                <a:effectLst/>
                <a:latin typeface="Times New Roman" panose="02020603050405020304" pitchFamily="18" charset="0"/>
                <a:ea typeface="Times"/>
                <a:cs typeface="Times New Roman" panose="02020603050405020304" pitchFamily="18" charset="0"/>
              </a:rPr>
              <a:t> &gt; 1000 sarcomeres arranged along the cell.</a:t>
            </a:r>
            <a:r>
              <a:rPr lang="en-US" sz="2400" dirty="0">
                <a:effectLst/>
              </a:rPr>
              <a:t> </a:t>
            </a:r>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6CE1A15-D1D2-6B59-42C6-395E22285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8642" y="1105793"/>
            <a:ext cx="3690660" cy="4893647"/>
          </a:xfrm>
          <a:prstGeom prst="rect">
            <a:avLst/>
          </a:prstGeom>
        </p:spPr>
      </p:pic>
    </p:spTree>
    <p:extLst>
      <p:ext uri="{BB962C8B-B14F-4D97-AF65-F5344CB8AC3E}">
        <p14:creationId xmlns:p14="http://schemas.microsoft.com/office/powerpoint/2010/main" val="1906529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87628" y="177558"/>
            <a:ext cx="10515600" cy="676730"/>
          </a:xfrm>
        </p:spPr>
        <p:txBody>
          <a:bodyPr>
            <a:normAutofit fontScale="90000"/>
          </a:bodyPr>
          <a:lstStyle/>
          <a:p>
            <a:pPr algn="ctr">
              <a:spcBef>
                <a:spcPts val="0"/>
              </a:spcBef>
            </a:pPr>
            <a:r>
              <a:rPr lang="en-US" sz="3600" b="1" dirty="0">
                <a:latin typeface="Times New Roman" panose="02020603050405020304" pitchFamily="18" charset="0"/>
                <a:ea typeface="Times"/>
                <a:cs typeface="Times New Roman" panose="02020603050405020304" pitchFamily="18" charset="0"/>
              </a:rPr>
              <a:t>B</a:t>
            </a:r>
            <a:r>
              <a:rPr lang="en-US" sz="3600" b="1" dirty="0">
                <a:effectLst/>
                <a:latin typeface="Times New Roman" panose="02020603050405020304" pitchFamily="18" charset="0"/>
                <a:ea typeface="Times"/>
                <a:cs typeface="Times New Roman" panose="02020603050405020304" pitchFamily="18" charset="0"/>
              </a:rPr>
              <a:t>. The skeletal muscle cell</a:t>
            </a:r>
            <a:r>
              <a:rPr lang="en-US"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ea typeface="Times"/>
                <a:cs typeface="Times New Roman" panose="02020603050405020304" pitchFamily="18" charset="0"/>
              </a:rPr>
              <a:t> </a:t>
            </a:r>
            <a:r>
              <a:rPr lang="en-US" sz="2700" dirty="0">
                <a:effectLst/>
                <a:latin typeface="Times New Roman" panose="02020603050405020304" pitchFamily="18" charset="0"/>
                <a:ea typeface="Times"/>
                <a:cs typeface="Times New Roman" panose="02020603050405020304" pitchFamily="18" charset="0"/>
              </a:rPr>
              <a:t>(3)</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 </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330036"/>
            <a:ext cx="7539446" cy="3785652"/>
          </a:xfrm>
          <a:prstGeom prst="rect">
            <a:avLst/>
          </a:prstGeom>
          <a:noFill/>
        </p:spPr>
        <p:txBody>
          <a:bodyPr wrap="square">
            <a:spAutoFit/>
          </a:bodyPr>
          <a:lstStyle/>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6.</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sarcomere</a:t>
            </a:r>
            <a:r>
              <a:rPr lang="en-GB" sz="2400" dirty="0">
                <a:effectLst/>
                <a:latin typeface="Times New Roman" panose="02020603050405020304" pitchFamily="18" charset="0"/>
                <a:ea typeface="Times"/>
                <a:cs typeface="Times New Roman" panose="02020603050405020304" pitchFamily="18" charset="0"/>
              </a:rPr>
              <a:t> is essentially the working unit of the muscle:</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pPr>
            <a:r>
              <a:rPr lang="en-GB" sz="2400" dirty="0">
                <a:effectLst/>
                <a:latin typeface="Times New Roman" panose="02020603050405020304" pitchFamily="18" charset="0"/>
                <a:ea typeface="Times"/>
                <a:cs typeface="Times New Roman" panose="02020603050405020304" pitchFamily="18" charset="0"/>
              </a:rPr>
              <a:t>A sarcomere runs from one Z-disk to the next Z-disk</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pPr>
            <a:r>
              <a:rPr lang="en-GB" sz="2400" dirty="0">
                <a:effectLst/>
                <a:latin typeface="Times New Roman" panose="02020603050405020304" pitchFamily="18" charset="0"/>
                <a:ea typeface="Times"/>
                <a:cs typeface="Times New Roman" panose="02020603050405020304" pitchFamily="18" charset="0"/>
              </a:rPr>
              <a:t>Sarcomeres contain two type of molecules (=myofilaments): </a:t>
            </a:r>
            <a:r>
              <a:rPr lang="en-GB" sz="2400" b="1" dirty="0">
                <a:effectLst/>
                <a:latin typeface="Times New Roman" panose="02020603050405020304" pitchFamily="18" charset="0"/>
                <a:ea typeface="Times"/>
                <a:cs typeface="Times New Roman" panose="02020603050405020304" pitchFamily="18" charset="0"/>
              </a:rPr>
              <a:t>actin</a:t>
            </a:r>
            <a:r>
              <a:rPr lang="en-GB" sz="2400" dirty="0">
                <a:effectLst/>
                <a:latin typeface="Times New Roman" panose="02020603050405020304" pitchFamily="18" charset="0"/>
                <a:ea typeface="Times"/>
                <a:cs typeface="Times New Roman" panose="02020603050405020304" pitchFamily="18" charset="0"/>
              </a:rPr>
              <a:t> and </a:t>
            </a:r>
            <a:r>
              <a:rPr lang="en-GB" sz="2400" b="1" dirty="0">
                <a:effectLst/>
                <a:latin typeface="Times New Roman" panose="02020603050405020304" pitchFamily="18" charset="0"/>
                <a:ea typeface="Times"/>
                <a:cs typeface="Times New Roman" panose="02020603050405020304" pitchFamily="18" charset="0"/>
              </a:rPr>
              <a:t>myosin</a:t>
            </a:r>
            <a:endParaRPr lang="en-US" sz="2400" dirty="0">
              <a:effectLst/>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pPr>
            <a:r>
              <a:rPr lang="en-GB" sz="2400" dirty="0">
                <a:effectLst/>
                <a:latin typeface="Times New Roman" panose="02020603050405020304" pitchFamily="18" charset="0"/>
                <a:ea typeface="Times"/>
                <a:cs typeface="Times New Roman" panose="02020603050405020304" pitchFamily="18" charset="0"/>
              </a:rPr>
              <a:t>The actin molecules are attached to the Z-disks</a:t>
            </a:r>
            <a:endParaRPr lang="en-US" sz="2400" dirty="0">
              <a:latin typeface="Times New Roman" panose="02020603050405020304" pitchFamily="18" charset="0"/>
              <a:ea typeface="Times"/>
              <a:cs typeface="Times New Roman" panose="02020603050405020304" pitchFamily="18" charset="0"/>
            </a:endParaRPr>
          </a:p>
          <a:p>
            <a:pPr marL="742950" marR="0" lvl="1" indent="-285750">
              <a:spcBef>
                <a:spcPts val="0"/>
              </a:spcBef>
              <a:spcAft>
                <a:spcPts val="0"/>
              </a:spcAft>
              <a:buFont typeface="+mj-lt"/>
              <a:buAutoNum type="alphaLcPeriod"/>
            </a:pPr>
            <a:r>
              <a:rPr lang="en-GB" sz="2400" dirty="0">
                <a:effectLst/>
                <a:latin typeface="Times New Roman" panose="02020603050405020304" pitchFamily="18" charset="0"/>
                <a:ea typeface="Times"/>
                <a:cs typeface="Times New Roman" panose="02020603050405020304" pitchFamily="18" charset="0"/>
              </a:rPr>
              <a:t>The myosin molecules are arranged in a regular pattern between the actin molecules</a:t>
            </a:r>
          </a:p>
          <a:p>
            <a:r>
              <a:rPr lang="en-US" sz="2400" dirty="0">
                <a:effectLst/>
              </a:rPr>
              <a:t> </a:t>
            </a:r>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6CE1A15-D1D2-6B59-42C6-395E22285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6910" y="1105793"/>
            <a:ext cx="3690660" cy="4893647"/>
          </a:xfrm>
          <a:prstGeom prst="rect">
            <a:avLst/>
          </a:prstGeom>
        </p:spPr>
      </p:pic>
    </p:spTree>
    <p:extLst>
      <p:ext uri="{BB962C8B-B14F-4D97-AF65-F5344CB8AC3E}">
        <p14:creationId xmlns:p14="http://schemas.microsoft.com/office/powerpoint/2010/main" val="324673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1043576" y="179681"/>
            <a:ext cx="10515600" cy="676730"/>
          </a:xfrm>
        </p:spPr>
        <p:txBody>
          <a:bodyPr>
            <a:normAutofit fontScale="90000"/>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C. </a:t>
            </a:r>
            <a:r>
              <a:rPr lang="en-GB" sz="3600" b="1" dirty="0">
                <a:effectLst/>
                <a:latin typeface="Times New Roman" panose="02020603050405020304" pitchFamily="18" charset="0"/>
                <a:ea typeface="Times"/>
                <a:cs typeface="Times New Roman" panose="02020603050405020304" pitchFamily="18" charset="0"/>
              </a:rPr>
              <a:t>Striation (= Anisotropy)</a:t>
            </a:r>
            <a:r>
              <a:rPr lang="en-US" sz="3600" b="1" dirty="0">
                <a:latin typeface="Times New Roman" panose="02020603050405020304" pitchFamily="18" charset="0"/>
                <a:ea typeface="Times"/>
                <a:cs typeface="Times New Roman" panose="02020603050405020304" pitchFamily="18" charset="0"/>
              </a:rPr>
              <a:t>  </a:t>
            </a:r>
            <a:r>
              <a:rPr lang="en-US" sz="2700" dirty="0">
                <a:effectLst/>
                <a:latin typeface="Times New Roman" panose="02020603050405020304" pitchFamily="18" charset="0"/>
                <a:ea typeface="Times"/>
                <a:cs typeface="Times New Roman" panose="02020603050405020304" pitchFamily="18" charset="0"/>
              </a:rPr>
              <a:t>(1)</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 </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7" name="Picture 6">
            <a:extLst>
              <a:ext uri="{FF2B5EF4-FFF2-40B4-BE49-F238E27FC236}">
                <a16:creationId xmlns:a16="http://schemas.microsoft.com/office/drawing/2014/main" id="{56CC189F-B63E-DFD6-9037-6BD1EF0312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8642" y="1105793"/>
            <a:ext cx="3690660" cy="4893647"/>
          </a:xfrm>
          <a:prstGeom prst="rect">
            <a:avLst/>
          </a:prstGeom>
        </p:spPr>
      </p:pic>
      <p:sp>
        <p:nvSpPr>
          <p:cNvPr id="10" name="TextBox 9">
            <a:extLst>
              <a:ext uri="{FF2B5EF4-FFF2-40B4-BE49-F238E27FC236}">
                <a16:creationId xmlns:a16="http://schemas.microsoft.com/office/drawing/2014/main" id="{5B2002B1-A2C7-C5E0-2A1A-2188B46F1C50}"/>
              </a:ext>
            </a:extLst>
          </p:cNvPr>
          <p:cNvSpPr txBox="1"/>
          <p:nvPr/>
        </p:nvSpPr>
        <p:spPr>
          <a:xfrm>
            <a:off x="632824" y="635770"/>
            <a:ext cx="7816909" cy="5632311"/>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a:t>
            </a:r>
            <a:r>
              <a:rPr lang="en-GB" sz="2400" dirty="0">
                <a:effectLst/>
                <a:latin typeface="Times New Roman" panose="02020603050405020304" pitchFamily="18" charset="0"/>
                <a:ea typeface="Times"/>
                <a:cs typeface="Times New Roman" panose="02020603050405020304" pitchFamily="18" charset="0"/>
              </a:rPr>
              <a:t>When viewed under the microscope, the skeletal muscle shows a typical striated pattern of </a:t>
            </a:r>
            <a:r>
              <a:rPr lang="en-GB" sz="2400" b="1" dirty="0">
                <a:effectLst/>
                <a:latin typeface="Times New Roman" panose="02020603050405020304" pitchFamily="18" charset="0"/>
                <a:ea typeface="Times"/>
                <a:cs typeface="Times New Roman" panose="02020603050405020304" pitchFamily="18" charset="0"/>
              </a:rPr>
              <a:t>light- and dark</a:t>
            </a:r>
            <a:r>
              <a:rPr lang="en-GB" sz="2400" dirty="0">
                <a:effectLst/>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bands</a:t>
            </a:r>
            <a:r>
              <a:rPr lang="en-GB" sz="2400" dirty="0">
                <a:effectLst/>
                <a:latin typeface="Times New Roman" panose="02020603050405020304" pitchFamily="18" charset="0"/>
                <a:ea typeface="Times"/>
                <a:cs typeface="Times New Roman" panose="02020603050405020304" pitchFamily="18" charset="0"/>
              </a:rPr>
              <a:t>. This striation is caused by the structure of the sarcomere.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a:t>
            </a:r>
            <a:r>
              <a:rPr lang="en-GB" sz="2400" dirty="0">
                <a:effectLst/>
                <a:latin typeface="Times New Roman" panose="02020603050405020304" pitchFamily="18" charset="0"/>
                <a:ea typeface="Times"/>
                <a:cs typeface="Times New Roman" panose="02020603050405020304" pitchFamily="18" charset="0"/>
              </a:rPr>
              <a:t>There are </a:t>
            </a:r>
            <a:r>
              <a:rPr lang="en-GB" sz="2400" b="1" dirty="0">
                <a:effectLst/>
                <a:latin typeface="Times New Roman" panose="02020603050405020304" pitchFamily="18" charset="0"/>
                <a:ea typeface="Times"/>
                <a:cs typeface="Times New Roman" panose="02020603050405020304" pitchFamily="18" charset="0"/>
              </a:rPr>
              <a:t>two</a:t>
            </a:r>
            <a:r>
              <a:rPr lang="en-GB" sz="2400" dirty="0">
                <a:effectLst/>
                <a:latin typeface="Times New Roman" panose="02020603050405020304" pitchFamily="18" charset="0"/>
                <a:ea typeface="Times"/>
                <a:cs typeface="Times New Roman" panose="02020603050405020304" pitchFamily="18" charset="0"/>
              </a:rPr>
              <a:t> bands; the dark </a:t>
            </a:r>
            <a:r>
              <a:rPr lang="en-GB" sz="2400" b="1" dirty="0">
                <a:effectLst/>
                <a:latin typeface="Times New Roman" panose="02020603050405020304" pitchFamily="18" charset="0"/>
                <a:ea typeface="Times"/>
                <a:cs typeface="Times New Roman" panose="02020603050405020304" pitchFamily="18" charset="0"/>
              </a:rPr>
              <a:t>A-band</a:t>
            </a:r>
            <a:r>
              <a:rPr lang="en-GB" sz="2400" dirty="0">
                <a:effectLst/>
                <a:latin typeface="Times New Roman" panose="02020603050405020304" pitchFamily="18" charset="0"/>
                <a:ea typeface="Times"/>
                <a:cs typeface="Times New Roman" panose="02020603050405020304" pitchFamily="18" charset="0"/>
              </a:rPr>
              <a:t> and the light </a:t>
            </a:r>
            <a:r>
              <a:rPr lang="en-GB" sz="2400" b="1" dirty="0">
                <a:effectLst/>
                <a:latin typeface="Times New Roman" panose="02020603050405020304" pitchFamily="18" charset="0"/>
                <a:ea typeface="Times"/>
                <a:cs typeface="Times New Roman" panose="02020603050405020304" pitchFamily="18" charset="0"/>
              </a:rPr>
              <a:t>I-band</a:t>
            </a:r>
            <a:r>
              <a:rPr lang="en-GB" sz="2400" dirty="0">
                <a:effectLst/>
                <a:latin typeface="Times New Roman" panose="02020603050405020304" pitchFamily="18" charset="0"/>
                <a:ea typeface="Times"/>
                <a:cs typeface="Times New Roman" panose="02020603050405020304" pitchFamily="18" charset="0"/>
              </a:rPr>
              <a:t>.</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dark A-band corresponds to the length of the </a:t>
            </a:r>
            <a:r>
              <a:rPr lang="en-GB" sz="2400" b="1" dirty="0">
                <a:effectLst/>
                <a:latin typeface="Times New Roman" panose="02020603050405020304" pitchFamily="18" charset="0"/>
                <a:ea typeface="Times"/>
                <a:cs typeface="Times New Roman" panose="02020603050405020304" pitchFamily="18" charset="0"/>
              </a:rPr>
              <a:t>myosin</a:t>
            </a:r>
            <a:r>
              <a:rPr lang="en-GB" sz="2400" dirty="0">
                <a:effectLst/>
                <a:latin typeface="Times New Roman" panose="02020603050405020304" pitchFamily="18" charset="0"/>
                <a:ea typeface="Times"/>
                <a:cs typeface="Times New Roman" panose="02020603050405020304" pitchFamily="18" charset="0"/>
              </a:rPr>
              <a:t> molecules (these are thick molecules and therefore less light is transmitted though them; hence the darkness as seen under the microscope).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a:t>
            </a:r>
            <a:r>
              <a:rPr lang="en-GB" sz="2400" dirty="0">
                <a:effectLst/>
                <a:latin typeface="Times New Roman" panose="02020603050405020304" pitchFamily="18" charset="0"/>
                <a:ea typeface="Times"/>
                <a:cs typeface="Times New Roman" panose="02020603050405020304" pitchFamily="18" charset="0"/>
              </a:rPr>
              <a:t>The lighter I-band corresponds to the length of the </a:t>
            </a:r>
            <a:r>
              <a:rPr lang="en-GB" sz="2400" b="1" dirty="0">
                <a:effectLst/>
                <a:latin typeface="Times New Roman" panose="02020603050405020304" pitchFamily="18" charset="0"/>
                <a:ea typeface="Times"/>
                <a:cs typeface="Times New Roman" panose="02020603050405020304" pitchFamily="18" charset="0"/>
              </a:rPr>
              <a:t>actin</a:t>
            </a:r>
            <a:r>
              <a:rPr lang="en-GB" sz="2400" dirty="0">
                <a:effectLst/>
                <a:latin typeface="Times New Roman" panose="02020603050405020304" pitchFamily="18" charset="0"/>
                <a:ea typeface="Times"/>
                <a:cs typeface="Times New Roman" panose="02020603050405020304" pitchFamily="18" charset="0"/>
              </a:rPr>
              <a:t> molecules, which are thinner and therefore allow more light to pass through.</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8385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1043576" y="179681"/>
            <a:ext cx="10515600" cy="676730"/>
          </a:xfrm>
        </p:spPr>
        <p:txBody>
          <a:bodyPr>
            <a:normAutofit fontScale="90000"/>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C. </a:t>
            </a:r>
            <a:r>
              <a:rPr lang="en-GB" sz="3600" b="1" dirty="0">
                <a:effectLst/>
                <a:latin typeface="Times New Roman" panose="02020603050405020304" pitchFamily="18" charset="0"/>
                <a:ea typeface="Times"/>
                <a:cs typeface="Times New Roman" panose="02020603050405020304" pitchFamily="18" charset="0"/>
              </a:rPr>
              <a:t>Striation (= Anisotropy)</a:t>
            </a:r>
            <a:r>
              <a:rPr lang="en-US" sz="3600" b="1" dirty="0">
                <a:latin typeface="Times New Roman" panose="02020603050405020304" pitchFamily="18" charset="0"/>
                <a:ea typeface="Times"/>
                <a:cs typeface="Times New Roman" panose="02020603050405020304" pitchFamily="18" charset="0"/>
              </a:rPr>
              <a:t>  </a:t>
            </a:r>
            <a:r>
              <a:rPr lang="en-US" sz="2700" dirty="0">
                <a:effectLst/>
                <a:latin typeface="Times New Roman" panose="02020603050405020304" pitchFamily="18" charset="0"/>
                <a:ea typeface="Times"/>
                <a:cs typeface="Times New Roman" panose="02020603050405020304" pitchFamily="18" charset="0"/>
              </a:rPr>
              <a:t>(2)</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A</a:t>
            </a:r>
            <a:r>
              <a:rPr lang="en-US" sz="1200" i="1" dirty="0">
                <a:solidFill>
                  <a:schemeClr val="tx2">
                    <a:lumMod val="60000"/>
                    <a:lumOff val="40000"/>
                  </a:schemeClr>
                </a:solidFill>
                <a:effectLst/>
                <a:latin typeface="Helvetica" pitchFamily="2" charset="0"/>
              </a:rPr>
              <a:t>.4.1.</a:t>
            </a:r>
            <a:r>
              <a:rPr lang="en-US" sz="1200" i="1" dirty="0">
                <a:solidFill>
                  <a:schemeClr val="tx2">
                    <a:lumMod val="60000"/>
                    <a:lumOff val="40000"/>
                  </a:schemeClr>
                </a:solidFill>
                <a:latin typeface="Helvetica" pitchFamily="2" charset="0"/>
              </a:rPr>
              <a:t>. The Muscle Cell </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 name="Picture 3">
            <a:extLst>
              <a:ext uri="{FF2B5EF4-FFF2-40B4-BE49-F238E27FC236}">
                <a16:creationId xmlns:a16="http://schemas.microsoft.com/office/drawing/2014/main" id="{38B44CAE-D499-A0B8-31B3-FFEA1E8818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7972" y="1376726"/>
            <a:ext cx="3690660" cy="4893647"/>
          </a:xfrm>
          <a:prstGeom prst="rect">
            <a:avLst/>
          </a:prstGeom>
        </p:spPr>
      </p:pic>
      <p:sp>
        <p:nvSpPr>
          <p:cNvPr id="10" name="TextBox 9">
            <a:extLst>
              <a:ext uri="{FF2B5EF4-FFF2-40B4-BE49-F238E27FC236}">
                <a16:creationId xmlns:a16="http://schemas.microsoft.com/office/drawing/2014/main" id="{5B2002B1-A2C7-C5E0-2A1A-2188B46F1C50}"/>
              </a:ext>
            </a:extLst>
          </p:cNvPr>
          <p:cNvSpPr txBox="1"/>
          <p:nvPr/>
        </p:nvSpPr>
        <p:spPr>
          <a:xfrm>
            <a:off x="632824" y="703502"/>
            <a:ext cx="7755148" cy="6278642"/>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a:t>
            </a:r>
            <a:r>
              <a:rPr lang="en-GB" sz="2400" dirty="0">
                <a:effectLst/>
                <a:latin typeface="Times New Roman" panose="02020603050405020304" pitchFamily="18" charset="0"/>
                <a:ea typeface="Times"/>
                <a:cs typeface="Times New Roman" panose="02020603050405020304" pitchFamily="18" charset="0"/>
              </a:rPr>
              <a:t>The Z-disk is hardly visible in the microscope (often called Z-line</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6. </a:t>
            </a:r>
            <a:r>
              <a:rPr lang="en-GB" sz="2400" dirty="0">
                <a:effectLst/>
                <a:latin typeface="Times New Roman" panose="02020603050405020304" pitchFamily="18" charset="0"/>
                <a:ea typeface="Times"/>
                <a:cs typeface="Times New Roman" panose="02020603050405020304" pitchFamily="18" charset="0"/>
              </a:rPr>
              <a:t>Because the Z-line is hardly visible, the I-band stretches from one A-band to the A-band in the next sarcomere.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7.</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Some people have also noticed and described a somewhat lighter zone in the middle of the A-band; called the </a:t>
            </a:r>
            <a:r>
              <a:rPr lang="en-GB" sz="2400" b="1" dirty="0">
                <a:effectLst/>
                <a:latin typeface="Times New Roman" panose="02020603050405020304" pitchFamily="18" charset="0"/>
                <a:ea typeface="Times"/>
                <a:cs typeface="Times New Roman" panose="02020603050405020304" pitchFamily="18" charset="0"/>
              </a:rPr>
              <a:t>H-zone</a:t>
            </a:r>
            <a:r>
              <a:rPr lang="en-GB" sz="2400" dirty="0">
                <a:effectLst/>
                <a:latin typeface="Times New Roman" panose="02020603050405020304" pitchFamily="18" charset="0"/>
                <a:ea typeface="Times"/>
                <a:cs typeface="Times New Roman" panose="02020603050405020304" pitchFamily="18" charset="0"/>
              </a:rPr>
              <a:t>. This is the zone in which the myosin molecules do not overlap with the actin molecules (and hence a little bit more light is transmitted through this small region).</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8.  </a:t>
            </a:r>
            <a:r>
              <a:rPr lang="en-GB" sz="2400" dirty="0">
                <a:effectLst/>
                <a:latin typeface="Times New Roman" panose="02020603050405020304" pitchFamily="18" charset="0"/>
                <a:ea typeface="Times"/>
                <a:cs typeface="Times New Roman" panose="02020603050405020304" pitchFamily="18" charset="0"/>
              </a:rPr>
              <a:t>All this is not terribly important except for the fact that some teachers like to ask what would happen with these bands when contraction of the sarcomere occurs (see next presentation).</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1800"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2186432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1043576" y="179681"/>
            <a:ext cx="10515600" cy="676730"/>
          </a:xfrm>
        </p:spPr>
        <p:txBody>
          <a:bodyPr>
            <a:normAutofit fontScale="90000"/>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D. The cardiac and the smooth muscle cell</a:t>
            </a:r>
            <a:br>
              <a:rPr lang="en-US" sz="1800" dirty="0">
                <a:effectLst/>
                <a:latin typeface="Times"/>
                <a:ea typeface="Times"/>
                <a:cs typeface="Times New Roman" panose="02020603050405020304" pitchFamily="18" charset="0"/>
              </a:rPr>
            </a:br>
            <a:endParaRPr lang="en-US" sz="2800" b="1" dirty="0">
              <a:solidFill>
                <a:schemeClr val="tx1"/>
              </a:solidFill>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.4.1. The Muscle Cell	                                                            slide #8</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id="{5B2002B1-A2C7-C5E0-2A1A-2188B46F1C50}"/>
              </a:ext>
            </a:extLst>
          </p:cNvPr>
          <p:cNvSpPr txBox="1"/>
          <p:nvPr/>
        </p:nvSpPr>
        <p:spPr>
          <a:xfrm>
            <a:off x="632824" y="1330036"/>
            <a:ext cx="10515600" cy="3323987"/>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The cardiac and smooth muscle cells differ in several important ways from the skeletal muscle cells.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The cardiac muscle is also striated whereas the smooth muscle is not. Hence its name; smooth!</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a:t>
            </a:r>
            <a:r>
              <a:rPr lang="en-GB" sz="2400" dirty="0">
                <a:effectLst/>
                <a:latin typeface="Times New Roman" panose="02020603050405020304" pitchFamily="18" charset="0"/>
                <a:ea typeface="Times"/>
                <a:cs typeface="Times New Roman" panose="02020603050405020304" pitchFamily="18" charset="0"/>
              </a:rPr>
              <a:t>More slides on the cardiac and smooth muscle cells are available at </a:t>
            </a:r>
            <a:r>
              <a:rPr lang="nl-NL" sz="2400" dirty="0" err="1">
                <a:effectLst/>
                <a:latin typeface="Times New Roman" panose="02020603050405020304" pitchFamily="18" charset="0"/>
                <a:ea typeface="Times"/>
                <a:cs typeface="Times New Roman" panose="02020603050405020304" pitchFamily="18" charset="0"/>
              </a:rPr>
              <a:t>other</a:t>
            </a:r>
            <a:r>
              <a:rPr lang="nl-NL" sz="2400" dirty="0">
                <a:effectLst/>
                <a:latin typeface="Times New Roman" panose="02020603050405020304" pitchFamily="18" charset="0"/>
                <a:ea typeface="Times"/>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presentations and on the website.</a:t>
            </a:r>
          </a:p>
          <a:p>
            <a:endParaRPr lang="en-US" sz="1800"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4100867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1593</TotalTime>
  <Words>895</Words>
  <Application>Microsoft Macintosh PowerPoint</Application>
  <PresentationFormat>Widescreen</PresentationFormat>
  <Paragraphs>71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Times</vt:lpstr>
      <vt:lpstr>Times New Roman</vt:lpstr>
      <vt:lpstr>Office Theme</vt:lpstr>
      <vt:lpstr>A.4.1. The Muscle Cell</vt:lpstr>
      <vt:lpstr>A. What is a muscle cell? (1) </vt:lpstr>
      <vt:lpstr>B. The skeletal muscle cell  (1) </vt:lpstr>
      <vt:lpstr>B. The skeletal muscle cell  (2) </vt:lpstr>
      <vt:lpstr>B. The skeletal muscle cell  (3) </vt:lpstr>
      <vt:lpstr>C. Striation (= Anisotropy)  (1) </vt:lpstr>
      <vt:lpstr>C. Striation (= Anisotropy)  (2) </vt:lpstr>
      <vt:lpstr>D. The cardiac and the smooth muscle cell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359</cp:revision>
  <dcterms:created xsi:type="dcterms:W3CDTF">2026-03-27T09:36:05Z</dcterms:created>
  <dcterms:modified xsi:type="dcterms:W3CDTF">2026-05-08T15:36:04Z</dcterms:modified>
</cp:coreProperties>
</file>