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sldIdLst>
    <p:sldId id="256" r:id="rId2"/>
    <p:sldId id="269" r:id="rId3"/>
    <p:sldId id="270" r:id="rId4"/>
    <p:sldId id="271" r:id="rId5"/>
    <p:sldId id="272" r:id="rId6"/>
    <p:sldId id="273" r:id="rId7"/>
    <p:sldId id="274" r:id="rId8"/>
    <p:sldId id="275"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697"/>
    <p:restoredTop sz="94674"/>
  </p:normalViewPr>
  <p:slideViewPr>
    <p:cSldViewPr snapToGrid="0">
      <p:cViewPr varScale="1">
        <p:scale>
          <a:sx n="73" d="100"/>
          <a:sy n="73" d="100"/>
        </p:scale>
        <p:origin x="232" y="1280"/>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5/12/26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5/12/26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5/12/26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119965" y="-27938"/>
            <a:ext cx="9144000" cy="985598"/>
          </a:xfrm>
        </p:spPr>
        <p:txBody>
          <a:bodyPr>
            <a:normAutofit/>
          </a:bodyPr>
          <a:lstStyle/>
          <a:p>
            <a:r>
              <a:rPr lang="en-US" sz="3200" b="1" dirty="0">
                <a:solidFill>
                  <a:schemeClr val="accent1">
                    <a:lumMod val="75000"/>
                  </a:schemeClr>
                </a:solidFill>
                <a:latin typeface="Times New Roman" panose="02020603050405020304" pitchFamily="18" charset="0"/>
                <a:cs typeface="Times New Roman" panose="02020603050405020304" pitchFamily="18" charset="0"/>
              </a:rPr>
              <a:t>A.4.5. Contraction Types</a:t>
            </a:r>
          </a:p>
        </p:txBody>
      </p:sp>
      <p:sp>
        <p:nvSpPr>
          <p:cNvPr id="5" name="TextBox 4">
            <a:extLst>
              <a:ext uri="{FF2B5EF4-FFF2-40B4-BE49-F238E27FC236}">
                <a16:creationId xmlns:a16="http://schemas.microsoft.com/office/drawing/2014/main" id="{6E5B6B77-B876-58D9-E8C5-2FDF802CB201}"/>
              </a:ext>
            </a:extLst>
          </p:cNvPr>
          <p:cNvSpPr txBox="1"/>
          <p:nvPr/>
        </p:nvSpPr>
        <p:spPr>
          <a:xfrm>
            <a:off x="1477858" y="1154765"/>
            <a:ext cx="9950113" cy="461665"/>
          </a:xfrm>
          <a:prstGeom prst="rect">
            <a:avLst/>
          </a:prstGeom>
          <a:noFill/>
        </p:spPr>
        <p:txBody>
          <a:bodyPr wrap="square">
            <a:spAutoFit/>
          </a:bodyPr>
          <a:lstStyle/>
          <a:p>
            <a:pPr marL="0" marR="0">
              <a:spcBef>
                <a:spcPts val="0"/>
              </a:spcBef>
              <a:spcAft>
                <a:spcPts val="0"/>
              </a:spcAft>
            </a:pPr>
            <a:r>
              <a:rPr lang="en-GB" sz="2400" b="1" dirty="0">
                <a:effectLst/>
                <a:latin typeface="Times New Roman" panose="02020603050405020304" pitchFamily="18" charset="0"/>
                <a:ea typeface="Times"/>
                <a:cs typeface="Times New Roman" panose="02020603050405020304" pitchFamily="18" charset="0"/>
              </a:rPr>
              <a:t>Purpose: </a:t>
            </a:r>
            <a:r>
              <a:rPr lang="en-GB" sz="2400" dirty="0">
                <a:effectLst/>
                <a:latin typeface="Times New Roman" panose="02020603050405020304" pitchFamily="18" charset="0"/>
                <a:ea typeface="Times"/>
                <a:cs typeface="Times New Roman" panose="02020603050405020304" pitchFamily="18" charset="0"/>
              </a:rPr>
              <a:t>To make a muscle contract in a sensible and useful manner.</a:t>
            </a:r>
            <a:endParaRPr lang="en-US" sz="2400" dirty="0">
              <a:effectLst/>
              <a:latin typeface="Times"/>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6" name="TextBox 5">
            <a:extLst>
              <a:ext uri="{FF2B5EF4-FFF2-40B4-BE49-F238E27FC236}">
                <a16:creationId xmlns:a16="http://schemas.microsoft.com/office/drawing/2014/main" id="{03AEDA4D-9A80-E773-4325-8422E627A336}"/>
              </a:ext>
            </a:extLst>
          </p:cNvPr>
          <p:cNvSpPr txBox="1"/>
          <p:nvPr/>
        </p:nvSpPr>
        <p:spPr>
          <a:xfrm>
            <a:off x="1459522" y="2672860"/>
            <a:ext cx="6603154" cy="738664"/>
          </a:xfrm>
          <a:prstGeom prst="rect">
            <a:avLst/>
          </a:prstGeom>
          <a:noFill/>
        </p:spPr>
        <p:txBody>
          <a:bodyPr wrap="none" rtlCol="0">
            <a:spAutoFit/>
          </a:bodyPr>
          <a:lstStyle/>
          <a:p>
            <a:r>
              <a:rPr lang="en-GB" sz="2400" b="1" dirty="0">
                <a:effectLst/>
                <a:latin typeface="Times New Roman" panose="02020603050405020304" pitchFamily="18" charset="0"/>
                <a:ea typeface="Times"/>
                <a:cs typeface="Times New Roman" panose="02020603050405020304" pitchFamily="18" charset="0"/>
              </a:rPr>
              <a:t>Definitions and Structural components required:</a:t>
            </a:r>
            <a:endParaRPr lang="en-US" sz="2400" b="1" dirty="0">
              <a:effectLst/>
              <a:latin typeface="Times New Roman" panose="02020603050405020304" pitchFamily="18" charset="0"/>
              <a:ea typeface="Times"/>
              <a:cs typeface="Times New Roman" panose="02020603050405020304" pitchFamily="18" charset="0"/>
            </a:endParaRPr>
          </a:p>
          <a:p>
            <a:endParaRPr lang="en-US" dirty="0"/>
          </a:p>
        </p:txBody>
      </p:sp>
      <p:sp>
        <p:nvSpPr>
          <p:cNvPr id="7" name="TextBox 6">
            <a:extLst>
              <a:ext uri="{FF2B5EF4-FFF2-40B4-BE49-F238E27FC236}">
                <a16:creationId xmlns:a16="http://schemas.microsoft.com/office/drawing/2014/main" id="{269EB126-F635-C885-9FEE-D68544EF7A5C}"/>
              </a:ext>
            </a:extLst>
          </p:cNvPr>
          <p:cNvSpPr txBox="1"/>
          <p:nvPr/>
        </p:nvSpPr>
        <p:spPr>
          <a:xfrm>
            <a:off x="1477107" y="3305908"/>
            <a:ext cx="4864793" cy="1569660"/>
          </a:xfrm>
          <a:prstGeom prst="rect">
            <a:avLst/>
          </a:prstGeom>
          <a:noFill/>
        </p:spPr>
        <p:txBody>
          <a:bodyPr wrap="none" rtlCol="0">
            <a:spAutoFit/>
          </a:bodyPr>
          <a:lstStyle/>
          <a:p>
            <a:pPr marL="342900" marR="0" lvl="0" indent="-342900">
              <a:spcBef>
                <a:spcPts val="0"/>
              </a:spcBef>
              <a:spcAft>
                <a:spcPts val="0"/>
              </a:spcAft>
              <a:buFont typeface="+mj-lt"/>
              <a:buAutoNum type="arabicPeriod"/>
            </a:pPr>
            <a:r>
              <a:rPr lang="en-GB" sz="2400" b="0" dirty="0">
                <a:effectLst/>
                <a:latin typeface="Times New Roman" panose="02020603050405020304" pitchFamily="18" charset="0"/>
                <a:ea typeface="Times"/>
                <a:cs typeface="Times New Roman" panose="02020603050405020304" pitchFamily="18" charset="0"/>
              </a:rPr>
              <a:t>A skeletal muscle</a:t>
            </a:r>
            <a:endParaRPr lang="en-US" sz="2400" b="1" dirty="0">
              <a:effectLst/>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rabicPeriod"/>
            </a:pPr>
            <a:r>
              <a:rPr lang="en-GB" sz="2400" b="0" dirty="0">
                <a:effectLst/>
                <a:latin typeface="Times New Roman" panose="02020603050405020304" pitchFamily="18" charset="0"/>
                <a:ea typeface="Times"/>
                <a:cs typeface="Times New Roman" panose="02020603050405020304" pitchFamily="18" charset="0"/>
              </a:rPr>
              <a:t>A nerve innervating this muscle</a:t>
            </a:r>
            <a:endParaRPr lang="en-US" sz="2400" b="1" dirty="0">
              <a:effectLst/>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rabicPeriod"/>
            </a:pPr>
            <a:r>
              <a:rPr lang="en-GB" sz="2400" b="0" dirty="0">
                <a:effectLst/>
                <a:latin typeface="Times New Roman" panose="02020603050405020304" pitchFamily="18" charset="0"/>
                <a:ea typeface="Times"/>
                <a:cs typeface="Times New Roman" panose="02020603050405020304" pitchFamily="18" charset="0"/>
              </a:rPr>
              <a:t>Tendons at both ends of the muscle</a:t>
            </a:r>
            <a:endParaRPr lang="en-US" sz="2400" b="1" dirty="0">
              <a:effectLst/>
              <a:latin typeface="Times New Roman" panose="02020603050405020304" pitchFamily="18" charset="0"/>
              <a:ea typeface="Times"/>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633E0D87-BB63-D355-DBAC-5498283A9AC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81868" y="3337563"/>
            <a:ext cx="5368135" cy="1569660"/>
          </a:xfrm>
          <a:prstGeom prst="rect">
            <a:avLst/>
          </a:prstGeom>
          <a:noFill/>
          <a:ln>
            <a:noFill/>
          </a:ln>
        </p:spPr>
      </p:pic>
    </p:spTree>
    <p:extLst>
      <p:ext uri="{BB962C8B-B14F-4D97-AF65-F5344CB8AC3E}">
        <p14:creationId xmlns:p14="http://schemas.microsoft.com/office/powerpoint/2010/main" val="27308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B. Muscle Length and Muscle Tone:</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289902"/>
            <a:ext cx="10720976" cy="4154984"/>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When a muscle contracts, two things can change in that muscle: the </a:t>
            </a:r>
            <a:r>
              <a:rPr lang="en-GB" sz="2400" b="1" dirty="0">
                <a:effectLst/>
                <a:latin typeface="Times New Roman" panose="02020603050405020304" pitchFamily="18" charset="0"/>
                <a:ea typeface="Times"/>
                <a:cs typeface="Times New Roman" panose="02020603050405020304" pitchFamily="18" charset="0"/>
              </a:rPr>
              <a:t>length</a:t>
            </a:r>
            <a:r>
              <a:rPr lang="en-GB" sz="2400" dirty="0">
                <a:effectLst/>
                <a:latin typeface="Times New Roman" panose="02020603050405020304" pitchFamily="18" charset="0"/>
                <a:ea typeface="Times"/>
                <a:cs typeface="Times New Roman" panose="02020603050405020304" pitchFamily="18" charset="0"/>
              </a:rPr>
              <a:t> of the muscle and/or the </a:t>
            </a:r>
            <a:r>
              <a:rPr lang="en-GB" sz="2400" b="1" dirty="0">
                <a:effectLst/>
                <a:latin typeface="Times New Roman" panose="02020603050405020304" pitchFamily="18" charset="0"/>
                <a:ea typeface="Times"/>
                <a:cs typeface="Times New Roman" panose="02020603050405020304" pitchFamily="18" charset="0"/>
              </a:rPr>
              <a:t>tone</a:t>
            </a:r>
            <a:r>
              <a:rPr lang="en-GB" sz="2400" dirty="0">
                <a:effectLst/>
                <a:latin typeface="Times New Roman" panose="02020603050405020304" pitchFamily="18" charset="0"/>
                <a:ea typeface="Times"/>
                <a:cs typeface="Times New Roman" panose="02020603050405020304" pitchFamily="18" charset="0"/>
              </a:rPr>
              <a:t> of the muscle.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But what is </a:t>
            </a:r>
            <a:r>
              <a:rPr lang="en-GB" sz="2400" b="1" dirty="0">
                <a:effectLst/>
                <a:latin typeface="Times New Roman" panose="02020603050405020304" pitchFamily="18" charset="0"/>
                <a:ea typeface="Times"/>
                <a:cs typeface="Times New Roman" panose="02020603050405020304" pitchFamily="18" charset="0"/>
              </a:rPr>
              <a:t>tone</a:t>
            </a:r>
            <a:r>
              <a:rPr lang="en-GB" sz="2400" dirty="0">
                <a:effectLst/>
                <a:latin typeface="Times New Roman" panose="02020603050405020304" pitchFamily="18" charset="0"/>
                <a:ea typeface="Times"/>
                <a:cs typeface="Times New Roman" panose="02020603050405020304" pitchFamily="18" charset="0"/>
              </a:rPr>
              <a:t>?</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A change in the length of the muscle is easy to understand but </a:t>
            </a:r>
            <a:r>
              <a:rPr lang="en-GB" sz="2400" b="1" dirty="0">
                <a:effectLst/>
                <a:latin typeface="Times New Roman" panose="02020603050405020304" pitchFamily="18" charset="0"/>
                <a:ea typeface="Times"/>
                <a:cs typeface="Times New Roman" panose="02020603050405020304" pitchFamily="18" charset="0"/>
              </a:rPr>
              <a:t>tone</a:t>
            </a:r>
            <a:r>
              <a:rPr lang="en-GB" sz="2400" dirty="0">
                <a:effectLst/>
                <a:latin typeface="Times New Roman" panose="02020603050405020304" pitchFamily="18" charset="0"/>
                <a:ea typeface="Times"/>
                <a:cs typeface="Times New Roman" panose="02020603050405020304" pitchFamily="18" charset="0"/>
              </a:rPr>
              <a:t> is maybe more difficult as most people don’t know the meaning of the word “tone”.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easiest way to sense tone is to feel your muscles (such as your biceps in the upper arm) when it is relaxed and when it is contracting.</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4.</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When contracting, the muscle feels ‘stronger’. That is the </a:t>
            </a:r>
            <a:r>
              <a:rPr lang="en-GB" sz="2400" b="1" dirty="0">
                <a:effectLst/>
                <a:latin typeface="Times New Roman" panose="02020603050405020304" pitchFamily="18" charset="0"/>
                <a:ea typeface="Times"/>
                <a:cs typeface="Times New Roman" panose="02020603050405020304" pitchFamily="18" charset="0"/>
              </a:rPr>
              <a:t>tone</a:t>
            </a:r>
            <a:r>
              <a:rPr lang="en-GB" sz="2400" dirty="0">
                <a:effectLst/>
                <a:latin typeface="Times New Roman" panose="02020603050405020304" pitchFamily="18" charset="0"/>
                <a:ea typeface="Times"/>
                <a:cs typeface="Times New Roman" panose="02020603050405020304" pitchFamily="18" charset="0"/>
              </a:rPr>
              <a:t>.</a:t>
            </a:r>
            <a:endParaRPr lang="en-US" sz="2400"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3571038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C. Types of Contractions </a:t>
            </a:r>
            <a:r>
              <a:rPr lang="en-GB" sz="2700" dirty="0">
                <a:effectLst/>
                <a:latin typeface="Times New Roman" panose="02020603050405020304" pitchFamily="18" charset="0"/>
                <a:ea typeface="Times"/>
                <a:cs typeface="Times New Roman" panose="02020603050405020304" pitchFamily="18" charset="0"/>
              </a:rPr>
              <a:t>(1)</a:t>
            </a:r>
            <a:r>
              <a:rPr lang="en-GB" sz="3600" b="1" dirty="0">
                <a:effectLst/>
                <a:latin typeface="Times New Roman" panose="02020603050405020304" pitchFamily="18" charset="0"/>
                <a:ea typeface="Times"/>
                <a:cs typeface="Times New Roman" panose="02020603050405020304" pitchFamily="18" charset="0"/>
              </a:rPr>
              <a:t>:</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2010871"/>
            <a:ext cx="6330684" cy="2677656"/>
          </a:xfrm>
          <a:prstGeom prst="rect">
            <a:avLst/>
          </a:prstGeom>
          <a:noFill/>
        </p:spPr>
        <p:txBody>
          <a:bodyPr wrap="square">
            <a:spAutoFit/>
          </a:bodyPr>
          <a:lstStyle/>
          <a:p>
            <a:pPr marL="0" marR="0">
              <a:spcBef>
                <a:spcPts val="0"/>
              </a:spcBef>
              <a:spcAft>
                <a:spcPts val="0"/>
              </a:spcAft>
            </a:pPr>
            <a:r>
              <a:rPr lang="en-GB" sz="2400" b="1" kern="0" dirty="0">
                <a:effectLst/>
                <a:latin typeface="Times New Roman" panose="02020603050405020304" pitchFamily="18" charset="0"/>
                <a:cs typeface="Times New Roman" panose="02020603050405020304" pitchFamily="18" charset="0"/>
              </a:rPr>
              <a:t>1. Isotonic Contraction</a:t>
            </a:r>
            <a:endParaRPr lang="en-US" sz="2400" b="1" kern="0" dirty="0">
              <a:effectLst/>
              <a:latin typeface="Times New Roman" panose="02020603050405020304" pitchFamily="18" charset="0"/>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The most simple contraction is when the muscle contract without any or little attachment. The length of the muscle is then reduced but the tone has not changed. This is called </a:t>
            </a:r>
            <a:r>
              <a:rPr lang="en-GB" sz="2400" b="1" dirty="0">
                <a:effectLst/>
                <a:latin typeface="Times New Roman" panose="02020603050405020304" pitchFamily="18" charset="0"/>
                <a:ea typeface="Times"/>
                <a:cs typeface="Times New Roman" panose="02020603050405020304" pitchFamily="18" charset="0"/>
              </a:rPr>
              <a:t>isotonic</a:t>
            </a:r>
            <a:r>
              <a:rPr lang="en-GB" sz="2400" dirty="0">
                <a:effectLst/>
                <a:latin typeface="Times New Roman" panose="02020603050405020304" pitchFamily="18" charset="0"/>
                <a:ea typeface="Times"/>
                <a:cs typeface="Times New Roman" panose="02020603050405020304" pitchFamily="18" charset="0"/>
              </a:rPr>
              <a:t> (= same tone).</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1" kern="0" dirty="0">
              <a:effectLst/>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44F33CDB-8DD5-8A4F-8E1E-16ED7FE87D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92893" y="1571257"/>
            <a:ext cx="3360908" cy="3704129"/>
          </a:xfrm>
          <a:prstGeom prst="rect">
            <a:avLst/>
          </a:prstGeom>
          <a:noFill/>
          <a:ln>
            <a:noFill/>
          </a:ln>
        </p:spPr>
      </p:pic>
    </p:spTree>
    <p:extLst>
      <p:ext uri="{BB962C8B-B14F-4D97-AF65-F5344CB8AC3E}">
        <p14:creationId xmlns:p14="http://schemas.microsoft.com/office/powerpoint/2010/main" val="722959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C. Types of Contractions </a:t>
            </a:r>
            <a:r>
              <a:rPr lang="en-GB" sz="2700" dirty="0">
                <a:effectLst/>
                <a:latin typeface="Times New Roman" panose="02020603050405020304" pitchFamily="18" charset="0"/>
                <a:ea typeface="Times"/>
                <a:cs typeface="Times New Roman" panose="02020603050405020304" pitchFamily="18" charset="0"/>
              </a:rPr>
              <a:t>(2)</a:t>
            </a:r>
            <a:r>
              <a:rPr lang="en-GB" sz="3600" b="1" dirty="0">
                <a:effectLst/>
                <a:latin typeface="Times New Roman" panose="02020603050405020304" pitchFamily="18" charset="0"/>
                <a:ea typeface="Times"/>
                <a:cs typeface="Times New Roman" panose="02020603050405020304" pitchFamily="18" charset="0"/>
              </a:rPr>
              <a:t>:</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835025"/>
            <a:ext cx="6330684" cy="2677656"/>
          </a:xfrm>
          <a:prstGeom prst="rect">
            <a:avLst/>
          </a:prstGeom>
          <a:noFill/>
        </p:spPr>
        <p:txBody>
          <a:bodyPr wrap="square">
            <a:spAutoFit/>
          </a:bodyPr>
          <a:lstStyle/>
          <a:p>
            <a:pPr marL="0" marR="0">
              <a:spcBef>
                <a:spcPts val="0"/>
              </a:spcBef>
              <a:spcAft>
                <a:spcPts val="0"/>
              </a:spcAft>
            </a:pPr>
            <a:endParaRPr lang="en-GB" sz="2400" b="1" kern="0" dirty="0">
              <a:effectLst/>
              <a:latin typeface="Times New Roman" panose="02020603050405020304" pitchFamily="18" charset="0"/>
              <a:cs typeface="Times New Roman" panose="02020603050405020304" pitchFamily="18" charset="0"/>
            </a:endParaRPr>
          </a:p>
          <a:p>
            <a:pPr marL="0" marR="0">
              <a:spcBef>
                <a:spcPts val="0"/>
              </a:spcBef>
              <a:spcAft>
                <a:spcPts val="0"/>
              </a:spcAft>
            </a:pPr>
            <a:r>
              <a:rPr lang="en-GB" sz="2400" b="1" kern="0" dirty="0">
                <a:effectLst/>
                <a:latin typeface="Times New Roman" panose="02020603050405020304" pitchFamily="18" charset="0"/>
                <a:cs typeface="Times New Roman" panose="02020603050405020304" pitchFamily="18" charset="0"/>
              </a:rPr>
              <a:t>2. Isometric Contraction</a:t>
            </a:r>
            <a:endParaRPr lang="en-US" sz="2400" b="1" kern="0" dirty="0">
              <a:effectLst/>
              <a:latin typeface="Times New Roman" panose="02020603050405020304" pitchFamily="18" charset="0"/>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The opposite situation occurs when the muscle is fixed at both ends by its tendons. Then, when contraction occurs, the muscle cannot change its length but the tone will increase. This is called </a:t>
            </a:r>
            <a:r>
              <a:rPr lang="en-GB" sz="2400" b="1" dirty="0">
                <a:effectLst/>
                <a:latin typeface="Times New Roman" panose="02020603050405020304" pitchFamily="18" charset="0"/>
                <a:ea typeface="Times"/>
                <a:cs typeface="Times New Roman" panose="02020603050405020304" pitchFamily="18" charset="0"/>
              </a:rPr>
              <a:t>isometric</a:t>
            </a:r>
            <a:r>
              <a:rPr lang="en-GB" sz="2400" dirty="0">
                <a:effectLst/>
                <a:latin typeface="Times New Roman" panose="02020603050405020304" pitchFamily="18" charset="0"/>
                <a:ea typeface="Times"/>
                <a:cs typeface="Times New Roman" panose="02020603050405020304" pitchFamily="18" charset="0"/>
              </a:rPr>
              <a:t> (iso = same; metric = length).</a:t>
            </a:r>
          </a:p>
        </p:txBody>
      </p:sp>
      <p:pic>
        <p:nvPicPr>
          <p:cNvPr id="5" name="Picture 4">
            <a:extLst>
              <a:ext uri="{FF2B5EF4-FFF2-40B4-BE49-F238E27FC236}">
                <a16:creationId xmlns:a16="http://schemas.microsoft.com/office/drawing/2014/main" id="{F9BBA56B-9D7C-A999-82F6-D4F4F230F4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18141" y="1450758"/>
            <a:ext cx="3134107" cy="3455350"/>
          </a:xfrm>
          <a:prstGeom prst="rect">
            <a:avLst/>
          </a:prstGeom>
          <a:noFill/>
          <a:ln>
            <a:noFill/>
          </a:ln>
        </p:spPr>
      </p:pic>
    </p:spTree>
    <p:extLst>
      <p:ext uri="{BB962C8B-B14F-4D97-AF65-F5344CB8AC3E}">
        <p14:creationId xmlns:p14="http://schemas.microsoft.com/office/powerpoint/2010/main" val="51493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C. Types of Contractions </a:t>
            </a:r>
            <a:r>
              <a:rPr lang="en-GB" sz="2700" dirty="0">
                <a:effectLst/>
                <a:latin typeface="Times New Roman" panose="02020603050405020304" pitchFamily="18" charset="0"/>
                <a:ea typeface="Times"/>
                <a:cs typeface="Times New Roman" panose="02020603050405020304" pitchFamily="18" charset="0"/>
              </a:rPr>
              <a:t>(3)</a:t>
            </a:r>
            <a:r>
              <a:rPr lang="en-GB" sz="3600" b="1" dirty="0">
                <a:effectLst/>
                <a:latin typeface="Times New Roman" panose="02020603050405020304" pitchFamily="18" charset="0"/>
                <a:ea typeface="Times"/>
                <a:cs typeface="Times New Roman" panose="02020603050405020304" pitchFamily="18" charset="0"/>
              </a:rPr>
              <a:t>:</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2186721"/>
            <a:ext cx="6330684" cy="1938992"/>
          </a:xfrm>
          <a:prstGeom prst="rect">
            <a:avLst/>
          </a:prstGeom>
          <a:noFill/>
        </p:spPr>
        <p:txBody>
          <a:bodyPr wrap="square">
            <a:spAutoFit/>
          </a:bodyPr>
          <a:lstStyle/>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1" kern="0" dirty="0">
                <a:effectLst/>
                <a:latin typeface="Times New Roman" panose="02020603050405020304" pitchFamily="18" charset="0"/>
                <a:cs typeface="Times New Roman" panose="02020603050405020304" pitchFamily="18" charset="0"/>
              </a:rPr>
              <a:t>3. Auxotonic Contraction</a:t>
            </a:r>
            <a:endParaRPr lang="en-US" sz="2400" b="1" kern="0" dirty="0">
              <a:effectLst/>
              <a:latin typeface="Times New Roman" panose="02020603050405020304" pitchFamily="18" charset="0"/>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Most contractions in daily life show some change in length and some change in tone; these are called </a:t>
            </a:r>
            <a:r>
              <a:rPr lang="en-GB" sz="2400" b="1" dirty="0">
                <a:effectLst/>
                <a:latin typeface="Times New Roman" panose="02020603050405020304" pitchFamily="18" charset="0"/>
                <a:ea typeface="Times"/>
                <a:cs typeface="Times New Roman" panose="02020603050405020304" pitchFamily="18" charset="0"/>
              </a:rPr>
              <a:t>auxotonic</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0D076AF6-38E6-F633-E678-ED1F8D54AB2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43381" y="1578306"/>
            <a:ext cx="3359756" cy="3704128"/>
          </a:xfrm>
          <a:prstGeom prst="rect">
            <a:avLst/>
          </a:prstGeom>
          <a:noFill/>
          <a:ln>
            <a:noFill/>
          </a:ln>
        </p:spPr>
      </p:pic>
    </p:spTree>
    <p:extLst>
      <p:ext uri="{BB962C8B-B14F-4D97-AF65-F5344CB8AC3E}">
        <p14:creationId xmlns:p14="http://schemas.microsoft.com/office/powerpoint/2010/main" val="4108199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C. Types of Contractions </a:t>
            </a:r>
            <a:r>
              <a:rPr lang="en-GB" sz="2700" dirty="0">
                <a:effectLst/>
                <a:latin typeface="Times New Roman" panose="02020603050405020304" pitchFamily="18" charset="0"/>
                <a:ea typeface="Times"/>
                <a:cs typeface="Times New Roman" panose="02020603050405020304" pitchFamily="18" charset="0"/>
              </a:rPr>
              <a:t>(4)</a:t>
            </a:r>
            <a:r>
              <a:rPr lang="en-GB" sz="3600" b="1" dirty="0">
                <a:effectLst/>
                <a:latin typeface="Times New Roman" panose="02020603050405020304" pitchFamily="18" charset="0"/>
                <a:ea typeface="Times"/>
                <a:cs typeface="Times New Roman" panose="02020603050405020304" pitchFamily="18" charset="0"/>
              </a:rPr>
              <a:t>:</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938213"/>
            <a:ext cx="10339976" cy="3693319"/>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4. </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An example of an </a:t>
            </a:r>
            <a:r>
              <a:rPr lang="en-GB" sz="2400" b="1" dirty="0">
                <a:effectLst/>
                <a:latin typeface="Times New Roman" panose="02020603050405020304" pitchFamily="18" charset="0"/>
                <a:ea typeface="Times"/>
                <a:cs typeface="Times New Roman" panose="02020603050405020304" pitchFamily="18" charset="0"/>
              </a:rPr>
              <a:t>isotonic</a:t>
            </a:r>
            <a:r>
              <a:rPr lang="en-GB" sz="2400" dirty="0">
                <a:effectLst/>
                <a:latin typeface="Times New Roman" panose="02020603050405020304" pitchFamily="18" charset="0"/>
                <a:ea typeface="Times"/>
                <a:cs typeface="Times New Roman" panose="02020603050405020304" pitchFamily="18" charset="0"/>
              </a:rPr>
              <a:t> contraction is ‘waving your hand’ (like the royalties!) or waving your finger at a bad student!</a:t>
            </a: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5.</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An example of an </a:t>
            </a:r>
            <a:r>
              <a:rPr lang="en-GB" sz="2400" b="1" dirty="0">
                <a:effectLst/>
                <a:latin typeface="Times New Roman" panose="02020603050405020304" pitchFamily="18" charset="0"/>
                <a:ea typeface="Times"/>
                <a:cs typeface="Times New Roman" panose="02020603050405020304" pitchFamily="18" charset="0"/>
              </a:rPr>
              <a:t>isometric</a:t>
            </a:r>
            <a:r>
              <a:rPr lang="en-GB" sz="2400" dirty="0">
                <a:effectLst/>
                <a:latin typeface="Times New Roman" panose="02020603050405020304" pitchFamily="18" charset="0"/>
                <a:ea typeface="Times"/>
                <a:cs typeface="Times New Roman" panose="02020603050405020304" pitchFamily="18" charset="0"/>
              </a:rPr>
              <a:t> contraction is pushing your hand and arms against a wall (which will not budge), or, carrying a football in your hand with your arm flexed.</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6.</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Since most daily contraction involves both changes in </a:t>
            </a:r>
            <a:r>
              <a:rPr lang="en-GB" sz="2400" b="1" dirty="0">
                <a:effectLst/>
                <a:latin typeface="Times New Roman" panose="02020603050405020304" pitchFamily="18" charset="0"/>
                <a:ea typeface="Times"/>
                <a:cs typeface="Times New Roman" panose="02020603050405020304" pitchFamily="18" charset="0"/>
              </a:rPr>
              <a:t>tone</a:t>
            </a:r>
            <a:r>
              <a:rPr lang="en-GB" sz="2400" dirty="0">
                <a:effectLst/>
                <a:latin typeface="Times New Roman" panose="02020603050405020304" pitchFamily="18" charset="0"/>
                <a:ea typeface="Times"/>
                <a:cs typeface="Times New Roman" panose="02020603050405020304" pitchFamily="18" charset="0"/>
              </a:rPr>
              <a:t> and in </a:t>
            </a:r>
            <a:r>
              <a:rPr lang="en-GB" sz="2400" b="1" dirty="0">
                <a:effectLst/>
                <a:latin typeface="Times New Roman" panose="02020603050405020304" pitchFamily="18" charset="0"/>
                <a:ea typeface="Times"/>
                <a:cs typeface="Times New Roman" panose="02020603050405020304" pitchFamily="18" charset="0"/>
              </a:rPr>
              <a:t>length</a:t>
            </a:r>
            <a:r>
              <a:rPr lang="en-GB" sz="2400" dirty="0">
                <a:effectLst/>
                <a:latin typeface="Times New Roman" panose="02020603050405020304" pitchFamily="18" charset="0"/>
                <a:ea typeface="Times"/>
                <a:cs typeface="Times New Roman" panose="02020603050405020304" pitchFamily="18" charset="0"/>
              </a:rPr>
              <a:t>, nearly all contractions are </a:t>
            </a:r>
            <a:r>
              <a:rPr lang="en-GB" sz="2400" b="1" dirty="0">
                <a:effectLst/>
                <a:latin typeface="Times New Roman" panose="02020603050405020304" pitchFamily="18" charset="0"/>
                <a:ea typeface="Times"/>
                <a:cs typeface="Times New Roman" panose="02020603050405020304" pitchFamily="18" charset="0"/>
              </a:rPr>
              <a:t>auxotonic</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GB" sz="2400" dirty="0">
              <a:latin typeface="Times New Roman" panose="02020603050405020304" pitchFamily="18" charset="0"/>
              <a:cs typeface="Times New Roman" panose="02020603050405020304" pitchFamily="18" charset="0"/>
            </a:endParaRPr>
          </a:p>
          <a:p>
            <a:endParaRPr lang="en-US" sz="1800" dirty="0">
              <a:effectLst/>
              <a:latin typeface="Times"/>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5BAE9722-6560-768C-2D5A-9B2948C3825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0927" y="4373119"/>
            <a:ext cx="1765935" cy="1946275"/>
          </a:xfrm>
          <a:prstGeom prst="rect">
            <a:avLst/>
          </a:prstGeom>
          <a:noFill/>
          <a:ln>
            <a:noFill/>
          </a:ln>
        </p:spPr>
      </p:pic>
      <p:pic>
        <p:nvPicPr>
          <p:cNvPr id="7" name="Picture 6">
            <a:extLst>
              <a:ext uri="{FF2B5EF4-FFF2-40B4-BE49-F238E27FC236}">
                <a16:creationId xmlns:a16="http://schemas.microsoft.com/office/drawing/2014/main" id="{B83B0A95-F686-E2EA-D6C9-7E248368A99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58831" y="4328440"/>
            <a:ext cx="1753235" cy="1932940"/>
          </a:xfrm>
          <a:prstGeom prst="rect">
            <a:avLst/>
          </a:prstGeom>
          <a:noFill/>
          <a:ln>
            <a:noFill/>
          </a:ln>
        </p:spPr>
      </p:pic>
      <p:pic>
        <p:nvPicPr>
          <p:cNvPr id="8" name="Picture 7">
            <a:extLst>
              <a:ext uri="{FF2B5EF4-FFF2-40B4-BE49-F238E27FC236}">
                <a16:creationId xmlns:a16="http://schemas.microsoft.com/office/drawing/2014/main" id="{24F61A3D-DBA1-B02A-9DFA-5E58CDB420F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324692" y="4328440"/>
            <a:ext cx="1753235" cy="1932940"/>
          </a:xfrm>
          <a:prstGeom prst="rect">
            <a:avLst/>
          </a:prstGeom>
          <a:noFill/>
          <a:ln>
            <a:noFill/>
          </a:ln>
        </p:spPr>
      </p:pic>
    </p:spTree>
    <p:extLst>
      <p:ext uri="{BB962C8B-B14F-4D97-AF65-F5344CB8AC3E}">
        <p14:creationId xmlns:p14="http://schemas.microsoft.com/office/powerpoint/2010/main" val="4273335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0515600"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D. Another type of Contraction:</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938213"/>
            <a:ext cx="7807791" cy="5170646"/>
          </a:xfrm>
          <a:prstGeom prst="rect">
            <a:avLst/>
          </a:prstGeom>
          <a:noFill/>
        </p:spPr>
        <p:txBody>
          <a:bodyPr wrap="square">
            <a:spAutoFit/>
          </a:bodyPr>
          <a:lstStyle/>
          <a:p>
            <a:pPr marR="0" lvl="0">
              <a:spcBef>
                <a:spcPts val="0"/>
              </a:spcBef>
              <a:spcAft>
                <a:spcPts val="0"/>
              </a:spcAft>
              <a:tabLst>
                <a:tab pos="457200" algn="l"/>
              </a:tabLst>
            </a:pPr>
            <a:r>
              <a:rPr lang="en-GB" sz="2400" b="1" dirty="0">
                <a:effectLst/>
                <a:latin typeface="Times New Roman" panose="02020603050405020304" pitchFamily="18" charset="0"/>
                <a:ea typeface="Times"/>
                <a:cs typeface="Times New Roman" panose="02020603050405020304" pitchFamily="18" charset="0"/>
              </a:rPr>
              <a:t>1. Concentric Contractions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a:p>
            <a:r>
              <a:rPr lang="en-GB" sz="2400" dirty="0">
                <a:effectLst/>
                <a:latin typeface="Times New Roman" panose="02020603050405020304" pitchFamily="18" charset="0"/>
                <a:ea typeface="Times"/>
                <a:cs typeface="Times New Roman" panose="02020603050405020304" pitchFamily="18" charset="0"/>
              </a:rPr>
              <a:t>Usually, when a muscle contracts, the length of the muscle decreases; this is called a </a:t>
            </a:r>
            <a:r>
              <a:rPr lang="en-GB" sz="2400" b="1" dirty="0">
                <a:effectLst/>
                <a:latin typeface="Times New Roman" panose="02020603050405020304" pitchFamily="18" charset="0"/>
                <a:ea typeface="Times"/>
                <a:cs typeface="Times New Roman" panose="02020603050405020304" pitchFamily="18" charset="0"/>
              </a:rPr>
              <a:t>concentric</a:t>
            </a:r>
            <a:r>
              <a:rPr lang="en-GB" sz="2400" dirty="0">
                <a:effectLst/>
                <a:latin typeface="Times New Roman" panose="02020603050405020304" pitchFamily="18" charset="0"/>
                <a:ea typeface="Times"/>
                <a:cs typeface="Times New Roman" panose="02020603050405020304" pitchFamily="18" charset="0"/>
              </a:rPr>
              <a:t> contraction. This is often used to flex a joint. For example, when you lift a suitcase from the floor.</a:t>
            </a:r>
            <a:r>
              <a:rPr lang="en-US" sz="2400" dirty="0">
                <a:effectLst/>
                <a:latin typeface="Times New Roman" panose="02020603050405020304" pitchFamily="18" charset="0"/>
                <a:cs typeface="Times New Roman" panose="02020603050405020304" pitchFamily="18" charset="0"/>
              </a:rPr>
              <a:t> </a:t>
            </a:r>
          </a:p>
          <a:p>
            <a:pPr marR="0" lvl="0">
              <a:spcBef>
                <a:spcPts val="0"/>
              </a:spcBef>
              <a:spcAft>
                <a:spcPts val="0"/>
              </a:spcAft>
              <a:tabLst>
                <a:tab pos="457200" algn="l"/>
              </a:tabLst>
            </a:pPr>
            <a:endParaRPr lang="en-GB" sz="2400" b="1" dirty="0">
              <a:effectLst/>
              <a:latin typeface="Times New Roman" panose="02020603050405020304" pitchFamily="18" charset="0"/>
              <a:ea typeface="Times"/>
              <a:cs typeface="Times New Roman" panose="02020603050405020304" pitchFamily="18" charset="0"/>
            </a:endParaRPr>
          </a:p>
          <a:p>
            <a:pPr marR="0" lvl="0">
              <a:spcBef>
                <a:spcPts val="0"/>
              </a:spcBef>
              <a:spcAft>
                <a:spcPts val="0"/>
              </a:spcAft>
              <a:tabLst>
                <a:tab pos="457200" algn="l"/>
              </a:tabLst>
            </a:pPr>
            <a:r>
              <a:rPr lang="en-GB" sz="2400" b="1" dirty="0">
                <a:latin typeface="Times New Roman" panose="02020603050405020304" pitchFamily="18" charset="0"/>
                <a:ea typeface="Times"/>
                <a:cs typeface="Times New Roman" panose="02020603050405020304" pitchFamily="18" charset="0"/>
              </a:rPr>
              <a:t>2. </a:t>
            </a:r>
            <a:r>
              <a:rPr lang="en-GB" sz="2400" b="1" dirty="0">
                <a:effectLst/>
                <a:latin typeface="Times New Roman" panose="02020603050405020304" pitchFamily="18" charset="0"/>
                <a:ea typeface="Times"/>
                <a:cs typeface="Times New Roman" panose="02020603050405020304" pitchFamily="18" charset="0"/>
              </a:rPr>
              <a:t>Eccentric Contractions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But sometimes, you use your muscles to control </a:t>
            </a:r>
            <a:r>
              <a:rPr lang="en-GB" sz="2400" b="1" dirty="0">
                <a:effectLst/>
                <a:latin typeface="Times New Roman" panose="02020603050405020304" pitchFamily="18" charset="0"/>
                <a:ea typeface="Times"/>
                <a:cs typeface="Times New Roman" panose="02020603050405020304" pitchFamily="18" charset="0"/>
              </a:rPr>
              <a:t>extension</a:t>
            </a:r>
            <a:r>
              <a:rPr lang="en-GB" sz="2400" dirty="0">
                <a:effectLst/>
                <a:latin typeface="Times New Roman" panose="02020603050405020304" pitchFamily="18" charset="0"/>
                <a:ea typeface="Times"/>
                <a:cs typeface="Times New Roman" panose="02020603050405020304" pitchFamily="18" charset="0"/>
              </a:rPr>
              <a:t>, such as when you carefully lower a suitcase back onto the floor; then the muscle length increases while contracting at the same time. This is called an </a:t>
            </a:r>
            <a:r>
              <a:rPr lang="en-GB" sz="2400" b="1" dirty="0">
                <a:effectLst/>
                <a:latin typeface="Times New Roman" panose="02020603050405020304" pitchFamily="18" charset="0"/>
                <a:ea typeface="Times"/>
                <a:cs typeface="Times New Roman" panose="02020603050405020304" pitchFamily="18" charset="0"/>
              </a:rPr>
              <a:t>eccentric</a:t>
            </a:r>
            <a:r>
              <a:rPr lang="en-GB" sz="2400" dirty="0">
                <a:effectLst/>
                <a:latin typeface="Times New Roman" panose="02020603050405020304" pitchFamily="18" charset="0"/>
                <a:ea typeface="Times"/>
                <a:cs typeface="Times New Roman" panose="02020603050405020304" pitchFamily="18" charset="0"/>
              </a:rPr>
              <a:t> contraction.</a:t>
            </a:r>
            <a:endParaRPr lang="en-US" sz="2400" dirty="0">
              <a:effectLst/>
              <a:latin typeface="Times New Roman" panose="02020603050405020304" pitchFamily="18" charset="0"/>
              <a:ea typeface="Times"/>
              <a:cs typeface="Times New Roman" panose="02020603050405020304" pitchFamily="18" charset="0"/>
            </a:endParaRPr>
          </a:p>
          <a:p>
            <a:endParaRPr lang="en-US" sz="1800" dirty="0">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7736CE6A-A9FD-BBA3-94FC-67BBC541876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70473" y="759777"/>
            <a:ext cx="2683327" cy="2689718"/>
          </a:xfrm>
          <a:prstGeom prst="rect">
            <a:avLst/>
          </a:prstGeom>
          <a:noFill/>
          <a:ln>
            <a:noFill/>
          </a:ln>
        </p:spPr>
      </p:pic>
      <p:pic>
        <p:nvPicPr>
          <p:cNvPr id="9" name="Picture 8">
            <a:extLst>
              <a:ext uri="{FF2B5EF4-FFF2-40B4-BE49-F238E27FC236}">
                <a16:creationId xmlns:a16="http://schemas.microsoft.com/office/drawing/2014/main" id="{378EB298-A0F1-951B-F87E-DF749394880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647789" y="3482492"/>
            <a:ext cx="2723597" cy="2847970"/>
          </a:xfrm>
          <a:prstGeom prst="rect">
            <a:avLst/>
          </a:prstGeom>
          <a:noFill/>
          <a:ln>
            <a:noFill/>
          </a:ln>
        </p:spPr>
      </p:pic>
    </p:spTree>
    <p:extLst>
      <p:ext uri="{BB962C8B-B14F-4D97-AF65-F5344CB8AC3E}">
        <p14:creationId xmlns:p14="http://schemas.microsoft.com/office/powerpoint/2010/main" val="1776905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457200" y="274835"/>
            <a:ext cx="11101976"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E. </a:t>
            </a:r>
            <a:r>
              <a:rPr lang="en-GB" sz="3600" b="1" dirty="0">
                <a:latin typeface="Times New Roman" panose="02020603050405020304" pitchFamily="18" charset="0"/>
                <a:ea typeface="Times"/>
                <a:cs typeface="Times New Roman" panose="02020603050405020304" pitchFamily="18" charset="0"/>
              </a:rPr>
              <a:t> </a:t>
            </a:r>
            <a:r>
              <a:rPr lang="en-GB" sz="3600" b="1" dirty="0">
                <a:effectLst/>
                <a:latin typeface="Times New Roman" panose="02020603050405020304" pitchFamily="18" charset="0"/>
                <a:ea typeface="Times"/>
                <a:cs typeface="Times New Roman" panose="02020603050405020304" pitchFamily="18" charset="0"/>
              </a:rPr>
              <a:t>Another way is to look at the rhythm of the contractions </a:t>
            </a:r>
            <a:r>
              <a:rPr lang="en-GB" sz="2700" dirty="0">
                <a:effectLst/>
                <a:latin typeface="Times New Roman" panose="02020603050405020304" pitchFamily="18" charset="0"/>
                <a:ea typeface="Times"/>
                <a:cs typeface="Times New Roman" panose="02020603050405020304" pitchFamily="18" charset="0"/>
              </a:rPr>
              <a:t>(1)</a:t>
            </a:r>
            <a:r>
              <a:rPr lang="en-GB" sz="3600" b="1" dirty="0">
                <a:effectLst/>
                <a:latin typeface="Times New Roman" panose="02020603050405020304" pitchFamily="18" charset="0"/>
                <a:ea typeface="Times"/>
                <a:cs typeface="Times New Roman" panose="02020603050405020304" pitchFamily="18" charset="0"/>
              </a:rPr>
              <a:t>:</a:t>
            </a:r>
            <a:br>
              <a:rPr lang="en-US" sz="1800" b="1"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#8</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5" y="938213"/>
            <a:ext cx="6487438" cy="5632311"/>
          </a:xfrm>
          <a:prstGeom prst="rect">
            <a:avLst/>
          </a:prstGeom>
          <a:noFill/>
        </p:spPr>
        <p:txBody>
          <a:bodyPr wrap="square">
            <a:spAutoFit/>
          </a:bodyPr>
          <a:lstStyle/>
          <a:p>
            <a:pPr marL="342900" marR="0" lvl="0" indent="-342900">
              <a:spcBef>
                <a:spcPts val="0"/>
              </a:spcBef>
              <a:spcAft>
                <a:spcPts val="0"/>
              </a:spcAft>
              <a:buFont typeface="+mj-lt"/>
              <a:buAutoNum type="arabicPeriod"/>
              <a:tabLst>
                <a:tab pos="457200" algn="l"/>
              </a:tabLst>
            </a:pPr>
            <a:r>
              <a:rPr lang="en-GB" sz="2400" b="1" dirty="0">
                <a:effectLst/>
                <a:latin typeface="Times New Roman" panose="02020603050405020304" pitchFamily="18" charset="0"/>
                <a:ea typeface="Times"/>
                <a:cs typeface="Times New Roman" panose="02020603050405020304" pitchFamily="18" charset="0"/>
              </a:rPr>
              <a:t>Phasic Contractions:</a:t>
            </a:r>
            <a:endParaRPr lang="en-US" sz="2400" dirty="0">
              <a:effectLst/>
              <a:latin typeface="Times"/>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When the muscle contracts and relaxes in a rhythmic manner; this is called </a:t>
            </a:r>
            <a:r>
              <a:rPr lang="en-GB" sz="2400" b="1" dirty="0">
                <a:effectLst/>
                <a:latin typeface="Times New Roman" panose="02020603050405020304" pitchFamily="18" charset="0"/>
                <a:ea typeface="Times"/>
                <a:cs typeface="Times New Roman" panose="02020603050405020304" pitchFamily="18" charset="0"/>
              </a:rPr>
              <a:t>phasic</a:t>
            </a:r>
            <a:r>
              <a:rPr lang="en-GB" sz="2400" dirty="0">
                <a:effectLst/>
                <a:latin typeface="Times New Roman" panose="02020603050405020304" pitchFamily="18" charset="0"/>
                <a:ea typeface="Times"/>
                <a:cs typeface="Times New Roman" panose="02020603050405020304" pitchFamily="18" charset="0"/>
              </a:rPr>
              <a:t> contraction. This occurs for example when you are walking. Your leg muscles alternatively contracts and relax while you walk.</a:t>
            </a:r>
            <a:endParaRPr lang="en-US" sz="2400" dirty="0">
              <a:effectLst/>
              <a:latin typeface="Times"/>
              <a:ea typeface="Times"/>
              <a:cs typeface="Times New Roman" panose="02020603050405020304" pitchFamily="18" charset="0"/>
            </a:endParaRPr>
          </a:p>
          <a:p>
            <a:pPr marR="0" lvl="0">
              <a:spcBef>
                <a:spcPts val="0"/>
              </a:spcBef>
              <a:spcAft>
                <a:spcPts val="0"/>
              </a:spcAft>
              <a:tabLst>
                <a:tab pos="457200" algn="l"/>
              </a:tabLst>
            </a:pPr>
            <a:endParaRPr lang="en-GB" sz="2400" b="1" dirty="0">
              <a:effectLst/>
              <a:latin typeface="Times New Roman" panose="02020603050405020304" pitchFamily="18" charset="0"/>
              <a:ea typeface="Times"/>
              <a:cs typeface="Times New Roman" panose="02020603050405020304" pitchFamily="18" charset="0"/>
            </a:endParaRPr>
          </a:p>
          <a:p>
            <a:pPr marR="0" lvl="0">
              <a:spcBef>
                <a:spcPts val="0"/>
              </a:spcBef>
              <a:spcAft>
                <a:spcPts val="0"/>
              </a:spcAft>
              <a:tabLst>
                <a:tab pos="457200" algn="l"/>
              </a:tabLst>
            </a:pPr>
            <a:r>
              <a:rPr lang="en-GB" sz="2400" b="1" dirty="0">
                <a:effectLst/>
                <a:latin typeface="Times New Roman" panose="02020603050405020304" pitchFamily="18" charset="0"/>
                <a:ea typeface="Times"/>
                <a:cs typeface="Times New Roman" panose="02020603050405020304" pitchFamily="18" charset="0"/>
              </a:rPr>
              <a:t>2. Tonic Contractions</a:t>
            </a:r>
            <a:r>
              <a:rPr lang="en-US" sz="2400" b="1" dirty="0">
                <a:latin typeface="Times"/>
                <a:ea typeface="Times"/>
                <a:cs typeface="Times New Roman" panose="02020603050405020304" pitchFamily="18" charset="0"/>
              </a:rPr>
              <a:t>:</a:t>
            </a:r>
            <a:r>
              <a:rPr lang="en-GB" sz="2400" dirty="0">
                <a:effectLst/>
                <a:latin typeface="Times New Roman" panose="02020603050405020304" pitchFamily="18" charset="0"/>
                <a:ea typeface="Times"/>
                <a:cs typeface="Times New Roman" panose="02020603050405020304" pitchFamily="18" charset="0"/>
              </a:rPr>
              <a:t> </a:t>
            </a:r>
            <a:endParaRPr lang="en-US" sz="2400" dirty="0">
              <a:effectLst/>
              <a:latin typeface="Times"/>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The opposite situation occurs when the muscle is contracting all the time but only varies in tone. This is called </a:t>
            </a:r>
            <a:r>
              <a:rPr lang="en-GB" sz="2400" b="1" dirty="0">
                <a:effectLst/>
                <a:latin typeface="Times New Roman" panose="02020603050405020304" pitchFamily="18" charset="0"/>
                <a:ea typeface="Times"/>
                <a:cs typeface="Times New Roman" panose="02020603050405020304" pitchFamily="18" charset="0"/>
              </a:rPr>
              <a:t>tonic</a:t>
            </a:r>
            <a:r>
              <a:rPr lang="en-GB" sz="2400" dirty="0">
                <a:effectLst/>
                <a:latin typeface="Times New Roman" panose="02020603050405020304" pitchFamily="18" charset="0"/>
                <a:ea typeface="Times"/>
                <a:cs typeface="Times New Roman" panose="02020603050405020304" pitchFamily="18" charset="0"/>
              </a:rPr>
              <a:t> contraction. Typical muscles that perform tonic contractions are the muscles in the </a:t>
            </a:r>
            <a:r>
              <a:rPr lang="en-GB" sz="2400" b="1" dirty="0">
                <a:effectLst/>
                <a:latin typeface="Times New Roman" panose="02020603050405020304" pitchFamily="18" charset="0"/>
                <a:ea typeface="Times"/>
                <a:cs typeface="Times New Roman" panose="02020603050405020304" pitchFamily="18" charset="0"/>
              </a:rPr>
              <a:t>back</a:t>
            </a:r>
            <a:r>
              <a:rPr lang="en-GB" sz="2400" dirty="0">
                <a:effectLst/>
                <a:latin typeface="Times New Roman" panose="02020603050405020304" pitchFamily="18" charset="0"/>
                <a:ea typeface="Times"/>
                <a:cs typeface="Times New Roman" panose="02020603050405020304" pitchFamily="18" charset="0"/>
              </a:rPr>
              <a:t>. They hold the vertebra column (and therefore your back) upright all the time.</a:t>
            </a:r>
          </a:p>
          <a:p>
            <a:pPr marR="0" lvl="0">
              <a:spcBef>
                <a:spcPts val="0"/>
              </a:spcBef>
              <a:spcAft>
                <a:spcPts val="0"/>
              </a:spcAft>
              <a:tabLst>
                <a:tab pos="457200" algn="l"/>
              </a:tabLst>
            </a:pPr>
            <a:endParaRPr lang="en-US" sz="2400" dirty="0">
              <a:latin typeface="Times"/>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A652FDC9-7E64-A953-5DE6-CD796B93D80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20262" y="1987062"/>
            <a:ext cx="4548753" cy="3199798"/>
          </a:xfrm>
          <a:prstGeom prst="rect">
            <a:avLst/>
          </a:prstGeom>
          <a:noFill/>
          <a:ln>
            <a:noFill/>
          </a:ln>
        </p:spPr>
      </p:pic>
    </p:spTree>
    <p:extLst>
      <p:ext uri="{BB962C8B-B14F-4D97-AF65-F5344CB8AC3E}">
        <p14:creationId xmlns:p14="http://schemas.microsoft.com/office/powerpoint/2010/main" val="474666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274835"/>
            <a:ext cx="11142306" cy="676730"/>
          </a:xfrm>
        </p:spPr>
        <p:txBody>
          <a:bodyPr>
            <a:normAutofit fontScale="90000"/>
          </a:bodyPr>
          <a:lstStyle/>
          <a:p>
            <a:pPr algn="ctr">
              <a:spcBef>
                <a:spcPts val="0"/>
              </a:spcBef>
            </a:pPr>
            <a:r>
              <a:rPr lang="en-GB" sz="3600" b="1" dirty="0">
                <a:effectLst/>
                <a:latin typeface="Times New Roman" panose="02020603050405020304" pitchFamily="18" charset="0"/>
                <a:ea typeface="Times"/>
                <a:cs typeface="Times New Roman" panose="02020603050405020304" pitchFamily="18" charset="0"/>
              </a:rPr>
              <a:t>E. Another way is to look at the rhythm of the contractions</a:t>
            </a:r>
            <a:r>
              <a:rPr lang="en-US" sz="3600" b="1" dirty="0">
                <a:effectLst/>
                <a:latin typeface="Times New Roman" panose="02020603050405020304" pitchFamily="18" charset="0"/>
                <a:ea typeface="Times"/>
                <a:cs typeface="Times New Roman" panose="02020603050405020304" pitchFamily="18" charset="0"/>
              </a:rPr>
              <a:t> </a:t>
            </a:r>
            <a:r>
              <a:rPr lang="en-US" sz="2700" dirty="0">
                <a:latin typeface="Times New Roman" panose="02020603050405020304" pitchFamily="18" charset="0"/>
                <a:ea typeface="Times"/>
                <a:cs typeface="Times New Roman" panose="02020603050405020304" pitchFamily="18" charset="0"/>
              </a:rPr>
              <a:t>(2)</a:t>
            </a:r>
            <a:r>
              <a:rPr lang="en-GB" sz="3600" b="1" dirty="0">
                <a:effectLst/>
                <a:latin typeface="Times New Roman" panose="02020603050405020304" pitchFamily="18" charset="0"/>
                <a:ea typeface="Times"/>
                <a:cs typeface="Times New Roman" panose="02020603050405020304" pitchFamily="18" charset="0"/>
              </a:rPr>
              <a:t>:</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.4.5. Contraction Types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#9</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166814"/>
            <a:ext cx="4579389" cy="4154984"/>
          </a:xfrm>
          <a:prstGeom prst="rect">
            <a:avLst/>
          </a:prstGeom>
          <a:noFill/>
        </p:spPr>
        <p:txBody>
          <a:bodyPr wrap="square">
            <a:spAutoFit/>
          </a:bodyPr>
          <a:lstStyle/>
          <a:p>
            <a:pPr marR="0" lvl="0">
              <a:spcBef>
                <a:spcPts val="0"/>
              </a:spcBef>
              <a:spcAft>
                <a:spcPts val="0"/>
              </a:spcAft>
              <a:tabLst>
                <a:tab pos="457200" algn="l"/>
              </a:tabLst>
            </a:pPr>
            <a:r>
              <a:rPr lang="en-US" sz="2400" b="1" dirty="0">
                <a:effectLst/>
                <a:latin typeface="Times"/>
                <a:ea typeface="Times"/>
                <a:cs typeface="Times New Roman" panose="02020603050405020304" pitchFamily="18" charset="0"/>
              </a:rPr>
              <a:t>3. </a:t>
            </a:r>
            <a:r>
              <a:rPr lang="en-GB" sz="2400" b="1" dirty="0">
                <a:effectLst/>
                <a:latin typeface="Times New Roman" panose="02020603050405020304" pitchFamily="18" charset="0"/>
                <a:ea typeface="Times"/>
                <a:cs typeface="Times New Roman" panose="02020603050405020304" pitchFamily="18" charset="0"/>
              </a:rPr>
              <a:t>Tonic + Phasic contractions</a:t>
            </a:r>
            <a:endParaRPr lang="en-US" sz="2400" dirty="0">
              <a:effectLst/>
              <a:latin typeface="Times"/>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Many muscles, depending upon the situation, can also perform tonic and phasic contractions </a:t>
            </a:r>
            <a:r>
              <a:rPr lang="en-GB" sz="2400" b="1" dirty="0">
                <a:effectLst/>
                <a:latin typeface="Times New Roman" panose="02020603050405020304" pitchFamily="18" charset="0"/>
                <a:ea typeface="Times"/>
                <a:cs typeface="Times New Roman" panose="02020603050405020304" pitchFamily="18" charset="0"/>
              </a:rPr>
              <a:t>simultaneously</a:t>
            </a:r>
            <a:r>
              <a:rPr lang="en-GB" sz="2400" dirty="0">
                <a:effectLst/>
                <a:latin typeface="Times New Roman" panose="02020603050405020304" pitchFamily="18" charset="0"/>
                <a:ea typeface="Times"/>
                <a:cs typeface="Times New Roman" panose="02020603050405020304" pitchFamily="18" charset="0"/>
              </a:rPr>
              <a:t>. For example, when you hold a ball in your hand with your elbow bend at ninety degrees (tonic contraction) and you also, at the same time, move your lower arm up and down (phasic contraction). </a:t>
            </a:r>
            <a:endParaRPr lang="en-US" sz="2400" dirty="0">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600F2390-8007-2EE5-76FD-7F92D9FF36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38092" y="1366479"/>
            <a:ext cx="5830924" cy="4101735"/>
          </a:xfrm>
          <a:prstGeom prst="rect">
            <a:avLst/>
          </a:prstGeom>
          <a:noFill/>
          <a:ln>
            <a:noFill/>
          </a:ln>
        </p:spPr>
      </p:pic>
    </p:spTree>
    <p:extLst>
      <p:ext uri="{BB962C8B-B14F-4D97-AF65-F5344CB8AC3E}">
        <p14:creationId xmlns:p14="http://schemas.microsoft.com/office/powerpoint/2010/main" val="32225976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1936</TotalTime>
  <Words>926</Words>
  <Application>Microsoft Macintosh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Helvetica</vt:lpstr>
      <vt:lpstr>Times</vt:lpstr>
      <vt:lpstr>Times New Roman</vt:lpstr>
      <vt:lpstr>Office Theme</vt:lpstr>
      <vt:lpstr>A.4.5. Contraction Types</vt:lpstr>
      <vt:lpstr>B. Muscle Length and Muscle Tone: </vt:lpstr>
      <vt:lpstr>C. Types of Contractions (1): </vt:lpstr>
      <vt:lpstr>C. Types of Contractions (2): </vt:lpstr>
      <vt:lpstr>C. Types of Contractions (3): </vt:lpstr>
      <vt:lpstr>C. Types of Contractions (4): </vt:lpstr>
      <vt:lpstr>D. Another type of Contraction: </vt:lpstr>
      <vt:lpstr>E.  Another way is to look at the rhythm of the contractions (1): </vt:lpstr>
      <vt:lpstr>E. Another way is to look at the rhythm of the contractions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450</cp:revision>
  <dcterms:created xsi:type="dcterms:W3CDTF">2026-03-27T09:36:05Z</dcterms:created>
  <dcterms:modified xsi:type="dcterms:W3CDTF">2026-05-12T16:20:51Z</dcterms:modified>
</cp:coreProperties>
</file>