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sldIdLst>
    <p:sldId id="256" r:id="rId2"/>
    <p:sldId id="258" r:id="rId3"/>
    <p:sldId id="257" r:id="rId4"/>
    <p:sldId id="259" r:id="rId5"/>
    <p:sldId id="262" r:id="rId6"/>
    <p:sldId id="260" r:id="rId7"/>
    <p:sldId id="261" r:id="rId8"/>
    <p:sldId id="264" r:id="rId9"/>
    <p:sldId id="265" r:id="rId10"/>
    <p:sldId id="266" r:id="rId11"/>
    <p:sldId id="267" r:id="rId12"/>
    <p:sldId id="268" r:id="rId13"/>
    <p:sldId id="269" r:id="rId14"/>
    <p:sldId id="272"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74"/>
  </p:normalViewPr>
  <p:slideViewPr>
    <p:cSldViewPr snapToGrid="0">
      <p:cViewPr varScale="1">
        <p:scale>
          <a:sx n="56" d="100"/>
          <a:sy n="56" d="100"/>
        </p:scale>
        <p:origin x="216" y="1640"/>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5/13/26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5/13/26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5/13/26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119965" y="-27938"/>
            <a:ext cx="9144000" cy="985598"/>
          </a:xfrm>
        </p:spPr>
        <p:txBody>
          <a:bodyPr>
            <a:normAutofit/>
          </a:bodyPr>
          <a:lstStyle/>
          <a:p>
            <a:r>
              <a:rPr lang="en-US" sz="3200" b="1" dirty="0">
                <a:solidFill>
                  <a:schemeClr val="accent1">
                    <a:lumMod val="75000"/>
                  </a:schemeClr>
                </a:solidFill>
                <a:latin typeface="Times New Roman" panose="02020603050405020304" pitchFamily="18" charset="0"/>
                <a:cs typeface="Times New Roman" panose="02020603050405020304" pitchFamily="18" charset="0"/>
              </a:rPr>
              <a:t>A.4.6. Motor Units</a:t>
            </a: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1645920" y="2978765"/>
            <a:ext cx="9304020" cy="830997"/>
          </a:xfrm>
          <a:prstGeom prst="rect">
            <a:avLst/>
          </a:prstGeom>
          <a:noFill/>
        </p:spPr>
        <p:txBody>
          <a:bodyPr wrap="square">
            <a:spAutoFit/>
          </a:bodyPr>
          <a:lstStyle/>
          <a:p>
            <a:pPr marL="0" marR="0">
              <a:spcBef>
                <a:spcPts val="0"/>
              </a:spcBef>
              <a:spcAft>
                <a:spcPts val="0"/>
              </a:spcAft>
            </a:pPr>
            <a:r>
              <a:rPr lang="en-GB" sz="2400" b="1" dirty="0">
                <a:effectLst/>
                <a:latin typeface="Times New Roman" panose="02020603050405020304" pitchFamily="18" charset="0"/>
                <a:ea typeface="Times"/>
                <a:cs typeface="Times New Roman" panose="02020603050405020304" pitchFamily="18" charset="0"/>
              </a:rPr>
              <a:t>Introduction: </a:t>
            </a:r>
            <a:r>
              <a:rPr lang="en-GB" sz="2400" b="0" dirty="0">
                <a:effectLst/>
                <a:latin typeface="Times New Roman" panose="02020603050405020304" pitchFamily="18" charset="0"/>
                <a:ea typeface="Times"/>
                <a:cs typeface="Times New Roman" panose="02020603050405020304" pitchFamily="18" charset="0"/>
              </a:rPr>
              <a:t>The motor unit is the only connection between the central nervous system (= the brain) and the skeletal muscles.</a:t>
            </a:r>
            <a:endParaRPr lang="en-US" sz="2400" b="1"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27308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269242"/>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D. How does a motor unit work?</a:t>
            </a:r>
            <a:r>
              <a:rPr lang="en-US" sz="3200" b="1" dirty="0">
                <a:effectLst/>
                <a:latin typeface="Times New Roman" panose="02020603050405020304" pitchFamily="18" charset="0"/>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(2)</a:t>
            </a:r>
            <a:r>
              <a:rPr lang="en-GB" sz="3200" b="1" dirty="0">
                <a:effectLst/>
                <a:latin typeface="Times New Roman" panose="02020603050405020304" pitchFamily="18" charset="0"/>
                <a:ea typeface="Times"/>
                <a:cs typeface="Times New Roman" panose="02020603050405020304" pitchFamily="18" charset="0"/>
              </a:rPr>
              <a:t>:</a:t>
            </a:r>
            <a:br>
              <a:rPr lang="en-US" sz="1800" b="1" dirty="0">
                <a:effectLst/>
                <a:latin typeface="Times"/>
                <a:ea typeface="Times"/>
                <a:cs typeface="Times New Roman" panose="02020603050405020304" pitchFamily="18" charset="0"/>
              </a:rPr>
            </a:b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#10</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79" y="1195685"/>
            <a:ext cx="6492241" cy="4893647"/>
          </a:xfrm>
          <a:prstGeom prst="rect">
            <a:avLst/>
          </a:prstGeom>
          <a:noFill/>
        </p:spPr>
        <p:txBody>
          <a:bodyPr wrap="square">
            <a:spAutoFit/>
          </a:bodyPr>
          <a:lstStyle/>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If two neurons fire </a:t>
            </a:r>
            <a:r>
              <a:rPr lang="en-GB" sz="2400" b="1" dirty="0">
                <a:effectLst/>
                <a:latin typeface="Times New Roman" panose="02020603050405020304" pitchFamily="18" charset="0"/>
                <a:ea typeface="Times"/>
                <a:cs typeface="Times New Roman" panose="02020603050405020304" pitchFamily="18" charset="0"/>
              </a:rPr>
              <a:t>simultaneously</a:t>
            </a:r>
            <a:r>
              <a:rPr lang="en-GB" sz="2400" dirty="0">
                <a:effectLst/>
                <a:latin typeface="Times New Roman" panose="02020603050405020304" pitchFamily="18" charset="0"/>
                <a:ea typeface="Times"/>
                <a:cs typeface="Times New Roman" panose="02020603050405020304" pitchFamily="18" charset="0"/>
              </a:rPr>
              <a:t>, (situations 4 and 5) then both groups of muscle fibres will contract, causing a stronger contraction. This effect is called </a:t>
            </a:r>
            <a:r>
              <a:rPr lang="en-GB" sz="2400" b="1" dirty="0">
                <a:effectLst/>
                <a:latin typeface="Times New Roman" panose="02020603050405020304" pitchFamily="18" charset="0"/>
                <a:ea typeface="Times"/>
                <a:cs typeface="Times New Roman" panose="02020603050405020304" pitchFamily="18" charset="0"/>
              </a:rPr>
              <a:t>summation</a:t>
            </a:r>
            <a:r>
              <a:rPr lang="en-GB" sz="2400" dirty="0">
                <a:effectLst/>
                <a:latin typeface="Times New Roman" panose="02020603050405020304" pitchFamily="18" charset="0"/>
                <a:ea typeface="Times"/>
                <a:cs typeface="Times New Roman" panose="02020603050405020304" pitchFamily="18" charset="0"/>
              </a:rPr>
              <a:t>. If all three neurons fire simultaneously (situation 6), then the contraction </a:t>
            </a:r>
            <a:r>
              <a:rPr lang="en-GB" sz="2400" b="1" dirty="0">
                <a:effectLst/>
                <a:latin typeface="Times New Roman" panose="02020603050405020304" pitchFamily="18" charset="0"/>
                <a:ea typeface="Times"/>
                <a:cs typeface="Times New Roman" panose="02020603050405020304" pitchFamily="18" charset="0"/>
              </a:rPr>
              <a:t>amplitude</a:t>
            </a:r>
            <a:r>
              <a:rPr lang="en-GB" sz="2400" dirty="0">
                <a:effectLst/>
                <a:latin typeface="Times New Roman" panose="02020603050405020304" pitchFamily="18" charset="0"/>
                <a:ea typeface="Times"/>
                <a:cs typeface="Times New Roman" panose="02020603050405020304" pitchFamily="18" charset="0"/>
              </a:rPr>
              <a:t> will further increase.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4.</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You must realize that the motor neuron is the </a:t>
            </a:r>
            <a:r>
              <a:rPr lang="en-GB" sz="2400" b="1" dirty="0">
                <a:effectLst/>
                <a:latin typeface="Times New Roman" panose="02020603050405020304" pitchFamily="18" charset="0"/>
                <a:ea typeface="Times"/>
                <a:cs typeface="Times New Roman" panose="02020603050405020304" pitchFamily="18" charset="0"/>
              </a:rPr>
              <a:t>boss</a:t>
            </a:r>
            <a:r>
              <a:rPr lang="en-GB" sz="2400" dirty="0">
                <a:effectLst/>
                <a:latin typeface="Times New Roman" panose="02020603050405020304" pitchFamily="18" charset="0"/>
                <a:ea typeface="Times"/>
                <a:cs typeface="Times New Roman" panose="02020603050405020304" pitchFamily="18" charset="0"/>
              </a:rPr>
              <a:t>. The muscle fibres have absolutely no say in this. If the motor neuron induces an action potential, then that action potential will always propagate to the muscle fibres that are innervated by that axon.</a:t>
            </a:r>
            <a:r>
              <a:rPr lang="en-US" sz="2400" dirty="0">
                <a:effectLst/>
                <a:latin typeface="Times New Roman" panose="02020603050405020304" pitchFamily="18" charset="0"/>
                <a:cs typeface="Times New Roman" panose="02020603050405020304" pitchFamily="18" charset="0"/>
              </a:rPr>
              <a:t> </a:t>
            </a:r>
          </a:p>
        </p:txBody>
      </p:sp>
      <p:pic>
        <p:nvPicPr>
          <p:cNvPr id="3" name="Picture 2">
            <a:extLst>
              <a:ext uri="{FF2B5EF4-FFF2-40B4-BE49-F238E27FC236}">
                <a16:creationId xmlns:a16="http://schemas.microsoft.com/office/drawing/2014/main" id="{41B14872-F11C-8480-C3F3-7751370FC57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07368" y="1199953"/>
            <a:ext cx="3559793" cy="5186559"/>
          </a:xfrm>
          <a:prstGeom prst="rect">
            <a:avLst/>
          </a:prstGeom>
          <a:noFill/>
          <a:ln>
            <a:noFill/>
          </a:ln>
        </p:spPr>
      </p:pic>
    </p:spTree>
    <p:extLst>
      <p:ext uri="{BB962C8B-B14F-4D97-AF65-F5344CB8AC3E}">
        <p14:creationId xmlns:p14="http://schemas.microsoft.com/office/powerpoint/2010/main" val="3375887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269242"/>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D. How does a motor unit work?</a:t>
            </a:r>
            <a:r>
              <a:rPr lang="en-US" sz="3200" b="1" dirty="0">
                <a:effectLst/>
                <a:latin typeface="Times New Roman" panose="02020603050405020304" pitchFamily="18" charset="0"/>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(3)</a:t>
            </a:r>
            <a:r>
              <a:rPr lang="en-GB" sz="3200" b="1" dirty="0">
                <a:effectLst/>
                <a:latin typeface="Times New Roman" panose="02020603050405020304" pitchFamily="18" charset="0"/>
                <a:ea typeface="Times"/>
                <a:cs typeface="Times New Roman" panose="02020603050405020304" pitchFamily="18" charset="0"/>
              </a:rPr>
              <a:t>:</a:t>
            </a:r>
            <a:br>
              <a:rPr lang="en-US" sz="1800" b="1" dirty="0">
                <a:effectLst/>
                <a:latin typeface="Times"/>
                <a:ea typeface="Times"/>
                <a:cs typeface="Times New Roman" panose="02020603050405020304" pitchFamily="18" charset="0"/>
              </a:rPr>
            </a:b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79" y="1195685"/>
            <a:ext cx="6492241" cy="4154984"/>
          </a:xfrm>
          <a:prstGeom prst="rect">
            <a:avLst/>
          </a:prstGeom>
          <a:noFill/>
        </p:spPr>
        <p:txBody>
          <a:bodyPr wrap="square">
            <a:spAutoFit/>
          </a:bodyPr>
          <a:lstStyle/>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5. </a:t>
            </a:r>
            <a:r>
              <a:rPr lang="en-GB" sz="2400" b="0" dirty="0">
                <a:effectLst/>
                <a:latin typeface="Times New Roman" panose="02020603050405020304" pitchFamily="18" charset="0"/>
                <a:ea typeface="Times"/>
                <a:cs typeface="Times New Roman" panose="02020603050405020304" pitchFamily="18" charset="0"/>
              </a:rPr>
              <a:t>This is because transmission across the motor-end plate, the connection between the nerve axon and the muscle cell is always successful. Therefore, if there is an action potential in the motor nerve, then there will always be action potentials travelling towards the connected muscle fibres and therefore contraction in those fibres. You could say that the muscle fibres are the ‘</a:t>
            </a:r>
            <a:r>
              <a:rPr lang="en-GB" sz="2400" b="1" dirty="0">
                <a:effectLst/>
                <a:latin typeface="Times New Roman" panose="02020603050405020304" pitchFamily="18" charset="0"/>
                <a:ea typeface="Times"/>
                <a:cs typeface="Times New Roman" panose="02020603050405020304" pitchFamily="18" charset="0"/>
              </a:rPr>
              <a:t>slaves’</a:t>
            </a:r>
            <a:r>
              <a:rPr lang="en-GB" sz="2400" b="0" dirty="0">
                <a:effectLst/>
                <a:latin typeface="Times New Roman" panose="02020603050405020304" pitchFamily="18" charset="0"/>
                <a:ea typeface="Times"/>
                <a:cs typeface="Times New Roman" panose="02020603050405020304" pitchFamily="18" charset="0"/>
              </a:rPr>
              <a:t> of the motor neurons.</a:t>
            </a:r>
            <a:endParaRPr lang="en-US" sz="2400" b="1" dirty="0">
              <a:effectLst/>
              <a:latin typeface="Times New Roman" panose="02020603050405020304" pitchFamily="18" charset="0"/>
              <a:ea typeface="Times"/>
              <a:cs typeface="Times New Roman" panose="02020603050405020304" pitchFamily="18" charset="0"/>
            </a:endParaRPr>
          </a:p>
          <a:p>
            <a:endParaRPr lang="en-US" sz="2400" b="1" dirty="0">
              <a:effectLst/>
              <a:latin typeface="Times New Roman" panose="02020603050405020304" pitchFamily="18" charset="0"/>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7FE1DC7E-965E-719B-0E82-0B16A9BABA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07368" y="1199953"/>
            <a:ext cx="3559793" cy="5186559"/>
          </a:xfrm>
          <a:prstGeom prst="rect">
            <a:avLst/>
          </a:prstGeom>
          <a:noFill/>
          <a:ln>
            <a:noFill/>
          </a:ln>
        </p:spPr>
      </p:pic>
    </p:spTree>
    <p:extLst>
      <p:ext uri="{BB962C8B-B14F-4D97-AF65-F5344CB8AC3E}">
        <p14:creationId xmlns:p14="http://schemas.microsoft.com/office/powerpoint/2010/main" val="1149908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269242"/>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E. Spatial and Temporal Summation:</a:t>
            </a:r>
            <a:br>
              <a:rPr lang="en-US" sz="1800" b="1" dirty="0">
                <a:effectLst/>
                <a:latin typeface="Times"/>
                <a:ea typeface="Times"/>
                <a:cs typeface="Times New Roman" panose="02020603050405020304" pitchFamily="18" charset="0"/>
              </a:rPr>
            </a:b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#12</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79" y="1195685"/>
            <a:ext cx="10652761" cy="4893647"/>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summation discussed above, in which several motor neurons work together to induce stronger contractions, is called </a:t>
            </a:r>
            <a:r>
              <a:rPr lang="en-GB" sz="2400" b="1" dirty="0">
                <a:effectLst/>
                <a:latin typeface="Times New Roman" panose="02020603050405020304" pitchFamily="18" charset="0"/>
                <a:ea typeface="Times"/>
                <a:cs typeface="Times New Roman" panose="02020603050405020304" pitchFamily="18" charset="0"/>
              </a:rPr>
              <a:t>spatial summation</a:t>
            </a:r>
            <a:r>
              <a:rPr lang="en-GB" sz="2400" dirty="0">
                <a:effectLst/>
                <a:latin typeface="Times New Roman" panose="02020603050405020304" pitchFamily="18" charset="0"/>
                <a:ea typeface="Times"/>
                <a:cs typeface="Times New Roman" panose="02020603050405020304" pitchFamily="18" charset="0"/>
              </a:rPr>
              <a:t>. The term “spatial” refers to the fact that muscle fibres from different regions in the same muscle are activated together and contract together.</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 In a previous presentation, we have also discussed a different type of summation (see: </a:t>
            </a:r>
            <a:r>
              <a:rPr lang="en-GB" sz="2400" b="0" i="1" u="sng" dirty="0">
                <a:effectLst/>
                <a:latin typeface="Times New Roman" panose="02020603050405020304" pitchFamily="18" charset="0"/>
                <a:ea typeface="Times"/>
                <a:cs typeface="Times New Roman" panose="02020603050405020304" pitchFamily="18" charset="0"/>
              </a:rPr>
              <a:t>Twitch &amp; Tetanus</a:t>
            </a:r>
            <a:r>
              <a:rPr lang="en-GB" sz="2400" b="0" dirty="0">
                <a:effectLst/>
                <a:latin typeface="Times New Roman" panose="02020603050405020304" pitchFamily="18" charset="0"/>
                <a:ea typeface="Times"/>
                <a:cs typeface="Times New Roman" panose="02020603050405020304" pitchFamily="18" charset="0"/>
              </a:rPr>
              <a:t>). In that situation, one single motor unit was repeatedly activated. This also induced summation and this type of summation can now be called </a:t>
            </a:r>
            <a:r>
              <a:rPr lang="en-GB" sz="2400" b="1" dirty="0">
                <a:effectLst/>
                <a:latin typeface="Times New Roman" panose="02020603050405020304" pitchFamily="18" charset="0"/>
                <a:ea typeface="Times"/>
                <a:cs typeface="Times New Roman" panose="02020603050405020304" pitchFamily="18" charset="0"/>
              </a:rPr>
              <a:t>temporal summation</a:t>
            </a:r>
            <a:r>
              <a:rPr lang="en-GB" sz="2400" b="0" dirty="0">
                <a:effectLst/>
                <a:latin typeface="Times New Roman" panose="02020603050405020304" pitchFamily="18" charset="0"/>
                <a:ea typeface="Times"/>
                <a:cs typeface="Times New Roman" panose="02020603050405020304" pitchFamily="18" charset="0"/>
              </a:rPr>
              <a:t> (=summation in time; ‘</a:t>
            </a:r>
            <a:r>
              <a:rPr lang="en-GB" sz="2400" b="0" dirty="0" err="1">
                <a:effectLst/>
                <a:latin typeface="Times New Roman" panose="02020603050405020304" pitchFamily="18" charset="0"/>
                <a:ea typeface="Times"/>
                <a:cs typeface="Times New Roman" panose="02020603050405020304" pitchFamily="18" charset="0"/>
              </a:rPr>
              <a:t>tempor</a:t>
            </a:r>
            <a:r>
              <a:rPr lang="en-GB" sz="2400" b="0" dirty="0">
                <a:effectLst/>
                <a:latin typeface="Times New Roman" panose="02020603050405020304" pitchFamily="18" charset="0"/>
                <a:ea typeface="Times"/>
                <a:cs typeface="Times New Roman" panose="02020603050405020304" pitchFamily="18" charset="0"/>
              </a:rPr>
              <a:t>’ = time).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 daily life, both types of summation, spatial and temporal, are simultaneously active and work together to perform smooth contractions and movements of our skeleton.</a:t>
            </a:r>
            <a:r>
              <a:rPr lang="en-US" sz="2400" dirty="0">
                <a:effectLst/>
                <a:latin typeface="Times New Roman" panose="02020603050405020304" pitchFamily="18" charset="0"/>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4243657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40642"/>
            <a:ext cx="10077353" cy="1811018"/>
          </a:xfrm>
        </p:spPr>
        <p:txBody>
          <a:bodyPr>
            <a:normAutofit fontScale="90000"/>
          </a:bodyPr>
          <a:lstStyle/>
          <a:p>
            <a:r>
              <a:rPr lang="en-GB" sz="3200" b="1" dirty="0">
                <a:latin typeface="Times New Roman" panose="02020603050405020304" pitchFamily="18" charset="0"/>
                <a:ea typeface="Times"/>
                <a:cs typeface="Times New Roman" panose="02020603050405020304" pitchFamily="18" charset="0"/>
              </a:rPr>
              <a:t>F</a:t>
            </a:r>
            <a:r>
              <a:rPr lang="en-GB" sz="3600" b="1" dirty="0">
                <a:effectLst/>
                <a:latin typeface="Times New Roman" panose="02020603050405020304" pitchFamily="18" charset="0"/>
                <a:ea typeface="Times"/>
                <a:cs typeface="Times New Roman" panose="02020603050405020304" pitchFamily="18" charset="0"/>
              </a:rPr>
              <a:t>. Why do we need motor units </a:t>
            </a:r>
            <a:r>
              <a:rPr lang="en-GB" sz="2400" b="1" dirty="0">
                <a:effectLst/>
                <a:latin typeface="Times New Roman" panose="02020603050405020304" pitchFamily="18" charset="0"/>
                <a:ea typeface="Times"/>
                <a:cs typeface="Times New Roman" panose="02020603050405020304" pitchFamily="18" charset="0"/>
              </a:rPr>
              <a:t>(1)</a:t>
            </a:r>
            <a:r>
              <a:rPr lang="en-GB" sz="3600" b="1" dirty="0">
                <a:effectLst/>
                <a:latin typeface="Times New Roman" panose="02020603050405020304" pitchFamily="18" charset="0"/>
                <a:ea typeface="Times"/>
                <a:cs typeface="Times New Roman" panose="02020603050405020304" pitchFamily="18" charset="0"/>
              </a:rPr>
              <a:t>? </a:t>
            </a:r>
            <a:br>
              <a:rPr lang="en-GB" sz="3600" b="1" dirty="0">
                <a:effectLst/>
                <a:latin typeface="Times New Roman" panose="02020603050405020304" pitchFamily="18" charset="0"/>
                <a:ea typeface="Times"/>
                <a:cs typeface="Times New Roman" panose="02020603050405020304" pitchFamily="18" charset="0"/>
              </a:rPr>
            </a:br>
            <a:br>
              <a:rPr lang="en-GB" sz="3600" b="1" dirty="0">
                <a:effectLst/>
                <a:latin typeface="Times New Roman" panose="02020603050405020304" pitchFamily="18" charset="0"/>
                <a:ea typeface="Times"/>
                <a:cs typeface="Times New Roman" panose="02020603050405020304" pitchFamily="18" charset="0"/>
              </a:rPr>
            </a:br>
            <a:r>
              <a:rPr lang="en-GB" sz="3600" dirty="0">
                <a:effectLst/>
                <a:latin typeface="Times New Roman" panose="02020603050405020304" pitchFamily="18" charset="0"/>
                <a:ea typeface="Times"/>
                <a:cs typeface="Times New Roman" panose="02020603050405020304" pitchFamily="18" charset="0"/>
              </a:rPr>
              <a:t>Would it not be simpler if a motor neuron would innervate and activate one single muscle fibre?</a:t>
            </a:r>
            <a:r>
              <a:rPr lang="en-US" sz="3600" dirty="0">
                <a:effectLst/>
                <a:latin typeface="Times New Roman" panose="02020603050405020304" pitchFamily="18" charset="0"/>
                <a:cs typeface="Times New Roman" panose="02020603050405020304" pitchFamily="18" charset="0"/>
              </a:rPr>
              <a:t> </a:t>
            </a:r>
            <a:endParaRPr lang="en-US" sz="32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#13</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502921" y="2567285"/>
            <a:ext cx="10904220" cy="2677656"/>
          </a:xfrm>
          <a:prstGeom prst="rect">
            <a:avLst/>
          </a:prstGeom>
          <a:noFill/>
        </p:spPr>
        <p:txBody>
          <a:bodyPr wrap="square">
            <a:spAutoFit/>
          </a:bodyPr>
          <a:lstStyle/>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If every muscle fibre were connected to its own nerve cell, then there would be </a:t>
            </a:r>
            <a:r>
              <a:rPr lang="en-GB" sz="2400" b="1" dirty="0">
                <a:effectLst/>
                <a:latin typeface="Times New Roman" panose="02020603050405020304" pitchFamily="18" charset="0"/>
                <a:ea typeface="Times"/>
                <a:cs typeface="Times New Roman" panose="02020603050405020304" pitchFamily="18" charset="0"/>
              </a:rPr>
              <a:t>as many</a:t>
            </a:r>
            <a:r>
              <a:rPr lang="en-GB" sz="2400" dirty="0">
                <a:effectLst/>
                <a:latin typeface="Times New Roman" panose="02020603050405020304" pitchFamily="18" charset="0"/>
                <a:ea typeface="Times"/>
                <a:cs typeface="Times New Roman" panose="02020603050405020304" pitchFamily="18" charset="0"/>
              </a:rPr>
              <a:t> motor neurons as there are muscle fibres in our body.</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problem is that there are </a:t>
            </a:r>
            <a:r>
              <a:rPr lang="en-GB" sz="2400" b="1" dirty="0">
                <a:effectLst/>
                <a:latin typeface="Times New Roman" panose="02020603050405020304" pitchFamily="18" charset="0"/>
                <a:ea typeface="Times"/>
                <a:cs typeface="Times New Roman" panose="02020603050405020304" pitchFamily="18" charset="0"/>
              </a:rPr>
              <a:t>too many</a:t>
            </a:r>
            <a:r>
              <a:rPr lang="en-GB" sz="2400" dirty="0">
                <a:effectLst/>
                <a:latin typeface="Times New Roman" panose="02020603050405020304" pitchFamily="18" charset="0"/>
                <a:ea typeface="Times"/>
                <a:cs typeface="Times New Roman" panose="02020603050405020304" pitchFamily="18" charset="0"/>
              </a:rPr>
              <a:t> muscle fibres in the body. If every muscle fibre had its own motor neuron, then there would be an enormous increase in the number of motor neurons and hence in the </a:t>
            </a:r>
            <a:r>
              <a:rPr lang="en-GB" sz="2400" b="1" dirty="0">
                <a:effectLst/>
                <a:latin typeface="Times New Roman" panose="02020603050405020304" pitchFamily="18" charset="0"/>
                <a:ea typeface="Times"/>
                <a:cs typeface="Times New Roman" panose="02020603050405020304" pitchFamily="18" charset="0"/>
              </a:rPr>
              <a:t>size of the spinal cord</a:t>
            </a:r>
            <a:r>
              <a:rPr lang="en-GB" sz="2400" dirty="0">
                <a:effectLst/>
                <a:latin typeface="Times New Roman" panose="02020603050405020304" pitchFamily="18" charset="0"/>
                <a:ea typeface="Times"/>
                <a:cs typeface="Times New Roman" panose="02020603050405020304" pitchFamily="18" charset="0"/>
              </a:rPr>
              <a:t>. The spinal cord would then be very much larger (wider) than it now is.</a:t>
            </a:r>
            <a:endParaRPr lang="en-US" sz="2400"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1352779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40642"/>
            <a:ext cx="10077353" cy="1811018"/>
          </a:xfrm>
        </p:spPr>
        <p:txBody>
          <a:bodyPr>
            <a:normAutofit fontScale="90000"/>
          </a:bodyPr>
          <a:lstStyle/>
          <a:p>
            <a:r>
              <a:rPr lang="en-GB" sz="3200" b="1" dirty="0">
                <a:latin typeface="Times New Roman" panose="02020603050405020304" pitchFamily="18" charset="0"/>
                <a:ea typeface="Times"/>
                <a:cs typeface="Times New Roman" panose="02020603050405020304" pitchFamily="18" charset="0"/>
              </a:rPr>
              <a:t>F</a:t>
            </a:r>
            <a:r>
              <a:rPr lang="en-GB" sz="3600" b="1" dirty="0">
                <a:effectLst/>
                <a:latin typeface="Times New Roman" panose="02020603050405020304" pitchFamily="18" charset="0"/>
                <a:ea typeface="Times"/>
                <a:cs typeface="Times New Roman" panose="02020603050405020304" pitchFamily="18" charset="0"/>
              </a:rPr>
              <a:t>. Why do we need motor units  </a:t>
            </a:r>
            <a:r>
              <a:rPr lang="en-GB" sz="2400" dirty="0">
                <a:effectLst/>
                <a:latin typeface="Times New Roman" panose="02020603050405020304" pitchFamily="18" charset="0"/>
                <a:ea typeface="Times"/>
                <a:cs typeface="Times New Roman" panose="02020603050405020304" pitchFamily="18" charset="0"/>
              </a:rPr>
              <a:t>(2) </a:t>
            </a:r>
            <a:r>
              <a:rPr lang="en-GB" sz="3600" b="1" dirty="0">
                <a:effectLst/>
                <a:latin typeface="Times New Roman" panose="02020603050405020304" pitchFamily="18" charset="0"/>
                <a:ea typeface="Times"/>
                <a:cs typeface="Times New Roman" panose="02020603050405020304" pitchFamily="18" charset="0"/>
              </a:rPr>
              <a:t>? </a:t>
            </a:r>
            <a:br>
              <a:rPr lang="en-GB" sz="3600" b="1" dirty="0">
                <a:effectLst/>
                <a:latin typeface="Times New Roman" panose="02020603050405020304" pitchFamily="18" charset="0"/>
                <a:ea typeface="Times"/>
                <a:cs typeface="Times New Roman" panose="02020603050405020304" pitchFamily="18" charset="0"/>
              </a:rPr>
            </a:br>
            <a:br>
              <a:rPr lang="en-GB" sz="3600" b="1" dirty="0">
                <a:effectLst/>
                <a:latin typeface="Times New Roman" panose="02020603050405020304" pitchFamily="18" charset="0"/>
                <a:ea typeface="Times"/>
                <a:cs typeface="Times New Roman" panose="02020603050405020304" pitchFamily="18" charset="0"/>
              </a:rPr>
            </a:br>
            <a:r>
              <a:rPr lang="en-GB" sz="3600" dirty="0">
                <a:effectLst/>
                <a:latin typeface="Times New Roman" panose="02020603050405020304" pitchFamily="18" charset="0"/>
                <a:ea typeface="Times"/>
                <a:cs typeface="Times New Roman" panose="02020603050405020304" pitchFamily="18" charset="0"/>
              </a:rPr>
              <a:t>Would it not be simpler if a motor neuron would innervate and activate one single muscle fibre?</a:t>
            </a:r>
            <a:r>
              <a:rPr lang="en-US" sz="3600" dirty="0">
                <a:effectLst/>
                <a:latin typeface="Times New Roman" panose="02020603050405020304" pitchFamily="18" charset="0"/>
                <a:cs typeface="Times New Roman" panose="02020603050405020304" pitchFamily="18" charset="0"/>
              </a:rPr>
              <a:t> </a:t>
            </a:r>
            <a:endParaRPr lang="en-US" sz="32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#14</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502921" y="2155805"/>
            <a:ext cx="10904220" cy="3046988"/>
          </a:xfrm>
          <a:prstGeom prst="rect">
            <a:avLst/>
          </a:prstGeom>
          <a:noFill/>
        </p:spPr>
        <p:txBody>
          <a:bodyPr wrap="square">
            <a:spAutoFit/>
          </a:bodyPr>
          <a:lstStyle/>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So, to be more efficient, one motor neuron typically innervates 100-10,000 motor fibres.</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4.</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 fact, the ventral horns (those that contain the motor neurons) are indeed </a:t>
            </a:r>
            <a:r>
              <a:rPr lang="en-GB" sz="2400" b="1" dirty="0">
                <a:effectLst/>
                <a:latin typeface="Times New Roman" panose="02020603050405020304" pitchFamily="18" charset="0"/>
                <a:ea typeface="Times"/>
                <a:cs typeface="Times New Roman" panose="02020603050405020304" pitchFamily="18" charset="0"/>
              </a:rPr>
              <a:t>larger in two areas</a:t>
            </a:r>
            <a:r>
              <a:rPr lang="en-GB" sz="2400" dirty="0">
                <a:effectLst/>
                <a:latin typeface="Times New Roman" panose="02020603050405020304" pitchFamily="18" charset="0"/>
                <a:ea typeface="Times"/>
                <a:cs typeface="Times New Roman" panose="02020603050405020304" pitchFamily="18" charset="0"/>
              </a:rPr>
              <a:t> along the spinal cord; namely at those locations where the motor neurons innervate the upper and the lower </a:t>
            </a:r>
            <a:r>
              <a:rPr lang="en-GB" sz="2400" b="1" dirty="0">
                <a:effectLst/>
                <a:latin typeface="Times New Roman" panose="02020603050405020304" pitchFamily="18" charset="0"/>
                <a:ea typeface="Times"/>
                <a:cs typeface="Times New Roman" panose="02020603050405020304" pitchFamily="18" charset="0"/>
              </a:rPr>
              <a:t>limbs</a:t>
            </a:r>
            <a:r>
              <a:rPr lang="en-GB" sz="2400" dirty="0">
                <a:effectLst/>
                <a:latin typeface="Times New Roman" panose="02020603050405020304" pitchFamily="18" charset="0"/>
                <a:ea typeface="Times"/>
                <a:cs typeface="Times New Roman" panose="02020603050405020304" pitchFamily="18" charset="0"/>
              </a:rPr>
              <a:t>. In those locations, more motor neurons are required to innervate more muscles, in the limbs, then in other parts of the body (such as thorax or abdomen).</a:t>
            </a:r>
            <a:r>
              <a:rPr lang="en-US" sz="2400" dirty="0">
                <a:effectLst/>
                <a:latin typeface="Times New Roman" panose="02020603050405020304" pitchFamily="18" charset="0"/>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2778687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40642"/>
            <a:ext cx="10077353" cy="808329"/>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G. A few more notes on motor units </a:t>
            </a:r>
            <a:r>
              <a:rPr lang="en-GB" sz="2400" dirty="0">
                <a:effectLst/>
                <a:latin typeface="Times New Roman" panose="02020603050405020304" pitchFamily="18" charset="0"/>
                <a:ea typeface="Times"/>
                <a:cs typeface="Times New Roman" panose="02020603050405020304" pitchFamily="18" charset="0"/>
              </a:rPr>
              <a:t>(1)</a:t>
            </a:r>
            <a:r>
              <a:rPr lang="en-GB" sz="3200" b="1" dirty="0">
                <a:effectLst/>
                <a:latin typeface="Times New Roman" panose="02020603050405020304" pitchFamily="18" charset="0"/>
                <a:ea typeface="Times"/>
                <a:cs typeface="Times New Roman" panose="02020603050405020304" pitchFamily="18" charset="0"/>
              </a:rPr>
              <a:t>:</a:t>
            </a:r>
            <a:r>
              <a:rPr lang="en-US" sz="3200" b="1" dirty="0">
                <a:effectLst/>
                <a:latin typeface="Times New Roman" panose="02020603050405020304" pitchFamily="18" charset="0"/>
                <a:cs typeface="Times New Roman" panose="02020603050405020304" pitchFamily="18" charset="0"/>
              </a:rPr>
              <a:t> </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#15</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502921" y="1630025"/>
            <a:ext cx="10904220" cy="4154984"/>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Motor units provide for a more </a:t>
            </a:r>
            <a:r>
              <a:rPr lang="en-GB" sz="2400" b="1" dirty="0">
                <a:effectLst/>
                <a:latin typeface="Times New Roman" panose="02020603050405020304" pitchFamily="18" charset="0"/>
                <a:ea typeface="Times"/>
                <a:cs typeface="Times New Roman" panose="02020603050405020304" pitchFamily="18" charset="0"/>
              </a:rPr>
              <a:t>efficient</a:t>
            </a:r>
            <a:r>
              <a:rPr lang="en-GB" sz="2400" dirty="0">
                <a:effectLst/>
                <a:latin typeface="Times New Roman" panose="02020603050405020304" pitchFamily="18" charset="0"/>
                <a:ea typeface="Times"/>
                <a:cs typeface="Times New Roman" panose="02020603050405020304" pitchFamily="18" charset="0"/>
              </a:rPr>
              <a:t> way of stimulating and contracting muscles. If the brain needs a lot of control to perform delicate movements, then there will be </a:t>
            </a:r>
            <a:r>
              <a:rPr lang="en-GB" sz="2400" b="1" dirty="0">
                <a:effectLst/>
                <a:latin typeface="Times New Roman" panose="02020603050405020304" pitchFamily="18" charset="0"/>
                <a:ea typeface="Times"/>
                <a:cs typeface="Times New Roman" panose="02020603050405020304" pitchFamily="18" charset="0"/>
              </a:rPr>
              <a:t>many</a:t>
            </a:r>
            <a:r>
              <a:rPr lang="en-GB" sz="2400" dirty="0">
                <a:effectLst/>
                <a:latin typeface="Times New Roman" panose="02020603050405020304" pitchFamily="18" charset="0"/>
                <a:ea typeface="Times"/>
                <a:cs typeface="Times New Roman" panose="02020603050405020304" pitchFamily="18" charset="0"/>
              </a:rPr>
              <a:t> neurons involved in this contraction and hence the motor units will be </a:t>
            </a:r>
            <a:r>
              <a:rPr lang="en-GB" sz="2400" b="1" dirty="0">
                <a:effectLst/>
                <a:latin typeface="Times New Roman" panose="02020603050405020304" pitchFamily="18" charset="0"/>
                <a:ea typeface="Times"/>
                <a:cs typeface="Times New Roman" panose="02020603050405020304" pitchFamily="18" charset="0"/>
              </a:rPr>
              <a:t>small</a:t>
            </a:r>
            <a:r>
              <a:rPr lang="en-GB" sz="2400" dirty="0">
                <a:effectLst/>
                <a:latin typeface="Times New Roman" panose="02020603050405020304" pitchFamily="18" charset="0"/>
                <a:ea typeface="Times"/>
                <a:cs typeface="Times New Roman" panose="02020603050405020304" pitchFamily="18" charset="0"/>
              </a:rPr>
              <a:t> (less muscle fibres connected to each motor neuron).</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However, if in some muscles, the brain does not need a lot of control, then less motor neurons will be dedicated to these muscles.</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This is often the case in </a:t>
            </a:r>
            <a:r>
              <a:rPr lang="en-GB" sz="2400" b="1" dirty="0">
                <a:effectLst/>
                <a:latin typeface="Times New Roman" panose="02020603050405020304" pitchFamily="18" charset="0"/>
                <a:ea typeface="Times"/>
                <a:cs typeface="Times New Roman" panose="02020603050405020304" pitchFamily="18" charset="0"/>
              </a:rPr>
              <a:t>large</a:t>
            </a:r>
            <a:r>
              <a:rPr lang="en-GB" sz="2400" dirty="0">
                <a:effectLst/>
                <a:latin typeface="Times New Roman" panose="02020603050405020304" pitchFamily="18" charset="0"/>
                <a:ea typeface="Times"/>
                <a:cs typeface="Times New Roman" panose="02020603050405020304" pitchFamily="18" charset="0"/>
              </a:rPr>
              <a:t> muscles such as in the legs or in the abdomen. Motor neurons that control these muscles often connect to thousands of muscle fibres each.</a:t>
            </a:r>
          </a:p>
          <a:p>
            <a:pPr>
              <a:tabLst>
                <a:tab pos="2743200" algn="ctr"/>
                <a:tab pos="5486400" algn="r"/>
                <a:tab pos="457200" algn="l"/>
              </a:tabLst>
            </a:pPr>
            <a:endParaRPr lang="en-GB" sz="2400" b="0"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4274180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40642"/>
            <a:ext cx="10077353" cy="808329"/>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G. A few more notes on motor units </a:t>
            </a:r>
            <a:r>
              <a:rPr lang="en-GB" sz="2400" dirty="0">
                <a:effectLst/>
                <a:latin typeface="Times New Roman" panose="02020603050405020304" pitchFamily="18" charset="0"/>
                <a:ea typeface="Times"/>
                <a:cs typeface="Times New Roman" panose="02020603050405020304" pitchFamily="18" charset="0"/>
              </a:rPr>
              <a:t>(2)</a:t>
            </a:r>
            <a:r>
              <a:rPr lang="en-GB" sz="3200" b="1" dirty="0">
                <a:effectLst/>
                <a:latin typeface="Times New Roman" panose="02020603050405020304" pitchFamily="18" charset="0"/>
                <a:ea typeface="Times"/>
                <a:cs typeface="Times New Roman" panose="02020603050405020304" pitchFamily="18" charset="0"/>
              </a:rPr>
              <a:t>:</a:t>
            </a:r>
            <a:r>
              <a:rPr lang="en-US" sz="3200" b="1" dirty="0">
                <a:effectLst/>
                <a:latin typeface="Times New Roman" panose="02020603050405020304" pitchFamily="18" charset="0"/>
                <a:cs typeface="Times New Roman" panose="02020603050405020304" pitchFamily="18" charset="0"/>
              </a:rPr>
              <a:t> </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#16</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502921" y="1630025"/>
            <a:ext cx="10904220" cy="1938992"/>
          </a:xfrm>
          <a:prstGeom prst="rect">
            <a:avLst/>
          </a:prstGeom>
          <a:noFill/>
        </p:spPr>
        <p:txBody>
          <a:bodyPr wrap="square">
            <a:spAutoFit/>
          </a:bodyPr>
          <a:lstStyle/>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4.</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This story about the motor units and the regulation of contraction is only true for </a:t>
            </a:r>
            <a:r>
              <a:rPr lang="en-GB" sz="2400" b="1" dirty="0">
                <a:effectLst/>
                <a:latin typeface="Times New Roman" panose="02020603050405020304" pitchFamily="18" charset="0"/>
                <a:ea typeface="Times"/>
                <a:cs typeface="Times New Roman" panose="02020603050405020304" pitchFamily="18" charset="0"/>
              </a:rPr>
              <a:t>skeletal muscles</a:t>
            </a:r>
            <a:r>
              <a:rPr lang="en-GB" sz="2400" dirty="0">
                <a:effectLst/>
                <a:latin typeface="Times New Roman" panose="02020603050405020304" pitchFamily="18" charset="0"/>
                <a:ea typeface="Times"/>
                <a:cs typeface="Times New Roman" panose="02020603050405020304" pitchFamily="18" charset="0"/>
              </a:rPr>
              <a:t>. The situation is very different in </a:t>
            </a:r>
            <a:r>
              <a:rPr lang="en-GB" sz="2400" b="1" dirty="0">
                <a:effectLst/>
                <a:latin typeface="Times New Roman" panose="02020603050405020304" pitchFamily="18" charset="0"/>
                <a:ea typeface="Times"/>
                <a:cs typeface="Times New Roman" panose="02020603050405020304" pitchFamily="18" charset="0"/>
              </a:rPr>
              <a:t>cardiac muscles</a:t>
            </a:r>
            <a:r>
              <a:rPr lang="en-GB" sz="2400" dirty="0">
                <a:effectLst/>
                <a:latin typeface="Times New Roman" panose="02020603050405020304" pitchFamily="18" charset="0"/>
                <a:ea typeface="Times"/>
                <a:cs typeface="Times New Roman" panose="02020603050405020304" pitchFamily="18" charset="0"/>
              </a:rPr>
              <a:t> and in </a:t>
            </a:r>
            <a:r>
              <a:rPr lang="en-GB" sz="2400" b="1" dirty="0">
                <a:effectLst/>
                <a:latin typeface="Times New Roman" panose="02020603050405020304" pitchFamily="18" charset="0"/>
                <a:ea typeface="Times"/>
                <a:cs typeface="Times New Roman" panose="02020603050405020304" pitchFamily="18" charset="0"/>
              </a:rPr>
              <a:t>smooth muscles</a:t>
            </a:r>
            <a:r>
              <a:rPr lang="en-GB" sz="2400" b="1" dirty="0">
                <a:latin typeface="Times New Roman" panose="02020603050405020304" pitchFamily="18" charset="0"/>
                <a:ea typeface="Times"/>
                <a:cs typeface="Times New Roman" panose="02020603050405020304" pitchFamily="18" charset="0"/>
              </a:rPr>
              <a:t> </a:t>
            </a:r>
            <a:r>
              <a:rPr lang="en-GB" sz="2400" dirty="0">
                <a:latin typeface="Times New Roman" panose="02020603050405020304" pitchFamily="18" charset="0"/>
                <a:ea typeface="Times"/>
                <a:cs typeface="Times New Roman" panose="02020603050405020304" pitchFamily="18" charset="0"/>
              </a:rPr>
              <a:t>(see later presentations).</a:t>
            </a:r>
            <a:endParaRPr lang="en-GB" sz="2400" dirty="0">
              <a:latin typeface="Times New Roman" panose="02020603050405020304" pitchFamily="18" charset="0"/>
              <a:cs typeface="Times New Roman" panose="02020603050405020304" pitchFamily="18" charset="0"/>
            </a:endParaRPr>
          </a:p>
          <a:p>
            <a:endParaRPr lang="en-US" sz="2400" b="1"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1038372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078152" y="-27938"/>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A. Definitions and Structural components required </a:t>
            </a:r>
            <a:r>
              <a:rPr lang="en-GB" sz="2400" dirty="0">
                <a:effectLst/>
                <a:latin typeface="Times New Roman" panose="02020603050405020304" pitchFamily="18" charset="0"/>
                <a:ea typeface="Times"/>
                <a:cs typeface="Times New Roman" panose="02020603050405020304" pitchFamily="18" charset="0"/>
              </a:rPr>
              <a:t>(1)</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74320" y="1332845"/>
            <a:ext cx="5554980" cy="3785652"/>
          </a:xfrm>
          <a:prstGeom prst="rect">
            <a:avLst/>
          </a:prstGeom>
          <a:noFill/>
        </p:spPr>
        <p:txBody>
          <a:bodyPr wrap="square">
            <a:spAutoFit/>
          </a:bodyPr>
          <a:lstStyle/>
          <a:p>
            <a:pPr marL="0" marR="0">
              <a:spcBef>
                <a:spcPts val="0"/>
              </a:spcBef>
              <a:spcAft>
                <a:spcPts val="0"/>
              </a:spcAft>
            </a:pPr>
            <a:endParaRPr lang="en-GB" sz="24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A </a:t>
            </a:r>
            <a:r>
              <a:rPr lang="en-GB" sz="2400" b="1" dirty="0">
                <a:effectLst/>
                <a:latin typeface="Times New Roman" panose="02020603050405020304" pitchFamily="18" charset="0"/>
                <a:ea typeface="Times"/>
                <a:cs typeface="Times New Roman" panose="02020603050405020304" pitchFamily="18" charset="0"/>
              </a:rPr>
              <a:t>motor unit</a:t>
            </a:r>
            <a:r>
              <a:rPr lang="en-GB" sz="2400" b="0" dirty="0">
                <a:effectLst/>
                <a:latin typeface="Times New Roman" panose="02020603050405020304" pitchFamily="18" charset="0"/>
                <a:ea typeface="Times"/>
                <a:cs typeface="Times New Roman" panose="02020603050405020304" pitchFamily="18" charset="0"/>
              </a:rPr>
              <a:t> consists of: </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a:p>
            <a:pPr marL="800100" lvl="1" indent="-342900">
              <a:buFont typeface="+mj-lt"/>
              <a:buAutoNum type="arabicPeriod"/>
            </a:pPr>
            <a:r>
              <a:rPr lang="en-GB" sz="2400" b="0" dirty="0">
                <a:effectLst/>
                <a:latin typeface="Times New Roman" panose="02020603050405020304" pitchFamily="18" charset="0"/>
                <a:ea typeface="Times"/>
                <a:cs typeface="Times New Roman" panose="02020603050405020304" pitchFamily="18" charset="0"/>
              </a:rPr>
              <a:t>a </a:t>
            </a:r>
            <a:r>
              <a:rPr lang="en-GB" sz="2400" b="1" dirty="0">
                <a:effectLst/>
                <a:latin typeface="Times New Roman" panose="02020603050405020304" pitchFamily="18" charset="0"/>
                <a:ea typeface="Times"/>
                <a:cs typeface="Times New Roman" panose="02020603050405020304" pitchFamily="18" charset="0"/>
              </a:rPr>
              <a:t>motor nerve cell</a:t>
            </a:r>
            <a:r>
              <a:rPr lang="en-GB" sz="2400" b="0" dirty="0">
                <a:effectLst/>
                <a:latin typeface="Times New Roman" panose="02020603050405020304" pitchFamily="18" charset="0"/>
                <a:ea typeface="Times"/>
                <a:cs typeface="Times New Roman" panose="02020603050405020304" pitchFamily="18" charset="0"/>
              </a:rPr>
              <a:t> which is located in the spinal cord.</a:t>
            </a:r>
            <a:endParaRPr lang="en-US" sz="2400" b="1" dirty="0">
              <a:effectLst/>
              <a:latin typeface="Times New Roman" panose="02020603050405020304" pitchFamily="18" charset="0"/>
              <a:ea typeface="Times"/>
              <a:cs typeface="Times New Roman" panose="02020603050405020304" pitchFamily="18" charset="0"/>
            </a:endParaRPr>
          </a:p>
          <a:p>
            <a:pPr marL="800100" lvl="1" indent="-342900">
              <a:buFont typeface="+mj-lt"/>
              <a:buAutoNum type="arabicPeriod"/>
            </a:pPr>
            <a:r>
              <a:rPr lang="en-GB" sz="2400" b="0" dirty="0">
                <a:effectLst/>
                <a:latin typeface="Times New Roman" panose="02020603050405020304" pitchFamily="18" charset="0"/>
                <a:ea typeface="Times"/>
                <a:cs typeface="Times New Roman" panose="02020603050405020304" pitchFamily="18" charset="0"/>
              </a:rPr>
              <a:t>an </a:t>
            </a:r>
            <a:r>
              <a:rPr lang="en-GB" sz="2400" b="1" dirty="0">
                <a:effectLst/>
                <a:latin typeface="Times New Roman" panose="02020603050405020304" pitchFamily="18" charset="0"/>
                <a:ea typeface="Times"/>
                <a:cs typeface="Times New Roman" panose="02020603050405020304" pitchFamily="18" charset="0"/>
              </a:rPr>
              <a:t>axon</a:t>
            </a:r>
            <a:r>
              <a:rPr lang="en-GB" sz="2400" b="0" dirty="0">
                <a:effectLst/>
                <a:latin typeface="Times New Roman" panose="02020603050405020304" pitchFamily="18" charset="0"/>
                <a:ea typeface="Times"/>
                <a:cs typeface="Times New Roman" panose="02020603050405020304" pitchFamily="18" charset="0"/>
              </a:rPr>
              <a:t> that goes from the nerve cell to a skeletal muscle. </a:t>
            </a:r>
            <a:endParaRPr lang="en-US" sz="2400" b="1" dirty="0">
              <a:effectLst/>
              <a:latin typeface="Times New Roman" panose="02020603050405020304" pitchFamily="18" charset="0"/>
              <a:ea typeface="Times"/>
              <a:cs typeface="Times New Roman" panose="02020603050405020304" pitchFamily="18" charset="0"/>
            </a:endParaRPr>
          </a:p>
          <a:p>
            <a:pPr lvl="1"/>
            <a:r>
              <a:rPr lang="en-GB" sz="2400" dirty="0">
                <a:effectLst/>
                <a:latin typeface="Times New Roman" panose="02020603050405020304" pitchFamily="18" charset="0"/>
                <a:ea typeface="Times"/>
                <a:cs typeface="Times New Roman" panose="02020603050405020304" pitchFamily="18" charset="0"/>
              </a:rPr>
              <a:t>3. several skeletal muscle fibres that are innervated by this particular motor axon.</a:t>
            </a:r>
            <a:r>
              <a:rPr lang="en-US" sz="2400" dirty="0">
                <a:effectLst/>
                <a:latin typeface="Times New Roman" panose="02020603050405020304" pitchFamily="18" charset="0"/>
                <a:cs typeface="Times New Roman" panose="02020603050405020304" pitchFamily="18" charset="0"/>
              </a:rPr>
              <a:t> </a:t>
            </a:r>
          </a:p>
        </p:txBody>
      </p:sp>
      <p:pic>
        <p:nvPicPr>
          <p:cNvPr id="4" name="Picture 3">
            <a:extLst>
              <a:ext uri="{FF2B5EF4-FFF2-40B4-BE49-F238E27FC236}">
                <a16:creationId xmlns:a16="http://schemas.microsoft.com/office/drawing/2014/main" id="{E72BFE77-7D95-35F2-2AF7-0F991AFEE63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01445" y="1275414"/>
            <a:ext cx="6085580" cy="4645326"/>
          </a:xfrm>
          <a:prstGeom prst="rect">
            <a:avLst/>
          </a:prstGeom>
          <a:noFill/>
          <a:ln>
            <a:noFill/>
          </a:ln>
        </p:spPr>
      </p:pic>
    </p:spTree>
    <p:extLst>
      <p:ext uri="{BB962C8B-B14F-4D97-AF65-F5344CB8AC3E}">
        <p14:creationId xmlns:p14="http://schemas.microsoft.com/office/powerpoint/2010/main" val="3129826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809672" y="-27938"/>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A. Definitions and Structural components required </a:t>
            </a:r>
            <a:r>
              <a:rPr lang="en-GB" sz="2400" dirty="0">
                <a:effectLst/>
                <a:latin typeface="Times New Roman" panose="02020603050405020304" pitchFamily="18" charset="0"/>
                <a:ea typeface="Times"/>
                <a:cs typeface="Times New Roman" panose="02020603050405020304" pitchFamily="18" charset="0"/>
              </a:rPr>
              <a:t>(2</a:t>
            </a:r>
            <a:r>
              <a:rPr lang="en-GB" sz="3200" dirty="0">
                <a:effectLst/>
                <a:latin typeface="Times New Roman" panose="02020603050405020304" pitchFamily="18" charset="0"/>
                <a:ea typeface="Times"/>
                <a:cs typeface="Times New Roman" panose="02020603050405020304" pitchFamily="18" charset="0"/>
              </a:rPr>
              <a:t>)</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80" y="1195685"/>
            <a:ext cx="7155180" cy="5262979"/>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 axon can be very short or very long, depending upon the </a:t>
            </a:r>
            <a:r>
              <a:rPr lang="en-GB" sz="2400" b="1" dirty="0">
                <a:effectLst/>
                <a:latin typeface="Times New Roman" panose="02020603050405020304" pitchFamily="18" charset="0"/>
                <a:ea typeface="Times"/>
                <a:cs typeface="Times New Roman" panose="02020603050405020304" pitchFamily="18" charset="0"/>
              </a:rPr>
              <a:t>distance</a:t>
            </a:r>
            <a:r>
              <a:rPr lang="en-GB" sz="2400" b="0" dirty="0">
                <a:effectLst/>
                <a:latin typeface="Times New Roman" panose="02020603050405020304" pitchFamily="18" charset="0"/>
                <a:ea typeface="Times"/>
                <a:cs typeface="Times New Roman" panose="02020603050405020304" pitchFamily="18" charset="0"/>
              </a:rPr>
              <a:t> from the spinal cord to the muscle. </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a:p>
            <a:r>
              <a:rPr lang="en-GB" sz="2400" dirty="0">
                <a:effectLst/>
                <a:latin typeface="Times New Roman" panose="02020603050405020304" pitchFamily="18" charset="0"/>
                <a:ea typeface="Times"/>
                <a:cs typeface="Times New Roman" panose="02020603050405020304" pitchFamily="18" charset="0"/>
              </a:rPr>
              <a:t>For example, in the case of the muscles in your big toe, the axon has to go through the length of your leg; about one meter! (approx. 3 feet)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In the figure above, the motor nerve is connected to 5 muscle fibres. This is actually a </a:t>
            </a:r>
            <a:r>
              <a:rPr lang="en-GB" sz="2400" b="1" dirty="0">
                <a:effectLst/>
                <a:latin typeface="Times New Roman" panose="02020603050405020304" pitchFamily="18" charset="0"/>
                <a:ea typeface="Times"/>
                <a:cs typeface="Times New Roman" panose="02020603050405020304" pitchFamily="18" charset="0"/>
              </a:rPr>
              <a:t>small</a:t>
            </a:r>
            <a:r>
              <a:rPr lang="en-GB" sz="2400" b="0" dirty="0">
                <a:effectLst/>
                <a:latin typeface="Times New Roman" panose="02020603050405020304" pitchFamily="18" charset="0"/>
                <a:ea typeface="Times"/>
                <a:cs typeface="Times New Roman" panose="02020603050405020304" pitchFamily="18" charset="0"/>
              </a:rPr>
              <a:t> motor unit. Usually, a motor unit will connect (=innervate) many more muscle fibres. Typically, a few hundred to a few thousand muscle fibres (=cells) are connected to </a:t>
            </a:r>
            <a:r>
              <a:rPr lang="en-GB" sz="2400" b="1" dirty="0">
                <a:effectLst/>
                <a:latin typeface="Times New Roman" panose="02020603050405020304" pitchFamily="18" charset="0"/>
                <a:ea typeface="Times"/>
                <a:cs typeface="Times New Roman" panose="02020603050405020304" pitchFamily="18" charset="0"/>
              </a:rPr>
              <a:t>one</a:t>
            </a:r>
            <a:r>
              <a:rPr lang="en-GB" sz="2400" b="0" dirty="0">
                <a:effectLst/>
                <a:latin typeface="Times New Roman" panose="02020603050405020304" pitchFamily="18" charset="0"/>
                <a:ea typeface="Times"/>
                <a:cs typeface="Times New Roman" panose="02020603050405020304" pitchFamily="18" charset="0"/>
              </a:rPr>
              <a:t> single motor nerve.</a:t>
            </a:r>
            <a:endParaRPr lang="en-US" sz="2400" b="1" dirty="0">
              <a:effectLst/>
              <a:latin typeface="Times New Roman" panose="02020603050405020304" pitchFamily="18" charset="0"/>
              <a:ea typeface="Times"/>
              <a:cs typeface="Times New Roman" panose="02020603050405020304" pitchFamily="18" charset="0"/>
            </a:endParaRPr>
          </a:p>
          <a:p>
            <a:endParaRPr lang="en-US" sz="2400" b="1"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3BB6C047-5F94-808B-949D-18D5FB9F09A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37011" y="2103120"/>
            <a:ext cx="4072873" cy="3108960"/>
          </a:xfrm>
          <a:prstGeom prst="rect">
            <a:avLst/>
          </a:prstGeom>
          <a:noFill/>
          <a:ln>
            <a:noFill/>
          </a:ln>
        </p:spPr>
      </p:pic>
    </p:spTree>
    <p:extLst>
      <p:ext uri="{BB962C8B-B14F-4D97-AF65-F5344CB8AC3E}">
        <p14:creationId xmlns:p14="http://schemas.microsoft.com/office/powerpoint/2010/main" val="2844842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809672" y="-27938"/>
            <a:ext cx="10077353" cy="985598"/>
          </a:xfrm>
        </p:spPr>
        <p:txBody>
          <a:bodyPr>
            <a:normAutofit/>
          </a:bodyPr>
          <a:lstStyle/>
          <a:p>
            <a:r>
              <a:rPr lang="en-GB" sz="3200" b="1" dirty="0">
                <a:effectLst/>
                <a:latin typeface="Times"/>
                <a:ea typeface="Times"/>
                <a:cs typeface="Times New Roman" panose="02020603050405020304" pitchFamily="18" charset="0"/>
              </a:rPr>
              <a:t>B. A bit of information about the spinal cord: </a:t>
            </a:r>
            <a:r>
              <a:rPr lang="en-GB" sz="3200" b="1" dirty="0">
                <a:effectLst/>
                <a:latin typeface="Times New Roman" panose="02020603050405020304" pitchFamily="18" charset="0"/>
                <a:ea typeface="Times"/>
                <a:cs typeface="Times New Roman" panose="02020603050405020304" pitchFamily="18" charset="0"/>
              </a:rPr>
              <a:t>(</a:t>
            </a:r>
            <a:r>
              <a:rPr lang="en-GB" sz="2400" b="1" dirty="0">
                <a:latin typeface="Times New Roman" panose="02020603050405020304" pitchFamily="18" charset="0"/>
                <a:ea typeface="Times"/>
                <a:cs typeface="Times New Roman" panose="02020603050405020304" pitchFamily="18" charset="0"/>
              </a:rPr>
              <a:t>1</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80" y="1195685"/>
            <a:ext cx="7155180" cy="4524315"/>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spinal cord is a part of the </a:t>
            </a:r>
            <a:r>
              <a:rPr lang="en-GB" sz="2400" b="1" dirty="0">
                <a:effectLst/>
                <a:latin typeface="Times New Roman" panose="02020603050405020304" pitchFamily="18" charset="0"/>
                <a:ea typeface="Times"/>
                <a:cs typeface="Times New Roman" panose="02020603050405020304" pitchFamily="18" charset="0"/>
              </a:rPr>
              <a:t>central nervous system</a:t>
            </a:r>
            <a:r>
              <a:rPr lang="en-GB" sz="2400" dirty="0">
                <a:effectLst/>
                <a:latin typeface="Times New Roman" panose="02020603050405020304" pitchFamily="18" charset="0"/>
                <a:ea typeface="Times"/>
                <a:cs typeface="Times New Roman" panose="02020603050405020304" pitchFamily="18" charset="0"/>
              </a:rPr>
              <a:t>. It is located in the </a:t>
            </a:r>
            <a:r>
              <a:rPr lang="en-GB" sz="2400" b="1" dirty="0">
                <a:effectLst/>
                <a:latin typeface="Times New Roman" panose="02020603050405020304" pitchFamily="18" charset="0"/>
                <a:ea typeface="Times"/>
                <a:cs typeface="Times New Roman" panose="02020603050405020304" pitchFamily="18" charset="0"/>
              </a:rPr>
              <a:t>vertebral column</a:t>
            </a:r>
            <a:r>
              <a:rPr lang="en-GB" sz="2400" dirty="0">
                <a:effectLst/>
                <a:latin typeface="Times New Roman" panose="02020603050405020304" pitchFamily="18" charset="0"/>
                <a:ea typeface="Times"/>
                <a:cs typeface="Times New Roman" panose="02020603050405020304" pitchFamily="18" charset="0"/>
              </a:rPr>
              <a:t> and runs from the head down to the sacral region (= your butt!).</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 this cross section (figure), the spinal cord consists of two parts; the </a:t>
            </a:r>
            <a:r>
              <a:rPr lang="en-GB" sz="2400" b="1" dirty="0">
                <a:effectLst/>
                <a:latin typeface="Times New Roman" panose="02020603050405020304" pitchFamily="18" charset="0"/>
                <a:ea typeface="Times"/>
                <a:cs typeface="Times New Roman" panose="02020603050405020304" pitchFamily="18" charset="0"/>
              </a:rPr>
              <a:t>grey matter</a:t>
            </a:r>
            <a:r>
              <a:rPr lang="en-GB" sz="2400" dirty="0">
                <a:effectLst/>
                <a:latin typeface="Times New Roman" panose="02020603050405020304" pitchFamily="18" charset="0"/>
                <a:ea typeface="Times"/>
                <a:cs typeface="Times New Roman" panose="02020603050405020304" pitchFamily="18" charset="0"/>
              </a:rPr>
              <a:t> and the </a:t>
            </a:r>
            <a:r>
              <a:rPr lang="en-GB" sz="2400" b="1" dirty="0">
                <a:effectLst/>
                <a:latin typeface="Times New Roman" panose="02020603050405020304" pitchFamily="18" charset="0"/>
                <a:ea typeface="Times"/>
                <a:cs typeface="Times New Roman" panose="02020603050405020304" pitchFamily="18" charset="0"/>
              </a:rPr>
              <a:t>white matter.</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Make sure you understand the orientation of the spinal cord in this cross section; the upper part is </a:t>
            </a:r>
            <a:r>
              <a:rPr lang="en-GB" sz="2400" b="1" dirty="0">
                <a:effectLst/>
                <a:latin typeface="Times New Roman" panose="02020603050405020304" pitchFamily="18" charset="0"/>
                <a:ea typeface="Times"/>
                <a:cs typeface="Times New Roman" panose="02020603050405020304" pitchFamily="18" charset="0"/>
              </a:rPr>
              <a:t>dorsal</a:t>
            </a:r>
            <a:r>
              <a:rPr lang="en-GB" sz="2400" dirty="0">
                <a:effectLst/>
                <a:latin typeface="Times New Roman" panose="02020603050405020304" pitchFamily="18" charset="0"/>
                <a:ea typeface="Times"/>
                <a:cs typeface="Times New Roman" panose="02020603050405020304" pitchFamily="18" charset="0"/>
              </a:rPr>
              <a:t> (pointing towards the back) and the lower part is </a:t>
            </a:r>
            <a:r>
              <a:rPr lang="en-GB" sz="2400" b="1" dirty="0">
                <a:effectLst/>
                <a:latin typeface="Times New Roman" panose="02020603050405020304" pitchFamily="18" charset="0"/>
                <a:ea typeface="Times"/>
                <a:cs typeface="Times New Roman" panose="02020603050405020304" pitchFamily="18" charset="0"/>
              </a:rPr>
              <a:t>ventral </a:t>
            </a:r>
            <a:r>
              <a:rPr lang="en-GB" sz="2400" dirty="0">
                <a:effectLst/>
                <a:latin typeface="Times New Roman" panose="02020603050405020304" pitchFamily="18" charset="0"/>
                <a:ea typeface="Times"/>
                <a:cs typeface="Times New Roman" panose="02020603050405020304" pitchFamily="18" charset="0"/>
              </a:rPr>
              <a:t>(pointing towards the front).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endParaRPr lang="en-US" sz="2400" b="1" dirty="0">
              <a:effectLst/>
              <a:latin typeface="Times"/>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522B25A1-30B1-F55C-775F-B48C426775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1885" y="1824096"/>
            <a:ext cx="2705735" cy="2436495"/>
          </a:xfrm>
          <a:prstGeom prst="rect">
            <a:avLst/>
          </a:prstGeom>
          <a:noFill/>
          <a:ln>
            <a:noFill/>
          </a:ln>
        </p:spPr>
      </p:pic>
    </p:spTree>
    <p:extLst>
      <p:ext uri="{BB962C8B-B14F-4D97-AF65-F5344CB8AC3E}">
        <p14:creationId xmlns:p14="http://schemas.microsoft.com/office/powerpoint/2010/main" val="688163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809672" y="-27938"/>
            <a:ext cx="10077353" cy="985598"/>
          </a:xfrm>
        </p:spPr>
        <p:txBody>
          <a:bodyPr>
            <a:normAutofit/>
          </a:bodyPr>
          <a:lstStyle/>
          <a:p>
            <a:r>
              <a:rPr lang="en-GB" sz="3200" b="1" dirty="0">
                <a:effectLst/>
                <a:latin typeface="Times"/>
                <a:ea typeface="Times"/>
                <a:cs typeface="Times New Roman" panose="02020603050405020304" pitchFamily="18" charset="0"/>
              </a:rPr>
              <a:t>B. A bit of information about the spinal cord: </a:t>
            </a:r>
            <a:r>
              <a:rPr lang="en-GB" sz="3200" b="1" dirty="0">
                <a:effectLst/>
                <a:latin typeface="Times New Roman" panose="02020603050405020304" pitchFamily="18" charset="0"/>
                <a:ea typeface="Times"/>
                <a:cs typeface="Times New Roman" panose="02020603050405020304" pitchFamily="18" charset="0"/>
              </a:rPr>
              <a:t>(</a:t>
            </a:r>
            <a:r>
              <a:rPr lang="en-GB" sz="2400" b="1" dirty="0">
                <a:effectLst/>
                <a:latin typeface="Times New Roman" panose="02020603050405020304" pitchFamily="18" charset="0"/>
                <a:ea typeface="Times"/>
                <a:cs typeface="Times New Roman" panose="02020603050405020304" pitchFamily="18" charset="0"/>
              </a:rPr>
              <a:t>2</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80" y="1195685"/>
            <a:ext cx="7155180" cy="4524315"/>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4.</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Inside the spinal cord, there are two types of tissues;  the </a:t>
            </a:r>
            <a:r>
              <a:rPr lang="en-GB" sz="2400" b="1" dirty="0">
                <a:effectLst/>
                <a:latin typeface="Times New Roman" panose="02020603050405020304" pitchFamily="18" charset="0"/>
                <a:ea typeface="Times"/>
                <a:cs typeface="Times New Roman" panose="02020603050405020304" pitchFamily="18" charset="0"/>
              </a:rPr>
              <a:t>white matter</a:t>
            </a:r>
            <a:r>
              <a:rPr lang="en-GB" sz="2400" dirty="0">
                <a:effectLst/>
                <a:latin typeface="Times New Roman" panose="02020603050405020304" pitchFamily="18" charset="0"/>
                <a:ea typeface="Times"/>
                <a:cs typeface="Times New Roman" panose="02020603050405020304" pitchFamily="18" charset="0"/>
              </a:rPr>
              <a:t> and the </a:t>
            </a:r>
            <a:r>
              <a:rPr lang="en-GB" sz="2400" b="1" dirty="0">
                <a:effectLst/>
                <a:latin typeface="Times New Roman" panose="02020603050405020304" pitchFamily="18" charset="0"/>
                <a:ea typeface="Times"/>
                <a:cs typeface="Times New Roman" panose="02020603050405020304" pitchFamily="18" charset="0"/>
              </a:rPr>
              <a:t>grey matter</a:t>
            </a:r>
            <a:r>
              <a:rPr lang="en-GB" sz="2400" dirty="0">
                <a:effectLst/>
                <a:latin typeface="Times New Roman" panose="02020603050405020304" pitchFamily="18" charset="0"/>
                <a:ea typeface="Times"/>
                <a:cs typeface="Times New Roman" panose="02020603050405020304" pitchFamily="18" charset="0"/>
              </a:rPr>
              <a:t> (matter = tissue).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5.The white matter consists of </a:t>
            </a:r>
            <a:r>
              <a:rPr lang="en-GB" sz="2400" b="1" dirty="0">
                <a:effectLst/>
                <a:latin typeface="Times New Roman" panose="02020603050405020304" pitchFamily="18" charset="0"/>
                <a:ea typeface="Times"/>
                <a:cs typeface="Times New Roman" panose="02020603050405020304" pitchFamily="18" charset="0"/>
              </a:rPr>
              <a:t>myelinated</a:t>
            </a:r>
            <a:r>
              <a:rPr lang="en-GB" sz="2400" dirty="0">
                <a:effectLst/>
                <a:latin typeface="Times New Roman" panose="02020603050405020304" pitchFamily="18" charset="0"/>
                <a:ea typeface="Times"/>
                <a:cs typeface="Times New Roman" panose="02020603050405020304" pitchFamily="18" charset="0"/>
              </a:rPr>
              <a:t> nerve fibres. They form </a:t>
            </a:r>
            <a:r>
              <a:rPr lang="en-GB" sz="2400" b="1" dirty="0">
                <a:effectLst/>
                <a:latin typeface="Times New Roman" panose="02020603050405020304" pitchFamily="18" charset="0"/>
                <a:ea typeface="Times"/>
                <a:cs typeface="Times New Roman" panose="02020603050405020304" pitchFamily="18" charset="0"/>
              </a:rPr>
              <a:t>tracks</a:t>
            </a:r>
            <a:r>
              <a:rPr lang="en-GB" sz="2400" dirty="0">
                <a:effectLst/>
                <a:latin typeface="Times New Roman" panose="02020603050405020304" pitchFamily="18" charset="0"/>
                <a:ea typeface="Times"/>
                <a:cs typeface="Times New Roman" panose="02020603050405020304" pitchFamily="18" charset="0"/>
              </a:rPr>
              <a:t> that go up (= to the brain) and down (=from the brain). It is </a:t>
            </a:r>
            <a:r>
              <a:rPr lang="en-GB" sz="2400" b="1" dirty="0">
                <a:effectLst/>
                <a:latin typeface="Times New Roman" panose="02020603050405020304" pitchFamily="18" charset="0"/>
                <a:ea typeface="Times"/>
                <a:cs typeface="Times New Roman" panose="02020603050405020304" pitchFamily="18" charset="0"/>
              </a:rPr>
              <a:t>white</a:t>
            </a:r>
            <a:r>
              <a:rPr lang="en-GB" sz="2400" dirty="0">
                <a:effectLst/>
                <a:latin typeface="Times New Roman" panose="02020603050405020304" pitchFamily="18" charset="0"/>
                <a:ea typeface="Times"/>
                <a:cs typeface="Times New Roman" panose="02020603050405020304" pitchFamily="18" charset="0"/>
              </a:rPr>
              <a:t> because of the myelination.</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The grey matter consists mainly of nerve cell bodies (=</a:t>
            </a:r>
            <a:r>
              <a:rPr lang="en-GB" sz="2400" b="1" dirty="0">
                <a:effectLst/>
                <a:latin typeface="Times New Roman" panose="02020603050405020304" pitchFamily="18" charset="0"/>
                <a:ea typeface="Times"/>
                <a:cs typeface="Times New Roman" panose="02020603050405020304" pitchFamily="18" charset="0"/>
              </a:rPr>
              <a:t> soma</a:t>
            </a:r>
            <a:r>
              <a:rPr lang="en-GB" sz="2400" dirty="0">
                <a:effectLst/>
                <a:latin typeface="Times New Roman" panose="02020603050405020304" pitchFamily="18" charset="0"/>
                <a:ea typeface="Times"/>
                <a:cs typeface="Times New Roman" panose="02020603050405020304" pitchFamily="18" charset="0"/>
              </a:rPr>
              <a:t>), hence the greyish colour.</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6.</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spinal cord is connected to the body by the </a:t>
            </a:r>
            <a:r>
              <a:rPr lang="en-GB" sz="2400" b="1" dirty="0">
                <a:effectLst/>
                <a:latin typeface="Times New Roman" panose="02020603050405020304" pitchFamily="18" charset="0"/>
                <a:ea typeface="Times"/>
                <a:cs typeface="Times New Roman" panose="02020603050405020304" pitchFamily="18" charset="0"/>
              </a:rPr>
              <a:t>spinal roots</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522B25A1-30B1-F55C-775F-B48C426775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1885" y="1824096"/>
            <a:ext cx="2705735" cy="2436495"/>
          </a:xfrm>
          <a:prstGeom prst="rect">
            <a:avLst/>
          </a:prstGeom>
          <a:noFill/>
          <a:ln>
            <a:noFill/>
          </a:ln>
        </p:spPr>
      </p:pic>
    </p:spTree>
    <p:extLst>
      <p:ext uri="{BB962C8B-B14F-4D97-AF65-F5344CB8AC3E}">
        <p14:creationId xmlns:p14="http://schemas.microsoft.com/office/powerpoint/2010/main" val="4157487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809672" y="-27938"/>
            <a:ext cx="10077353" cy="985598"/>
          </a:xfrm>
        </p:spPr>
        <p:txBody>
          <a:bodyPr>
            <a:normAutofit/>
          </a:bodyPr>
          <a:lstStyle/>
          <a:p>
            <a:r>
              <a:rPr lang="en-GB" sz="3200" b="1" dirty="0">
                <a:effectLst/>
                <a:latin typeface="Times"/>
                <a:ea typeface="Times"/>
                <a:cs typeface="Times New Roman" panose="02020603050405020304" pitchFamily="18" charset="0"/>
              </a:rPr>
              <a:t>B. A bit of information about the spinal cord: </a:t>
            </a:r>
            <a:r>
              <a:rPr lang="en-GB" sz="3200" b="1" dirty="0">
                <a:effectLst/>
                <a:latin typeface="Times New Roman" panose="02020603050405020304" pitchFamily="18" charset="0"/>
                <a:ea typeface="Times"/>
                <a:cs typeface="Times New Roman" panose="02020603050405020304" pitchFamily="18" charset="0"/>
              </a:rPr>
              <a:t>(</a:t>
            </a:r>
            <a:r>
              <a:rPr lang="en-GB" sz="2400" b="1" dirty="0">
                <a:latin typeface="Times New Roman" panose="02020603050405020304" pitchFamily="18" charset="0"/>
                <a:ea typeface="Times"/>
                <a:cs typeface="Times New Roman" panose="02020603050405020304" pitchFamily="18" charset="0"/>
              </a:rPr>
              <a:t>3</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80" y="1195685"/>
            <a:ext cx="7155180" cy="4154984"/>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7.</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Between every pair of vertebra there are two roots coming</a:t>
            </a:r>
            <a:r>
              <a:rPr lang="en-GB" sz="2400" b="1" dirty="0">
                <a:effectLst/>
                <a:latin typeface="Times New Roman" panose="02020603050405020304" pitchFamily="18" charset="0"/>
                <a:ea typeface="Times"/>
                <a:cs typeface="Times New Roman" panose="02020603050405020304" pitchFamily="18" charset="0"/>
              </a:rPr>
              <a:t> into</a:t>
            </a:r>
            <a:r>
              <a:rPr lang="en-GB" sz="2400" dirty="0">
                <a:effectLst/>
                <a:latin typeface="Times New Roman" panose="02020603050405020304" pitchFamily="18" charset="0"/>
                <a:ea typeface="Times"/>
                <a:cs typeface="Times New Roman" panose="02020603050405020304" pitchFamily="18" charset="0"/>
              </a:rPr>
              <a:t> the spinal cord (at the dorsal side) and two roots going</a:t>
            </a:r>
            <a:r>
              <a:rPr lang="en-GB" sz="2400" b="1" dirty="0">
                <a:effectLst/>
                <a:latin typeface="Times New Roman" panose="02020603050405020304" pitchFamily="18" charset="0"/>
                <a:ea typeface="Times"/>
                <a:cs typeface="Times New Roman" panose="02020603050405020304" pitchFamily="18" charset="0"/>
              </a:rPr>
              <a:t> out </a:t>
            </a:r>
            <a:r>
              <a:rPr lang="en-GB" sz="2400" dirty="0">
                <a:effectLst/>
                <a:latin typeface="Times New Roman" panose="02020603050405020304" pitchFamily="18" charset="0"/>
                <a:ea typeface="Times"/>
                <a:cs typeface="Times New Roman" panose="02020603050405020304" pitchFamily="18" charset="0"/>
              </a:rPr>
              <a:t>of the spinal cord (at the ventral side).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8.</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dorsal roots</a:t>
            </a:r>
            <a:r>
              <a:rPr lang="en-GB" sz="2400" dirty="0">
                <a:effectLst/>
                <a:latin typeface="Times New Roman" panose="02020603050405020304" pitchFamily="18" charset="0"/>
                <a:ea typeface="Times"/>
                <a:cs typeface="Times New Roman" panose="02020603050405020304" pitchFamily="18" charset="0"/>
              </a:rPr>
              <a:t> (incoming) contain the axons from sensors in the body. The </a:t>
            </a:r>
            <a:r>
              <a:rPr lang="en-GB" sz="2400" b="1" dirty="0">
                <a:effectLst/>
                <a:latin typeface="Times New Roman" panose="02020603050405020304" pitchFamily="18" charset="0"/>
                <a:ea typeface="Times"/>
                <a:cs typeface="Times New Roman" panose="02020603050405020304" pitchFamily="18" charset="0"/>
              </a:rPr>
              <a:t>ventral roots</a:t>
            </a:r>
            <a:r>
              <a:rPr lang="en-GB" sz="2400" dirty="0">
                <a:effectLst/>
                <a:latin typeface="Times New Roman" panose="02020603050405020304" pitchFamily="18" charset="0"/>
                <a:ea typeface="Times"/>
                <a:cs typeface="Times New Roman" panose="02020603050405020304" pitchFamily="18" charset="0"/>
              </a:rPr>
              <a:t> (outgoing) contain the axons that are connected to the ‘effectors’ in the body, mainly muscles and glands.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9.</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Therefore the incoming nerves are called </a:t>
            </a:r>
            <a:r>
              <a:rPr lang="en-GB" sz="2400" b="1" dirty="0">
                <a:effectLst/>
                <a:latin typeface="Times New Roman" panose="02020603050405020304" pitchFamily="18" charset="0"/>
                <a:ea typeface="Times"/>
                <a:cs typeface="Times New Roman" panose="02020603050405020304" pitchFamily="18" charset="0"/>
              </a:rPr>
              <a:t>sensory nerves </a:t>
            </a:r>
            <a:r>
              <a:rPr lang="en-GB" sz="2400" dirty="0">
                <a:effectLst/>
                <a:latin typeface="Times New Roman" panose="02020603050405020304" pitchFamily="18" charset="0"/>
                <a:ea typeface="Times"/>
                <a:cs typeface="Times New Roman" panose="02020603050405020304" pitchFamily="18" charset="0"/>
              </a:rPr>
              <a:t>and the outgoing nerves are called </a:t>
            </a:r>
            <a:r>
              <a:rPr lang="en-GB" sz="2400" b="1" dirty="0">
                <a:effectLst/>
                <a:latin typeface="Times New Roman" panose="02020603050405020304" pitchFamily="18" charset="0"/>
                <a:ea typeface="Times"/>
                <a:cs typeface="Times New Roman" panose="02020603050405020304" pitchFamily="18" charset="0"/>
              </a:rPr>
              <a:t>motor nerves</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b="1"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522B25A1-30B1-F55C-775F-B48C426775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1885" y="1824096"/>
            <a:ext cx="2705735" cy="2436495"/>
          </a:xfrm>
          <a:prstGeom prst="rect">
            <a:avLst/>
          </a:prstGeom>
          <a:noFill/>
          <a:ln>
            <a:noFill/>
          </a:ln>
        </p:spPr>
      </p:pic>
    </p:spTree>
    <p:extLst>
      <p:ext uri="{BB962C8B-B14F-4D97-AF65-F5344CB8AC3E}">
        <p14:creationId xmlns:p14="http://schemas.microsoft.com/office/powerpoint/2010/main" val="667547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809672" y="-27938"/>
            <a:ext cx="10077353" cy="985598"/>
          </a:xfrm>
        </p:spPr>
        <p:txBody>
          <a:bodyPr>
            <a:normAutofit/>
          </a:bodyPr>
          <a:lstStyle/>
          <a:p>
            <a:r>
              <a:rPr lang="en-GB" sz="3200" b="1" dirty="0">
                <a:effectLst/>
                <a:latin typeface="Times"/>
                <a:ea typeface="Times"/>
                <a:cs typeface="Times New Roman" panose="02020603050405020304" pitchFamily="18" charset="0"/>
              </a:rPr>
              <a:t>B. A bit of information about the spinal cord: </a:t>
            </a:r>
            <a:r>
              <a:rPr lang="en-GB" sz="3200" b="1" dirty="0">
                <a:effectLst/>
                <a:latin typeface="Times New Roman" panose="02020603050405020304" pitchFamily="18" charset="0"/>
                <a:ea typeface="Times"/>
                <a:cs typeface="Times New Roman" panose="02020603050405020304" pitchFamily="18" charset="0"/>
              </a:rPr>
              <a:t>(</a:t>
            </a:r>
            <a:r>
              <a:rPr lang="en-GB" sz="2400" b="1" dirty="0">
                <a:latin typeface="Times New Roman" panose="02020603050405020304" pitchFamily="18" charset="0"/>
                <a:ea typeface="Times"/>
                <a:cs typeface="Times New Roman" panose="02020603050405020304" pitchFamily="18" charset="0"/>
              </a:rPr>
              <a:t>4</a:t>
            </a:r>
            <a:r>
              <a:rPr lang="en-GB" sz="3200" b="1" dirty="0">
                <a:effectLst/>
                <a:latin typeface="Times New Roman" panose="02020603050405020304" pitchFamily="18" charset="0"/>
                <a:ea typeface="Times"/>
                <a:cs typeface="Times New Roman" panose="02020603050405020304" pitchFamily="18" charset="0"/>
              </a:rPr>
              <a:t>):</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80" y="1195685"/>
            <a:ext cx="7155180" cy="4524315"/>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10.</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Those parts of the grey zones in the spine that are close to the in- or outgoing roots are called the </a:t>
            </a:r>
            <a:r>
              <a:rPr lang="en-GB" sz="2400" b="1" dirty="0">
                <a:effectLst/>
                <a:latin typeface="Times New Roman" panose="02020603050405020304" pitchFamily="18" charset="0"/>
                <a:ea typeface="Times"/>
                <a:cs typeface="Times New Roman" panose="02020603050405020304" pitchFamily="18" charset="0"/>
              </a:rPr>
              <a:t>horns</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Because of the Ventral-Dorsal orientation, these horns are therefore called respectively the </a:t>
            </a:r>
            <a:r>
              <a:rPr lang="en-GB" sz="2400" b="1" dirty="0">
                <a:effectLst/>
                <a:latin typeface="Times New Roman" panose="02020603050405020304" pitchFamily="18" charset="0"/>
                <a:ea typeface="Times"/>
                <a:cs typeface="Times New Roman" panose="02020603050405020304" pitchFamily="18" charset="0"/>
              </a:rPr>
              <a:t>ventral horns</a:t>
            </a:r>
            <a:r>
              <a:rPr lang="en-GB" sz="2400" dirty="0">
                <a:effectLst/>
                <a:latin typeface="Times New Roman" panose="02020603050405020304" pitchFamily="18" charset="0"/>
                <a:ea typeface="Times"/>
                <a:cs typeface="Times New Roman" panose="02020603050405020304" pitchFamily="18" charset="0"/>
              </a:rPr>
              <a:t> and the </a:t>
            </a:r>
            <a:r>
              <a:rPr lang="en-GB" sz="2400" b="1" dirty="0">
                <a:effectLst/>
                <a:latin typeface="Times New Roman" panose="02020603050405020304" pitchFamily="18" charset="0"/>
                <a:ea typeface="Times"/>
                <a:cs typeface="Times New Roman" panose="02020603050405020304" pitchFamily="18" charset="0"/>
              </a:rPr>
              <a:t>dorsal horns</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ventral horn is the home of the </a:t>
            </a:r>
            <a:r>
              <a:rPr lang="en-GB" sz="2400" b="1" dirty="0">
                <a:effectLst/>
                <a:latin typeface="Times New Roman" panose="02020603050405020304" pitchFamily="18" charset="0"/>
                <a:ea typeface="Times"/>
                <a:cs typeface="Times New Roman" panose="02020603050405020304" pitchFamily="18" charset="0"/>
              </a:rPr>
              <a:t>motor nerve</a:t>
            </a:r>
            <a:r>
              <a:rPr lang="en-GB" sz="2400" dirty="0">
                <a:effectLst/>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cell bodies</a:t>
            </a:r>
            <a:r>
              <a:rPr lang="en-GB" sz="2400" dirty="0">
                <a:effectLst/>
                <a:latin typeface="Times New Roman" panose="02020603050405020304" pitchFamily="18" charset="0"/>
                <a:ea typeface="Times"/>
                <a:cs typeface="Times New Roman" panose="02020603050405020304" pitchFamily="18" charset="0"/>
              </a:rPr>
              <a:t> (that is their soma). The axons of these cells go out of the spinal cord through the </a:t>
            </a:r>
            <a:r>
              <a:rPr lang="en-GB" sz="2400" b="1" dirty="0">
                <a:effectLst/>
                <a:latin typeface="Times New Roman" panose="02020603050405020304" pitchFamily="18" charset="0"/>
                <a:ea typeface="Times"/>
                <a:cs typeface="Times New Roman" panose="02020603050405020304" pitchFamily="18" charset="0"/>
              </a:rPr>
              <a:t>ventral roots</a:t>
            </a:r>
            <a:r>
              <a:rPr lang="en-GB" sz="2400" dirty="0">
                <a:effectLst/>
                <a:latin typeface="Times New Roman" panose="02020603050405020304" pitchFamily="18" charset="0"/>
                <a:ea typeface="Times"/>
                <a:cs typeface="Times New Roman" panose="02020603050405020304" pitchFamily="18" charset="0"/>
              </a:rPr>
              <a:t> and to the muscle cells that they innervate.</a:t>
            </a:r>
            <a:r>
              <a:rPr lang="en-US" sz="2400" dirty="0">
                <a:effectLst/>
                <a:latin typeface="Times New Roman" panose="02020603050405020304" pitchFamily="18" charset="0"/>
                <a:cs typeface="Times New Roman" panose="02020603050405020304" pitchFamily="18" charset="0"/>
              </a:rPr>
              <a:t> </a:t>
            </a:r>
          </a:p>
          <a:p>
            <a:endParaRPr lang="en-US" sz="2400" b="1"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522B25A1-30B1-F55C-775F-B48C426775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1885" y="1824096"/>
            <a:ext cx="2705735" cy="2436495"/>
          </a:xfrm>
          <a:prstGeom prst="rect">
            <a:avLst/>
          </a:prstGeom>
          <a:noFill/>
          <a:ln>
            <a:noFill/>
          </a:ln>
        </p:spPr>
      </p:pic>
    </p:spTree>
    <p:extLst>
      <p:ext uri="{BB962C8B-B14F-4D97-AF65-F5344CB8AC3E}">
        <p14:creationId xmlns:p14="http://schemas.microsoft.com/office/powerpoint/2010/main" val="516055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269242"/>
            <a:ext cx="10077353" cy="985598"/>
          </a:xfrm>
        </p:spPr>
        <p:txBody>
          <a:bodyPr>
            <a:normAutofit/>
          </a:bodyPr>
          <a:lstStyle/>
          <a:p>
            <a:r>
              <a:rPr lang="en-GB" sz="3200" b="1" dirty="0">
                <a:latin typeface="Times New Roman" panose="02020603050405020304" pitchFamily="18" charset="0"/>
                <a:ea typeface="Times"/>
                <a:cs typeface="Times New Roman" panose="02020603050405020304" pitchFamily="18" charset="0"/>
              </a:rPr>
              <a:t>C</a:t>
            </a:r>
            <a:r>
              <a:rPr lang="en-GB" sz="3200" b="1" dirty="0">
                <a:effectLst/>
                <a:latin typeface="Times New Roman" panose="02020603050405020304" pitchFamily="18" charset="0"/>
                <a:ea typeface="Times"/>
                <a:cs typeface="Times New Roman" panose="02020603050405020304" pitchFamily="18" charset="0"/>
              </a:rPr>
              <a:t>. A bit more information about the motor unit:</a:t>
            </a:r>
            <a:br>
              <a:rPr lang="en-US" sz="1800" b="1" dirty="0">
                <a:effectLst/>
                <a:latin typeface="Times"/>
                <a:ea typeface="Times"/>
                <a:cs typeface="Times New Roman" panose="02020603050405020304" pitchFamily="18" charset="0"/>
              </a:rPr>
            </a:b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#8</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79" y="1195685"/>
            <a:ext cx="11132645" cy="4154984"/>
          </a:xfrm>
          <a:prstGeom prst="rect">
            <a:avLst/>
          </a:prstGeom>
          <a:noFill/>
        </p:spPr>
        <p:txBody>
          <a:bodyPr wrap="square">
            <a:spAutoFit/>
          </a:bodyPr>
          <a:lstStyle/>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latin typeface="Times New Roman" panose="02020603050405020304" pitchFamily="18" charset="0"/>
                <a:ea typeface="Times"/>
                <a:cs typeface="Times New Roman" panose="02020603050405020304" pitchFamily="18" charset="0"/>
              </a:rPr>
              <a:t>1</a:t>
            </a:r>
            <a:r>
              <a:rPr lang="en-GB" sz="2400" b="0" dirty="0">
                <a:effectLst/>
                <a:latin typeface="Times New Roman" panose="02020603050405020304" pitchFamily="18" charset="0"/>
                <a:ea typeface="Times"/>
                <a:cs typeface="Times New Roman" panose="02020603050405020304" pitchFamily="18" charset="0"/>
              </a:rPr>
              <a:t>.</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 motor unit does NOT innervate ALL the muscle fibres in a muscle. If that were the case, every action potential from this motor neuron would cause a massive and unregulated contraction of the whole muscle; i.e. a huge twitch.</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latin typeface="Times New Roman" panose="02020603050405020304" pitchFamily="18" charset="0"/>
                <a:ea typeface="Times"/>
                <a:cs typeface="Times New Roman" panose="02020603050405020304" pitchFamily="18" charset="0"/>
              </a:rPr>
              <a:t>2</a:t>
            </a:r>
            <a:r>
              <a:rPr lang="en-GB" sz="2400" b="0" dirty="0">
                <a:effectLst/>
                <a:latin typeface="Times New Roman" panose="02020603050405020304" pitchFamily="18" charset="0"/>
                <a:ea typeface="Times"/>
                <a:cs typeface="Times New Roman" panose="02020603050405020304" pitchFamily="18" charset="0"/>
              </a:rPr>
              <a:t>.</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 motor unit typically innervates 10-1000 muscle fibres. This depends on the </a:t>
            </a:r>
            <a:r>
              <a:rPr lang="en-GB" sz="2400" b="1" dirty="0">
                <a:effectLst/>
                <a:latin typeface="Times New Roman" panose="02020603050405020304" pitchFamily="18" charset="0"/>
                <a:ea typeface="Times"/>
                <a:cs typeface="Times New Roman" panose="02020603050405020304" pitchFamily="18" charset="0"/>
              </a:rPr>
              <a:t>type</a:t>
            </a:r>
            <a:r>
              <a:rPr lang="en-GB" sz="2400" b="0" dirty="0">
                <a:effectLst/>
                <a:latin typeface="Times New Roman" panose="02020603050405020304" pitchFamily="18" charset="0"/>
                <a:ea typeface="Times"/>
                <a:cs typeface="Times New Roman" panose="02020603050405020304" pitchFamily="18" charset="0"/>
              </a:rPr>
              <a:t> of muscles. Small muscles that are very delicate (like the small muscles in the fingers) innervate </a:t>
            </a:r>
            <a:r>
              <a:rPr lang="en-GB" sz="2400" b="1" dirty="0">
                <a:effectLst/>
                <a:latin typeface="Times New Roman" panose="02020603050405020304" pitchFamily="18" charset="0"/>
                <a:ea typeface="Times"/>
                <a:cs typeface="Times New Roman" panose="02020603050405020304" pitchFamily="18" charset="0"/>
              </a:rPr>
              <a:t>small size</a:t>
            </a:r>
            <a:r>
              <a:rPr lang="en-GB" sz="2400" b="0" dirty="0">
                <a:effectLst/>
                <a:latin typeface="Times New Roman" panose="02020603050405020304" pitchFamily="18" charset="0"/>
                <a:ea typeface="Times"/>
                <a:cs typeface="Times New Roman" panose="02020603050405020304" pitchFamily="18" charset="0"/>
              </a:rPr>
              <a:t> motor units (50-500 muscle fibres) whereas large muscles that do not need a lot of regulation (such as the </a:t>
            </a:r>
            <a:r>
              <a:rPr lang="en-GB" sz="2400" b="1" dirty="0">
                <a:effectLst/>
                <a:latin typeface="Times New Roman" panose="02020603050405020304" pitchFamily="18" charset="0"/>
                <a:ea typeface="Times"/>
                <a:cs typeface="Times New Roman" panose="02020603050405020304" pitchFamily="18" charset="0"/>
              </a:rPr>
              <a:t>large muscles in the legs</a:t>
            </a:r>
            <a:r>
              <a:rPr lang="en-GB" sz="2400" b="0" dirty="0">
                <a:effectLst/>
                <a:latin typeface="Times New Roman" panose="02020603050405020304" pitchFamily="18" charset="0"/>
                <a:ea typeface="Times"/>
                <a:cs typeface="Times New Roman" panose="02020603050405020304" pitchFamily="18" charset="0"/>
              </a:rPr>
              <a:t>) have motor units of 1,000 to 10,000 muscle fibres.</a:t>
            </a:r>
            <a:endParaRPr lang="en-US" sz="2400" b="1" dirty="0">
              <a:effectLst/>
              <a:latin typeface="Times New Roman" panose="02020603050405020304" pitchFamily="18" charset="0"/>
              <a:ea typeface="Times"/>
              <a:cs typeface="Times New Roman" panose="02020603050405020304" pitchFamily="18" charset="0"/>
            </a:endParaRPr>
          </a:p>
          <a:p>
            <a:endParaRPr lang="en-US" sz="2400" b="1"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1711956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986712" y="269242"/>
            <a:ext cx="10077353" cy="985598"/>
          </a:xfrm>
        </p:spPr>
        <p:txBody>
          <a:bodyPr>
            <a:normAutofit/>
          </a:bodyPr>
          <a:lstStyle/>
          <a:p>
            <a:r>
              <a:rPr lang="en-GB" sz="3200" b="1" dirty="0">
                <a:effectLst/>
                <a:latin typeface="Times New Roman" panose="02020603050405020304" pitchFamily="18" charset="0"/>
                <a:ea typeface="Times"/>
                <a:cs typeface="Times New Roman" panose="02020603050405020304" pitchFamily="18" charset="0"/>
              </a:rPr>
              <a:t>D. How does a motor unit work?</a:t>
            </a:r>
            <a:r>
              <a:rPr lang="en-US" sz="3200" b="1" dirty="0">
                <a:effectLst/>
                <a:latin typeface="Times New Roman" panose="02020603050405020304" pitchFamily="18" charset="0"/>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t>
            </a:r>
            <a:r>
              <a:rPr lang="en-GB" sz="2400" dirty="0">
                <a:latin typeface="Times New Roman" panose="02020603050405020304" pitchFamily="18" charset="0"/>
                <a:ea typeface="Times"/>
                <a:cs typeface="Times New Roman" panose="02020603050405020304" pitchFamily="18" charset="0"/>
              </a:rPr>
              <a:t>1</a:t>
            </a:r>
            <a:r>
              <a:rPr lang="en-GB" sz="2400" dirty="0">
                <a:effectLst/>
                <a:latin typeface="Times New Roman" panose="02020603050405020304" pitchFamily="18" charset="0"/>
                <a:ea typeface="Times"/>
                <a:cs typeface="Times New Roman" panose="02020603050405020304" pitchFamily="18" charset="0"/>
              </a:rPr>
              <a:t>)</a:t>
            </a:r>
            <a:r>
              <a:rPr lang="en-GB" sz="3200" b="1" dirty="0">
                <a:effectLst/>
                <a:latin typeface="Times New Roman" panose="02020603050405020304" pitchFamily="18" charset="0"/>
                <a:ea typeface="Times"/>
                <a:cs typeface="Times New Roman" panose="02020603050405020304" pitchFamily="18" charset="0"/>
              </a:rPr>
              <a:t>:</a:t>
            </a:r>
            <a:br>
              <a:rPr lang="en-US" sz="1800" b="1" dirty="0">
                <a:effectLst/>
                <a:latin typeface="Times"/>
                <a:ea typeface="Times"/>
                <a:cs typeface="Times New Roman" panose="02020603050405020304" pitchFamily="18" charset="0"/>
              </a:rPr>
            </a:b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.4.6. Motor Units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#9</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754379" y="1195685"/>
            <a:ext cx="6537961" cy="4154984"/>
          </a:xfrm>
          <a:prstGeom prst="rect">
            <a:avLst/>
          </a:prstGeom>
          <a:noFill/>
        </p:spPr>
        <p:txBody>
          <a:bodyPr wrap="square">
            <a:spAutoFit/>
          </a:bodyPr>
          <a:lstStyle/>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An example of several motor units is shown in the figure. In this case, </a:t>
            </a:r>
            <a:r>
              <a:rPr lang="en-GB" sz="2400" b="1" dirty="0">
                <a:effectLst/>
                <a:latin typeface="Times New Roman" panose="02020603050405020304" pitchFamily="18" charset="0"/>
                <a:ea typeface="Times"/>
                <a:cs typeface="Times New Roman" panose="02020603050405020304" pitchFamily="18" charset="0"/>
              </a:rPr>
              <a:t>three motor units</a:t>
            </a:r>
            <a:r>
              <a:rPr lang="en-GB" sz="2400" dirty="0">
                <a:effectLst/>
                <a:latin typeface="Times New Roman" panose="02020603050405020304" pitchFamily="18" charset="0"/>
                <a:ea typeface="Times"/>
                <a:cs typeface="Times New Roman" panose="02020603050405020304" pitchFamily="18" charset="0"/>
              </a:rPr>
              <a:t> are shown (three motor neurons A, B and C and their respective muscle fibres; red, blue and brown), all located in the same muscle.</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If motor neuron A fires, then the </a:t>
            </a:r>
            <a:r>
              <a:rPr lang="en-GB" sz="2400" b="1" dirty="0">
                <a:effectLst/>
                <a:latin typeface="Times New Roman" panose="02020603050405020304" pitchFamily="18" charset="0"/>
                <a:ea typeface="Times"/>
                <a:cs typeface="Times New Roman" panose="02020603050405020304" pitchFamily="18" charset="0"/>
              </a:rPr>
              <a:t>red</a:t>
            </a:r>
            <a:r>
              <a:rPr lang="en-GB" sz="2400" dirty="0">
                <a:effectLst/>
                <a:latin typeface="Times New Roman" panose="02020603050405020304" pitchFamily="18" charset="0"/>
                <a:ea typeface="Times"/>
                <a:cs typeface="Times New Roman" panose="02020603050405020304" pitchFamily="18" charset="0"/>
              </a:rPr>
              <a:t> muscle fibres will contract. If motor neuron B or C fires, then the </a:t>
            </a:r>
            <a:r>
              <a:rPr lang="en-GB" sz="2400" b="1" dirty="0">
                <a:effectLst/>
                <a:latin typeface="Times New Roman" panose="02020603050405020304" pitchFamily="18" charset="0"/>
                <a:ea typeface="Times"/>
                <a:cs typeface="Times New Roman" panose="02020603050405020304" pitchFamily="18" charset="0"/>
              </a:rPr>
              <a:t>blue</a:t>
            </a:r>
            <a:r>
              <a:rPr lang="en-GB" sz="2400" dirty="0">
                <a:effectLst/>
                <a:latin typeface="Times New Roman" panose="02020603050405020304" pitchFamily="18" charset="0"/>
                <a:ea typeface="Times"/>
                <a:cs typeface="Times New Roman" panose="02020603050405020304" pitchFamily="18" charset="0"/>
              </a:rPr>
              <a:t> or the </a:t>
            </a:r>
            <a:r>
              <a:rPr lang="en-GB" sz="2400" b="1" dirty="0">
                <a:effectLst/>
                <a:latin typeface="Times New Roman" panose="02020603050405020304" pitchFamily="18" charset="0"/>
                <a:ea typeface="Times"/>
                <a:cs typeface="Times New Roman" panose="02020603050405020304" pitchFamily="18" charset="0"/>
              </a:rPr>
              <a:t>brown</a:t>
            </a:r>
            <a:r>
              <a:rPr lang="en-GB" sz="2400" dirty="0">
                <a:effectLst/>
                <a:latin typeface="Times New Roman" panose="02020603050405020304" pitchFamily="18" charset="0"/>
                <a:ea typeface="Times"/>
                <a:cs typeface="Times New Roman" panose="02020603050405020304" pitchFamily="18" charset="0"/>
              </a:rPr>
              <a:t> fibres will contract. This is shown in the graph in situations 1, 2 and 3.</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tabLst>
                <a:tab pos="2743200" algn="ctr"/>
                <a:tab pos="5486400" algn="r"/>
                <a:tab pos="457200" algn="l"/>
              </a:tabLst>
            </a:pPr>
            <a:endParaRPr lang="en-US" sz="2400"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600E9073-DCFC-6C65-3B6E-4E83D330D2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07368" y="1199953"/>
            <a:ext cx="3559793" cy="5186559"/>
          </a:xfrm>
          <a:prstGeom prst="rect">
            <a:avLst/>
          </a:prstGeom>
          <a:noFill/>
          <a:ln>
            <a:noFill/>
          </a:ln>
        </p:spPr>
      </p:pic>
    </p:spTree>
    <p:extLst>
      <p:ext uri="{BB962C8B-B14F-4D97-AF65-F5344CB8AC3E}">
        <p14:creationId xmlns:p14="http://schemas.microsoft.com/office/powerpoint/2010/main" val="563354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1983</TotalTime>
  <Words>2082</Words>
  <Application>Microsoft Macintosh PowerPoint</Application>
  <PresentationFormat>Widescreen</PresentationFormat>
  <Paragraphs>96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Helvetica</vt:lpstr>
      <vt:lpstr>Times</vt:lpstr>
      <vt:lpstr>Times New Roman</vt:lpstr>
      <vt:lpstr>Office Theme</vt:lpstr>
      <vt:lpstr>A.4.6. Motor Units</vt:lpstr>
      <vt:lpstr>A. Definitions and Structural components required (1):</vt:lpstr>
      <vt:lpstr>A. Definitions and Structural components required (2):</vt:lpstr>
      <vt:lpstr>B. A bit of information about the spinal cord: (1):</vt:lpstr>
      <vt:lpstr>B. A bit of information about the spinal cord: (2):</vt:lpstr>
      <vt:lpstr>B. A bit of information about the spinal cord: (3):</vt:lpstr>
      <vt:lpstr>B. A bit of information about the spinal cord: (4):</vt:lpstr>
      <vt:lpstr>C. A bit more information about the motor unit: </vt:lpstr>
      <vt:lpstr>D. How does a motor unit work?  (1): </vt:lpstr>
      <vt:lpstr>D. How does a motor unit work?  (2): </vt:lpstr>
      <vt:lpstr>D. How does a motor unit work?  (3): </vt:lpstr>
      <vt:lpstr>E. Spatial and Temporal Summation: </vt:lpstr>
      <vt:lpstr>F. Why do we need motor units (1)?   Would it not be simpler if a motor neuron would innervate and activate one single muscle fibre? </vt:lpstr>
      <vt:lpstr>F. Why do we need motor units  (2) ?   Would it not be simpler if a motor neuron would innervate and activate one single muscle fibre? </vt:lpstr>
      <vt:lpstr>G. A few more notes on motor units (1): </vt:lpstr>
      <vt:lpstr>G. A few more notes on motor units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477</cp:revision>
  <dcterms:created xsi:type="dcterms:W3CDTF">2026-03-27T09:36:05Z</dcterms:created>
  <dcterms:modified xsi:type="dcterms:W3CDTF">2026-05-13T13:25:38Z</dcterms:modified>
</cp:coreProperties>
</file>