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2"/>
  </p:notesMasterIdLst>
  <p:sldIdLst>
    <p:sldId id="256" r:id="rId2"/>
    <p:sldId id="260" r:id="rId3"/>
    <p:sldId id="261" r:id="rId4"/>
    <p:sldId id="262" r:id="rId5"/>
    <p:sldId id="263" r:id="rId6"/>
    <p:sldId id="264" r:id="rId7"/>
    <p:sldId id="265" r:id="rId8"/>
    <p:sldId id="266" r:id="rId9"/>
    <p:sldId id="267" r:id="rId10"/>
    <p:sldId id="26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3403"/>
    <p:restoredTop sz="94674"/>
  </p:normalViewPr>
  <p:slideViewPr>
    <p:cSldViewPr snapToGrid="0">
      <p:cViewPr varScale="1">
        <p:scale>
          <a:sx n="63" d="100"/>
          <a:sy n="63" d="100"/>
        </p:scale>
        <p:origin x="208" y="1488"/>
      </p:cViewPr>
      <p:guideLst>
        <p:guide orient="horz" pos="2160"/>
        <p:guide pos="3840"/>
      </p:guideLst>
    </p:cSldViewPr>
  </p:slideViewPr>
  <p:outlineViewPr>
    <p:cViewPr>
      <p:scale>
        <a:sx n="33" d="100"/>
        <a:sy n="33" d="100"/>
      </p:scale>
      <p:origin x="0" y="-237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0C7307-F60D-5344-9E85-C005D0A8AD04}" type="datetimeFigureOut">
              <a:rPr lang="en-US" smtClean="0"/>
              <a:t>5/14/26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FE18C7-EAD9-2147-90C4-976AD59224BE}" type="slidenum">
              <a:rPr lang="en-US" smtClean="0"/>
              <a:t>‹#›</a:t>
            </a:fld>
            <a:endParaRPr lang="en-US" dirty="0"/>
          </a:p>
        </p:txBody>
      </p:sp>
    </p:spTree>
    <p:extLst>
      <p:ext uri="{BB962C8B-B14F-4D97-AF65-F5344CB8AC3E}">
        <p14:creationId xmlns:p14="http://schemas.microsoft.com/office/powerpoint/2010/main" val="3005060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40293-9D2D-5B76-C10C-7B079C10C3A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5C9B518-1438-78C3-4795-37DCA45003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141A6F-EF41-8418-0194-3FD388E93549}"/>
              </a:ext>
            </a:extLst>
          </p:cNvPr>
          <p:cNvSpPr>
            <a:spLocks noGrp="1"/>
          </p:cNvSpPr>
          <p:nvPr>
            <p:ph type="dt" sz="half" idx="10"/>
          </p:nvPr>
        </p:nvSpPr>
        <p:spPr/>
        <p:txBody>
          <a:bodyPr/>
          <a:lstStyle/>
          <a:p>
            <a:fld id="{9520B1E0-43CE-BC44-A706-B644E279A5FF}" type="datetimeFigureOut">
              <a:rPr lang="en-US" smtClean="0"/>
              <a:t>5/14/26</a:t>
            </a:fld>
            <a:endParaRPr lang="en-US" dirty="0"/>
          </a:p>
        </p:txBody>
      </p:sp>
      <p:sp>
        <p:nvSpPr>
          <p:cNvPr id="5" name="Footer Placeholder 4">
            <a:extLst>
              <a:ext uri="{FF2B5EF4-FFF2-40B4-BE49-F238E27FC236}">
                <a16:creationId xmlns:a16="http://schemas.microsoft.com/office/drawing/2014/main" id="{18FC8567-E247-2BE8-8C08-F30759928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8956BE-7CFD-B9DE-2EBC-0543CF7B5263}"/>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2378873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FF469-F9EE-0EA3-9D2B-6301436BC79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028D88-296F-919C-FB0E-3C4CF3846B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143A42-A385-6ECF-E01B-38661E3D86C0}"/>
              </a:ext>
            </a:extLst>
          </p:cNvPr>
          <p:cNvSpPr>
            <a:spLocks noGrp="1"/>
          </p:cNvSpPr>
          <p:nvPr>
            <p:ph type="dt" sz="half" idx="10"/>
          </p:nvPr>
        </p:nvSpPr>
        <p:spPr/>
        <p:txBody>
          <a:bodyPr/>
          <a:lstStyle/>
          <a:p>
            <a:fld id="{9520B1E0-43CE-BC44-A706-B644E279A5FF}" type="datetimeFigureOut">
              <a:rPr lang="en-US" smtClean="0"/>
              <a:t>5/14/26</a:t>
            </a:fld>
            <a:endParaRPr lang="en-US" dirty="0"/>
          </a:p>
        </p:txBody>
      </p:sp>
      <p:sp>
        <p:nvSpPr>
          <p:cNvPr id="5" name="Footer Placeholder 4">
            <a:extLst>
              <a:ext uri="{FF2B5EF4-FFF2-40B4-BE49-F238E27FC236}">
                <a16:creationId xmlns:a16="http://schemas.microsoft.com/office/drawing/2014/main" id="{619975FE-4A59-B3C1-B459-AC6EE52B4D8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5A489D-2F81-9E9F-7D7F-DC5E23FE27C3}"/>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3178335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0D333B-A647-1251-C0DE-4F2DC12546D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00E4CB-027E-9D3A-3F3B-5C8DDB02AD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775305-43A8-54C3-1153-17238E26E326}"/>
              </a:ext>
            </a:extLst>
          </p:cNvPr>
          <p:cNvSpPr>
            <a:spLocks noGrp="1"/>
          </p:cNvSpPr>
          <p:nvPr>
            <p:ph type="dt" sz="half" idx="10"/>
          </p:nvPr>
        </p:nvSpPr>
        <p:spPr/>
        <p:txBody>
          <a:bodyPr/>
          <a:lstStyle/>
          <a:p>
            <a:fld id="{9520B1E0-43CE-BC44-A706-B644E279A5FF}" type="datetimeFigureOut">
              <a:rPr lang="en-US" smtClean="0"/>
              <a:t>5/14/26</a:t>
            </a:fld>
            <a:endParaRPr lang="en-US" dirty="0"/>
          </a:p>
        </p:txBody>
      </p:sp>
      <p:sp>
        <p:nvSpPr>
          <p:cNvPr id="5" name="Footer Placeholder 4">
            <a:extLst>
              <a:ext uri="{FF2B5EF4-FFF2-40B4-BE49-F238E27FC236}">
                <a16:creationId xmlns:a16="http://schemas.microsoft.com/office/drawing/2014/main" id="{75D1F0E0-07FC-521E-283F-D1EEB26E5D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141FEAB-781A-7EFE-E7C6-449D6B79D800}"/>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042487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06D2B-5655-E0BB-D279-6609C913F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AB96C8-1980-3335-66D9-1881A875BA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F53613-0DED-AC60-7DCE-AAF66189DF5C}"/>
              </a:ext>
            </a:extLst>
          </p:cNvPr>
          <p:cNvSpPr>
            <a:spLocks noGrp="1"/>
          </p:cNvSpPr>
          <p:nvPr>
            <p:ph type="dt" sz="half" idx="10"/>
          </p:nvPr>
        </p:nvSpPr>
        <p:spPr/>
        <p:txBody>
          <a:bodyPr/>
          <a:lstStyle/>
          <a:p>
            <a:fld id="{9520B1E0-43CE-BC44-A706-B644E279A5FF}" type="datetimeFigureOut">
              <a:rPr lang="en-US" smtClean="0"/>
              <a:t>5/14/26</a:t>
            </a:fld>
            <a:endParaRPr lang="en-US" dirty="0"/>
          </a:p>
        </p:txBody>
      </p:sp>
      <p:sp>
        <p:nvSpPr>
          <p:cNvPr id="5" name="Footer Placeholder 4">
            <a:extLst>
              <a:ext uri="{FF2B5EF4-FFF2-40B4-BE49-F238E27FC236}">
                <a16:creationId xmlns:a16="http://schemas.microsoft.com/office/drawing/2014/main" id="{7D9B040A-2C18-1DC4-84D4-C39415FA568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AEF025C-8920-C6DA-93A4-DDBCF503B28A}"/>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044549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B9BDA-B6FE-7D9A-146C-CA51644428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BB3C9C2-14BA-7F4C-E06F-3F11FEA751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5397BF-7363-28B5-8C77-79D4B85CC695}"/>
              </a:ext>
            </a:extLst>
          </p:cNvPr>
          <p:cNvSpPr>
            <a:spLocks noGrp="1"/>
          </p:cNvSpPr>
          <p:nvPr>
            <p:ph type="dt" sz="half" idx="10"/>
          </p:nvPr>
        </p:nvSpPr>
        <p:spPr/>
        <p:txBody>
          <a:bodyPr/>
          <a:lstStyle/>
          <a:p>
            <a:fld id="{9520B1E0-43CE-BC44-A706-B644E279A5FF}" type="datetimeFigureOut">
              <a:rPr lang="en-US" smtClean="0"/>
              <a:t>5/14/26</a:t>
            </a:fld>
            <a:endParaRPr lang="en-US" dirty="0"/>
          </a:p>
        </p:txBody>
      </p:sp>
      <p:sp>
        <p:nvSpPr>
          <p:cNvPr id="5" name="Footer Placeholder 4">
            <a:extLst>
              <a:ext uri="{FF2B5EF4-FFF2-40B4-BE49-F238E27FC236}">
                <a16:creationId xmlns:a16="http://schemas.microsoft.com/office/drawing/2014/main" id="{073F635E-8DB4-3ADD-E8E3-02D298C9990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EA0E090-4687-4E0A-4154-8707C8FFA0FE}"/>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102785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C627F-5B41-F799-2693-23663B39B8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835F29-004E-03C0-ED8E-81E6427453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39E838-1502-9177-433F-21A3856D39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F60357-9A2D-CEB4-D5E5-2C49D1C6F809}"/>
              </a:ext>
            </a:extLst>
          </p:cNvPr>
          <p:cNvSpPr>
            <a:spLocks noGrp="1"/>
          </p:cNvSpPr>
          <p:nvPr>
            <p:ph type="dt" sz="half" idx="10"/>
          </p:nvPr>
        </p:nvSpPr>
        <p:spPr/>
        <p:txBody>
          <a:bodyPr/>
          <a:lstStyle/>
          <a:p>
            <a:fld id="{9520B1E0-43CE-BC44-A706-B644E279A5FF}" type="datetimeFigureOut">
              <a:rPr lang="en-US" smtClean="0"/>
              <a:t>5/14/26</a:t>
            </a:fld>
            <a:endParaRPr lang="en-US" dirty="0"/>
          </a:p>
        </p:txBody>
      </p:sp>
      <p:sp>
        <p:nvSpPr>
          <p:cNvPr id="6" name="Footer Placeholder 5">
            <a:extLst>
              <a:ext uri="{FF2B5EF4-FFF2-40B4-BE49-F238E27FC236}">
                <a16:creationId xmlns:a16="http://schemas.microsoft.com/office/drawing/2014/main" id="{519EF0C9-5CB6-4EB5-6E30-16577DFF913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F47D5D0-9F6B-4A09-1EFB-7A540EA8E0B9}"/>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272063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B6902-C2E4-CE8B-D1C2-FD04736E82F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136F51-1B1B-7078-CD89-B87CD663B2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F6248A7-F682-A502-22A8-6AC5F9290C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5BFB307-CC31-159F-7042-BE8440205B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545341-DA12-9847-6214-E65A5B9DA7C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4B1DEB-259D-FC75-ED48-45C1506F152A}"/>
              </a:ext>
            </a:extLst>
          </p:cNvPr>
          <p:cNvSpPr>
            <a:spLocks noGrp="1"/>
          </p:cNvSpPr>
          <p:nvPr>
            <p:ph type="dt" sz="half" idx="10"/>
          </p:nvPr>
        </p:nvSpPr>
        <p:spPr/>
        <p:txBody>
          <a:bodyPr/>
          <a:lstStyle/>
          <a:p>
            <a:fld id="{9520B1E0-43CE-BC44-A706-B644E279A5FF}" type="datetimeFigureOut">
              <a:rPr lang="en-US" smtClean="0"/>
              <a:t>5/14/26</a:t>
            </a:fld>
            <a:endParaRPr lang="en-US" dirty="0"/>
          </a:p>
        </p:txBody>
      </p:sp>
      <p:sp>
        <p:nvSpPr>
          <p:cNvPr id="8" name="Footer Placeholder 7">
            <a:extLst>
              <a:ext uri="{FF2B5EF4-FFF2-40B4-BE49-F238E27FC236}">
                <a16:creationId xmlns:a16="http://schemas.microsoft.com/office/drawing/2014/main" id="{35294170-F3B5-72D4-0183-8EA26D199A1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BDE578E-5767-3964-774D-2D004D01E6FD}"/>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4224408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79409-0E3F-8391-252B-A343C40F61D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A163D1-BD93-C837-63BE-A96F672F2262}"/>
              </a:ext>
            </a:extLst>
          </p:cNvPr>
          <p:cNvSpPr>
            <a:spLocks noGrp="1"/>
          </p:cNvSpPr>
          <p:nvPr>
            <p:ph type="dt" sz="half" idx="10"/>
          </p:nvPr>
        </p:nvSpPr>
        <p:spPr/>
        <p:txBody>
          <a:bodyPr/>
          <a:lstStyle/>
          <a:p>
            <a:fld id="{9520B1E0-43CE-BC44-A706-B644E279A5FF}" type="datetimeFigureOut">
              <a:rPr lang="en-US" smtClean="0"/>
              <a:t>5/14/26</a:t>
            </a:fld>
            <a:endParaRPr lang="en-US" dirty="0"/>
          </a:p>
        </p:txBody>
      </p:sp>
      <p:sp>
        <p:nvSpPr>
          <p:cNvPr id="4" name="Footer Placeholder 3">
            <a:extLst>
              <a:ext uri="{FF2B5EF4-FFF2-40B4-BE49-F238E27FC236}">
                <a16:creationId xmlns:a16="http://schemas.microsoft.com/office/drawing/2014/main" id="{AEDE9B0B-4A6E-8AEE-36F0-9ED604A3EFB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3FD654C-2CAE-AE09-527C-4F7A7B8EA3B2}"/>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4274228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E00A95-A508-60C7-E381-286A9C68C10E}"/>
              </a:ext>
            </a:extLst>
          </p:cNvPr>
          <p:cNvSpPr>
            <a:spLocks noGrp="1"/>
          </p:cNvSpPr>
          <p:nvPr>
            <p:ph type="dt" sz="half" idx="10"/>
          </p:nvPr>
        </p:nvSpPr>
        <p:spPr/>
        <p:txBody>
          <a:bodyPr/>
          <a:lstStyle/>
          <a:p>
            <a:fld id="{9520B1E0-43CE-BC44-A706-B644E279A5FF}" type="datetimeFigureOut">
              <a:rPr lang="en-US" smtClean="0"/>
              <a:t>5/14/26</a:t>
            </a:fld>
            <a:endParaRPr lang="en-US" dirty="0"/>
          </a:p>
        </p:txBody>
      </p:sp>
      <p:sp>
        <p:nvSpPr>
          <p:cNvPr id="3" name="Footer Placeholder 2">
            <a:extLst>
              <a:ext uri="{FF2B5EF4-FFF2-40B4-BE49-F238E27FC236}">
                <a16:creationId xmlns:a16="http://schemas.microsoft.com/office/drawing/2014/main" id="{234F50FC-EE16-A140-AB72-6B75AD95277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A2626D7-88A5-9BCE-D879-D65024C503BA}"/>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667054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7CDA1-F363-8F05-E1BD-C13B5B32BE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259F992-4EE2-2793-C3FD-8400E2DD02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50BCF5A-67BA-6269-60BF-C561AF3AC8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9F09F2-2C4A-64C1-ECCD-A73832D20DE5}"/>
              </a:ext>
            </a:extLst>
          </p:cNvPr>
          <p:cNvSpPr>
            <a:spLocks noGrp="1"/>
          </p:cNvSpPr>
          <p:nvPr>
            <p:ph type="dt" sz="half" idx="10"/>
          </p:nvPr>
        </p:nvSpPr>
        <p:spPr/>
        <p:txBody>
          <a:bodyPr/>
          <a:lstStyle/>
          <a:p>
            <a:fld id="{9520B1E0-43CE-BC44-A706-B644E279A5FF}" type="datetimeFigureOut">
              <a:rPr lang="en-US" smtClean="0"/>
              <a:t>5/14/26</a:t>
            </a:fld>
            <a:endParaRPr lang="en-US" dirty="0"/>
          </a:p>
        </p:txBody>
      </p:sp>
      <p:sp>
        <p:nvSpPr>
          <p:cNvPr id="6" name="Footer Placeholder 5">
            <a:extLst>
              <a:ext uri="{FF2B5EF4-FFF2-40B4-BE49-F238E27FC236}">
                <a16:creationId xmlns:a16="http://schemas.microsoft.com/office/drawing/2014/main" id="{9C72DF23-3F65-AC94-A5C1-6AF37964E5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7004188-5146-1602-28F0-338D15D857A1}"/>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3068376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0F4F8-CEA5-AAC2-9981-EC7BB5E9C8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2BD5FD4-83B9-700C-660C-40CF883EA5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8598F4C-ED3F-D526-3D49-B74ACA3E46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3463A5-F763-BA5C-6E13-8BBB0A21576C}"/>
              </a:ext>
            </a:extLst>
          </p:cNvPr>
          <p:cNvSpPr>
            <a:spLocks noGrp="1"/>
          </p:cNvSpPr>
          <p:nvPr>
            <p:ph type="dt" sz="half" idx="10"/>
          </p:nvPr>
        </p:nvSpPr>
        <p:spPr/>
        <p:txBody>
          <a:bodyPr/>
          <a:lstStyle/>
          <a:p>
            <a:fld id="{9520B1E0-43CE-BC44-A706-B644E279A5FF}" type="datetimeFigureOut">
              <a:rPr lang="en-US" smtClean="0"/>
              <a:t>5/14/26</a:t>
            </a:fld>
            <a:endParaRPr lang="en-US" dirty="0"/>
          </a:p>
        </p:txBody>
      </p:sp>
      <p:sp>
        <p:nvSpPr>
          <p:cNvPr id="6" name="Footer Placeholder 5">
            <a:extLst>
              <a:ext uri="{FF2B5EF4-FFF2-40B4-BE49-F238E27FC236}">
                <a16:creationId xmlns:a16="http://schemas.microsoft.com/office/drawing/2014/main" id="{7A778ECE-2FF8-CF23-77AA-87AB6FD962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647F075-E3FE-8C54-30C4-57D5F37F9F66}"/>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428041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A0B258-FFDB-35FF-7995-E9082FCE0A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A53F70F-3343-1038-876A-0A85392B34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6A94D8-37A0-8F7E-A847-F6016A989D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20B1E0-43CE-BC44-A706-B644E279A5FF}" type="datetimeFigureOut">
              <a:rPr lang="en-US" smtClean="0"/>
              <a:t>5/14/26</a:t>
            </a:fld>
            <a:endParaRPr lang="en-US" dirty="0"/>
          </a:p>
        </p:txBody>
      </p:sp>
      <p:sp>
        <p:nvSpPr>
          <p:cNvPr id="5" name="Footer Placeholder 4">
            <a:extLst>
              <a:ext uri="{FF2B5EF4-FFF2-40B4-BE49-F238E27FC236}">
                <a16:creationId xmlns:a16="http://schemas.microsoft.com/office/drawing/2014/main" id="{77DAE57C-3FC3-F03C-6920-D3BAF72B9E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42A7447-45AA-0037-4C3B-4FAD8BF789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7D2DCF-523D-994E-B803-18FC4B939115}" type="slidenum">
              <a:rPr lang="en-US" smtClean="0"/>
              <a:t>‹#›</a:t>
            </a:fld>
            <a:endParaRPr lang="en-US" dirty="0"/>
          </a:p>
        </p:txBody>
      </p:sp>
    </p:spTree>
    <p:extLst>
      <p:ext uri="{BB962C8B-B14F-4D97-AF65-F5344CB8AC3E}">
        <p14:creationId xmlns:p14="http://schemas.microsoft.com/office/powerpoint/2010/main" val="2772957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794844" y="-88898"/>
            <a:ext cx="10401475" cy="985598"/>
          </a:xfrm>
        </p:spPr>
        <p:txBody>
          <a:bodyPr>
            <a:normAutofit/>
          </a:bodyPr>
          <a:lstStyle/>
          <a:p>
            <a:r>
              <a:rPr lang="en-US" sz="3200" b="1" dirty="0">
                <a:solidFill>
                  <a:schemeClr val="accent1">
                    <a:lumMod val="75000"/>
                  </a:schemeClr>
                </a:solidFill>
                <a:latin typeface="Times New Roman" panose="02020603050405020304" pitchFamily="18" charset="0"/>
                <a:cs typeface="Times New Roman" panose="02020603050405020304" pitchFamily="18" charset="0"/>
              </a:rPr>
              <a:t>B.1. Introduction to the Cardiovascular System (= CVS)</a:t>
            </a: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B.1. Introduction to the CVS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#1</a:t>
            </a:r>
            <a:endParaRPr lang="en-US" sz="1200" dirty="0">
              <a:solidFill>
                <a:schemeClr val="tx2">
                  <a:lumMod val="60000"/>
                  <a:lumOff val="40000"/>
                </a:schemeClr>
              </a:solidFill>
              <a:effectLst/>
              <a:latin typeface="Helvetica" pitchFamily="2" charset="0"/>
            </a:endParaRPr>
          </a:p>
        </p:txBody>
      </p:sp>
      <p:sp>
        <p:nvSpPr>
          <p:cNvPr id="5" name="TextBox 4">
            <a:extLst>
              <a:ext uri="{FF2B5EF4-FFF2-40B4-BE49-F238E27FC236}">
                <a16:creationId xmlns:a16="http://schemas.microsoft.com/office/drawing/2014/main" id="{EA3ADFAE-2A74-D71E-A182-DCFA58B34DCD}"/>
              </a:ext>
            </a:extLst>
          </p:cNvPr>
          <p:cNvSpPr txBox="1"/>
          <p:nvPr/>
        </p:nvSpPr>
        <p:spPr>
          <a:xfrm>
            <a:off x="3373120" y="1055927"/>
            <a:ext cx="4897120" cy="523220"/>
          </a:xfrm>
          <a:prstGeom prst="rect">
            <a:avLst/>
          </a:prstGeom>
          <a:noFill/>
        </p:spPr>
        <p:txBody>
          <a:bodyPr wrap="square">
            <a:spAutoFit/>
          </a:bodyPr>
          <a:lstStyle/>
          <a:p>
            <a:pPr marL="0" marR="0">
              <a:spcBef>
                <a:spcPts val="0"/>
              </a:spcBef>
              <a:spcAft>
                <a:spcPts val="0"/>
              </a:spcAft>
            </a:pPr>
            <a:r>
              <a:rPr lang="en-US" sz="2800" b="1" dirty="0">
                <a:effectLst/>
                <a:latin typeface="Times New Roman" panose="02020603050405020304" pitchFamily="18" charset="0"/>
                <a:ea typeface="Times"/>
              </a:rPr>
              <a:t>A. Function of the CVS</a:t>
            </a:r>
            <a:r>
              <a:rPr lang="en-GB" sz="2800" b="1" dirty="0">
                <a:effectLst/>
                <a:latin typeface="Times New Roman" panose="02020603050405020304" pitchFamily="18" charset="0"/>
                <a:ea typeface="Times"/>
                <a:cs typeface="Times New Roman" panose="02020603050405020304" pitchFamily="18" charset="0"/>
              </a:rPr>
              <a:t>: </a:t>
            </a:r>
          </a:p>
        </p:txBody>
      </p:sp>
      <p:sp>
        <p:nvSpPr>
          <p:cNvPr id="4" name="TextBox 3">
            <a:extLst>
              <a:ext uri="{FF2B5EF4-FFF2-40B4-BE49-F238E27FC236}">
                <a16:creationId xmlns:a16="http://schemas.microsoft.com/office/drawing/2014/main" id="{0847F61F-FAAD-2EE6-9E7F-97A9AAED082A}"/>
              </a:ext>
            </a:extLst>
          </p:cNvPr>
          <p:cNvSpPr txBox="1"/>
          <p:nvPr/>
        </p:nvSpPr>
        <p:spPr>
          <a:xfrm>
            <a:off x="894080" y="2352655"/>
            <a:ext cx="7376160" cy="3046988"/>
          </a:xfrm>
          <a:prstGeom prst="rect">
            <a:avLst/>
          </a:prstGeom>
          <a:noFill/>
        </p:spPr>
        <p:txBody>
          <a:bodyPr wrap="square">
            <a:spAutoFit/>
          </a:bodyPr>
          <a:lstStyle/>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1.  The purpose of the cardiovascular system (=CVS) is for the </a:t>
            </a:r>
            <a:r>
              <a:rPr lang="en-US" sz="2400" b="1" dirty="0">
                <a:effectLst/>
                <a:latin typeface="Times New Roman" panose="02020603050405020304" pitchFamily="18" charset="0"/>
                <a:ea typeface="Times"/>
                <a:cs typeface="Times New Roman" panose="02020603050405020304" pitchFamily="18" charset="0"/>
              </a:rPr>
              <a:t>blood</a:t>
            </a:r>
            <a:r>
              <a:rPr lang="en-US" sz="2400" dirty="0">
                <a:effectLst/>
                <a:latin typeface="Times New Roman" panose="02020603050405020304" pitchFamily="18" charset="0"/>
                <a:ea typeface="Times"/>
                <a:cs typeface="Times New Roman" panose="02020603050405020304" pitchFamily="18" charset="0"/>
              </a:rPr>
              <a:t> to flow through all the organs and tissues of the body.</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2. This blood flow is necessary to provide all the organs and tissues with </a:t>
            </a:r>
            <a:r>
              <a:rPr lang="en-US" sz="2400" b="1" dirty="0">
                <a:effectLst/>
                <a:latin typeface="Times New Roman" panose="02020603050405020304" pitchFamily="18" charset="0"/>
                <a:ea typeface="Times"/>
                <a:cs typeface="Times New Roman" panose="02020603050405020304" pitchFamily="18" charset="0"/>
              </a:rPr>
              <a:t>oxygen</a:t>
            </a:r>
            <a:r>
              <a:rPr lang="en-US" sz="2400" dirty="0">
                <a:effectLst/>
                <a:latin typeface="Times New Roman" panose="02020603050405020304" pitchFamily="18" charset="0"/>
                <a:ea typeface="Times"/>
                <a:cs typeface="Times New Roman" panose="02020603050405020304" pitchFamily="18" charset="0"/>
              </a:rPr>
              <a:t> and nutrients </a:t>
            </a:r>
            <a:r>
              <a:rPr lang="en-US" sz="2400" b="1" dirty="0">
                <a:effectLst/>
                <a:latin typeface="Times New Roman" panose="02020603050405020304" pitchFamily="18" charset="0"/>
                <a:ea typeface="Times"/>
                <a:cs typeface="Times New Roman" panose="02020603050405020304" pitchFamily="18" charset="0"/>
              </a:rPr>
              <a:t>and</a:t>
            </a:r>
            <a:r>
              <a:rPr lang="en-US" sz="2400" dirty="0">
                <a:effectLst/>
                <a:latin typeface="Times New Roman" panose="02020603050405020304" pitchFamily="18" charset="0"/>
                <a:ea typeface="Times"/>
                <a:cs typeface="Times New Roman" panose="02020603050405020304" pitchFamily="18" charset="0"/>
              </a:rPr>
              <a:t> to remove waste products from them.</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p:txBody>
      </p:sp>
      <p:pic>
        <p:nvPicPr>
          <p:cNvPr id="6" name="Picture 5">
            <a:extLst>
              <a:ext uri="{FF2B5EF4-FFF2-40B4-BE49-F238E27FC236}">
                <a16:creationId xmlns:a16="http://schemas.microsoft.com/office/drawing/2014/main" id="{254701D1-F954-08B3-0465-4669E4282F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409679" y="1386400"/>
            <a:ext cx="3062309" cy="4648640"/>
          </a:xfrm>
          <a:prstGeom prst="rect">
            <a:avLst/>
          </a:prstGeom>
          <a:noFill/>
          <a:ln>
            <a:noFill/>
          </a:ln>
        </p:spPr>
      </p:pic>
    </p:spTree>
    <p:extLst>
      <p:ext uri="{BB962C8B-B14F-4D97-AF65-F5344CB8AC3E}">
        <p14:creationId xmlns:p14="http://schemas.microsoft.com/office/powerpoint/2010/main" val="273081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794844" y="-88898"/>
            <a:ext cx="10401475" cy="985598"/>
          </a:xfrm>
        </p:spPr>
        <p:txBody>
          <a:bodyPr>
            <a:normAutofit/>
          </a:bodyPr>
          <a:lstStyle/>
          <a:p>
            <a:pPr>
              <a:spcBef>
                <a:spcPts val="0"/>
              </a:spcBef>
            </a:pPr>
            <a:r>
              <a:rPr lang="en-US" sz="3200" b="1" dirty="0">
                <a:effectLst/>
                <a:latin typeface="Times New Roman" panose="02020603050405020304" pitchFamily="18" charset="0"/>
                <a:ea typeface="Times"/>
                <a:cs typeface="Times New Roman" panose="02020603050405020304" pitchFamily="18" charset="0"/>
              </a:rPr>
              <a:t>E. The Capillaries:</a:t>
            </a:r>
            <a:r>
              <a:rPr lang="en-US" sz="3200" dirty="0">
                <a:effectLst/>
                <a:latin typeface="Times New Roman" panose="02020603050405020304" pitchFamily="18" charset="0"/>
                <a:cs typeface="Times New Roman" panose="02020603050405020304" pitchFamily="18" charset="0"/>
              </a:rPr>
              <a:t> </a:t>
            </a:r>
            <a:endParaRPr lang="en-US" sz="3200" dirty="0">
              <a:effectLst/>
              <a:latin typeface="Times New Roman" panose="02020603050405020304" pitchFamily="18" charset="0"/>
              <a:ea typeface="Times"/>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B.1. Introduction to the CVS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#10</a:t>
            </a:r>
            <a:endParaRPr lang="en-US" sz="1200" dirty="0">
              <a:solidFill>
                <a:schemeClr val="tx2">
                  <a:lumMod val="60000"/>
                  <a:lumOff val="40000"/>
                </a:schemeClr>
              </a:solidFill>
              <a:effectLst/>
              <a:latin typeface="Helvetica" pitchFamily="2" charset="0"/>
            </a:endParaRPr>
          </a:p>
        </p:txBody>
      </p:sp>
      <p:sp>
        <p:nvSpPr>
          <p:cNvPr id="4" name="TextBox 3">
            <a:extLst>
              <a:ext uri="{FF2B5EF4-FFF2-40B4-BE49-F238E27FC236}">
                <a16:creationId xmlns:a16="http://schemas.microsoft.com/office/drawing/2014/main" id="{0847F61F-FAAD-2EE6-9E7F-97A9AAED082A}"/>
              </a:ext>
            </a:extLst>
          </p:cNvPr>
          <p:cNvSpPr txBox="1"/>
          <p:nvPr/>
        </p:nvSpPr>
        <p:spPr>
          <a:xfrm>
            <a:off x="313093" y="1214735"/>
            <a:ext cx="7588509" cy="4893647"/>
          </a:xfrm>
          <a:prstGeom prst="rect">
            <a:avLst/>
          </a:prstGeom>
          <a:noFill/>
        </p:spPr>
        <p:txBody>
          <a:bodyPr wrap="square">
            <a:spAutoFit/>
          </a:bodyPr>
          <a:lstStyle/>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1. Finally, (!), the </a:t>
            </a:r>
            <a:r>
              <a:rPr lang="en-US" sz="2400" b="1" dirty="0">
                <a:effectLst/>
                <a:latin typeface="Times New Roman" panose="02020603050405020304" pitchFamily="18" charset="0"/>
                <a:ea typeface="Times"/>
                <a:cs typeface="Times New Roman" panose="02020603050405020304" pitchFamily="18" charset="0"/>
              </a:rPr>
              <a:t>capillaries</a:t>
            </a:r>
            <a:r>
              <a:rPr lang="en-US" sz="2400" dirty="0">
                <a:effectLst/>
                <a:latin typeface="Times New Roman" panose="02020603050405020304" pitchFamily="18" charset="0"/>
                <a:ea typeface="Times"/>
                <a:cs typeface="Times New Roman" panose="02020603050405020304" pitchFamily="18" charset="0"/>
              </a:rPr>
              <a:t>. These are vessels that are very small and very thin. </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2. These vessels are so </a:t>
            </a:r>
            <a:r>
              <a:rPr lang="en-US" sz="2400" b="1" dirty="0">
                <a:effectLst/>
                <a:latin typeface="Times New Roman" panose="02020603050405020304" pitchFamily="18" charset="0"/>
                <a:ea typeface="Times"/>
                <a:cs typeface="Times New Roman" panose="02020603050405020304" pitchFamily="18" charset="0"/>
              </a:rPr>
              <a:t>thin</a:t>
            </a:r>
            <a:r>
              <a:rPr lang="en-US" sz="2400" dirty="0">
                <a:effectLst/>
                <a:latin typeface="Times New Roman" panose="02020603050405020304" pitchFamily="18" charset="0"/>
                <a:ea typeface="Times"/>
                <a:cs typeface="Times New Roman" panose="02020603050405020304" pitchFamily="18" charset="0"/>
              </a:rPr>
              <a:t> that fluid can easily leave the vessel and flow into the organ that they supply.</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3. Because fluid, actually water, can easily flow into the tissue of an organ, it also carries the </a:t>
            </a:r>
            <a:r>
              <a:rPr lang="en-US" sz="2400" b="1" dirty="0">
                <a:effectLst/>
                <a:latin typeface="Times New Roman" panose="02020603050405020304" pitchFamily="18" charset="0"/>
                <a:ea typeface="Times"/>
                <a:cs typeface="Times New Roman" panose="02020603050405020304" pitchFamily="18" charset="0"/>
              </a:rPr>
              <a:t>oxygen</a:t>
            </a:r>
            <a:r>
              <a:rPr lang="en-US" sz="2400" dirty="0">
                <a:effectLst/>
                <a:latin typeface="Times New Roman" panose="02020603050405020304" pitchFamily="18" charset="0"/>
                <a:ea typeface="Times"/>
                <a:cs typeface="Times New Roman" panose="02020603050405020304" pitchFamily="18" charset="0"/>
              </a:rPr>
              <a:t> and other nutrients, which are dissolved in the water, into the organ.</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4. At the same time, water can also flow back into the capillaries. This flow allows it to transport </a:t>
            </a:r>
            <a:r>
              <a:rPr lang="en-US" sz="2400" b="1" dirty="0">
                <a:effectLst/>
                <a:latin typeface="Times New Roman" panose="02020603050405020304" pitchFamily="18" charset="0"/>
                <a:ea typeface="Times"/>
                <a:cs typeface="Times New Roman" panose="02020603050405020304" pitchFamily="18" charset="0"/>
              </a:rPr>
              <a:t>waste</a:t>
            </a:r>
            <a:r>
              <a:rPr lang="en-US" sz="2400" dirty="0">
                <a:effectLst/>
                <a:latin typeface="Times New Roman" panose="02020603050405020304" pitchFamily="18" charset="0"/>
                <a:ea typeface="Times"/>
                <a:cs typeface="Times New Roman" panose="02020603050405020304" pitchFamily="18" charset="0"/>
              </a:rPr>
              <a:t> to the capillaries and back to the veins and, ultimately, to the heart</a:t>
            </a:r>
            <a:r>
              <a:rPr lang="en-US" sz="2400" dirty="0">
                <a:latin typeface="Times New Roman" panose="02020603050405020304" pitchFamily="18" charset="0"/>
                <a:ea typeface="Times"/>
                <a:cs typeface="Times New Roman" panose="02020603050405020304" pitchFamily="18" charset="0"/>
              </a:rPr>
              <a:t>.</a:t>
            </a:r>
            <a:endParaRPr lang="en-US" sz="2400" dirty="0">
              <a:effectLst/>
              <a:latin typeface="Times New Roman" panose="02020603050405020304" pitchFamily="18" charset="0"/>
              <a:ea typeface="Times"/>
              <a:cs typeface="Times New Roman" panose="02020603050405020304" pitchFamily="18" charset="0"/>
            </a:endParaRPr>
          </a:p>
        </p:txBody>
      </p:sp>
      <p:pic>
        <p:nvPicPr>
          <p:cNvPr id="5" name="Picture 4">
            <a:extLst>
              <a:ext uri="{FF2B5EF4-FFF2-40B4-BE49-F238E27FC236}">
                <a16:creationId xmlns:a16="http://schemas.microsoft.com/office/drawing/2014/main" id="{5319608C-0297-47B6-86B7-72E6252EE64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495202" y="2682240"/>
            <a:ext cx="4389277" cy="2202180"/>
          </a:xfrm>
          <a:prstGeom prst="rect">
            <a:avLst/>
          </a:prstGeom>
          <a:noFill/>
          <a:ln>
            <a:noFill/>
          </a:ln>
        </p:spPr>
      </p:pic>
    </p:spTree>
    <p:extLst>
      <p:ext uri="{BB962C8B-B14F-4D97-AF65-F5344CB8AC3E}">
        <p14:creationId xmlns:p14="http://schemas.microsoft.com/office/powerpoint/2010/main" val="2984079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794844" y="-88898"/>
            <a:ext cx="10401475" cy="985598"/>
          </a:xfrm>
        </p:spPr>
        <p:txBody>
          <a:bodyPr>
            <a:normAutofit/>
          </a:bodyPr>
          <a:lstStyle/>
          <a:p>
            <a:r>
              <a:rPr lang="en-US" sz="3200" b="1" dirty="0">
                <a:effectLst/>
                <a:latin typeface="Times New Roman" panose="02020603050405020304" pitchFamily="18" charset="0"/>
                <a:ea typeface="Times"/>
              </a:rPr>
              <a:t>A. Function of the CVS:</a:t>
            </a:r>
            <a:endParaRPr lang="en-US" sz="32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B.1. Introduction to the CVS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#2</a:t>
            </a:r>
            <a:endParaRPr lang="en-US" sz="1200" dirty="0">
              <a:solidFill>
                <a:schemeClr val="tx2">
                  <a:lumMod val="60000"/>
                  <a:lumOff val="40000"/>
                </a:schemeClr>
              </a:solidFill>
              <a:effectLst/>
              <a:latin typeface="Helvetica" pitchFamily="2" charset="0"/>
            </a:endParaRPr>
          </a:p>
        </p:txBody>
      </p:sp>
      <p:sp>
        <p:nvSpPr>
          <p:cNvPr id="4" name="TextBox 3">
            <a:extLst>
              <a:ext uri="{FF2B5EF4-FFF2-40B4-BE49-F238E27FC236}">
                <a16:creationId xmlns:a16="http://schemas.microsoft.com/office/drawing/2014/main" id="{0847F61F-FAAD-2EE6-9E7F-97A9AAED082A}"/>
              </a:ext>
            </a:extLst>
          </p:cNvPr>
          <p:cNvSpPr txBox="1"/>
          <p:nvPr/>
        </p:nvSpPr>
        <p:spPr>
          <a:xfrm>
            <a:off x="894080" y="1235055"/>
            <a:ext cx="7376160" cy="4524315"/>
          </a:xfrm>
          <a:prstGeom prst="rect">
            <a:avLst/>
          </a:prstGeom>
          <a:noFill/>
        </p:spPr>
        <p:txBody>
          <a:bodyPr wrap="square">
            <a:spAutoFit/>
          </a:bodyPr>
          <a:lstStyle/>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3. The CVS consists of the following major parts:</a:t>
            </a:r>
          </a:p>
          <a:p>
            <a:pPr marL="1257300" lvl="2" indent="-342900">
              <a:buFont typeface="+mj-lt"/>
              <a:buAutoNum type="alphaLcPeriod"/>
            </a:pPr>
            <a:r>
              <a:rPr lang="en-US" sz="2400" dirty="0">
                <a:effectLst/>
                <a:latin typeface="Times New Roman" panose="02020603050405020304" pitchFamily="18" charset="0"/>
                <a:ea typeface="Times"/>
                <a:cs typeface="Times New Roman" panose="02020603050405020304" pitchFamily="18" charset="0"/>
              </a:rPr>
              <a:t>the heart (= cardio</a:t>
            </a:r>
            <a:endParaRPr lang="en-US" sz="2400" dirty="0">
              <a:latin typeface="Times New Roman" panose="02020603050405020304" pitchFamily="18" charset="0"/>
              <a:ea typeface="Times"/>
              <a:cs typeface="Times New Roman" panose="02020603050405020304" pitchFamily="18" charset="0"/>
            </a:endParaRPr>
          </a:p>
          <a:p>
            <a:pPr lvl="2"/>
            <a:r>
              <a:rPr lang="en-US" sz="2400" dirty="0">
                <a:effectLst/>
                <a:latin typeface="Times New Roman" panose="02020603050405020304" pitchFamily="18" charset="0"/>
                <a:ea typeface="Times"/>
                <a:cs typeface="Times New Roman" panose="02020603050405020304" pitchFamily="18" charset="0"/>
              </a:rPr>
              <a:t>and the vessels (= vascular):</a:t>
            </a:r>
          </a:p>
          <a:p>
            <a:pPr lvl="2"/>
            <a:r>
              <a:rPr lang="en-US" sz="2400" dirty="0">
                <a:effectLst/>
                <a:latin typeface="Times New Roman" panose="02020603050405020304" pitchFamily="18" charset="0"/>
                <a:ea typeface="Times"/>
                <a:cs typeface="Times New Roman" panose="02020603050405020304" pitchFamily="18" charset="0"/>
              </a:rPr>
              <a:t>b. the arteries</a:t>
            </a:r>
          </a:p>
          <a:p>
            <a:pPr lvl="2"/>
            <a:r>
              <a:rPr lang="en-US" sz="2400" dirty="0">
                <a:effectLst/>
                <a:latin typeface="Times New Roman" panose="02020603050405020304" pitchFamily="18" charset="0"/>
                <a:ea typeface="Times"/>
                <a:cs typeface="Times New Roman" panose="02020603050405020304" pitchFamily="18" charset="0"/>
              </a:rPr>
              <a:t>c. the capillaries</a:t>
            </a:r>
          </a:p>
          <a:p>
            <a:pPr lvl="2"/>
            <a:r>
              <a:rPr lang="en-US" sz="2400" dirty="0">
                <a:effectLst/>
                <a:latin typeface="Times New Roman" panose="02020603050405020304" pitchFamily="18" charset="0"/>
                <a:ea typeface="Times"/>
                <a:cs typeface="Times New Roman" panose="02020603050405020304" pitchFamily="18" charset="0"/>
              </a:rPr>
              <a:t>d. the veins</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4. The </a:t>
            </a:r>
            <a:r>
              <a:rPr lang="en-US" sz="2400" b="1" dirty="0">
                <a:effectLst/>
                <a:latin typeface="Times New Roman" panose="02020603050405020304" pitchFamily="18" charset="0"/>
                <a:ea typeface="Times"/>
                <a:cs typeface="Times New Roman" panose="02020603050405020304" pitchFamily="18" charset="0"/>
              </a:rPr>
              <a:t>heart</a:t>
            </a:r>
            <a:r>
              <a:rPr lang="en-US" sz="2400" dirty="0">
                <a:effectLst/>
                <a:latin typeface="Times New Roman" panose="02020603050405020304" pitchFamily="18" charset="0"/>
                <a:ea typeface="Times"/>
                <a:cs typeface="Times New Roman" panose="02020603050405020304" pitchFamily="18" charset="0"/>
              </a:rPr>
              <a:t> is the pump that pushes the blood through the body. The heart does this by contracting regularly at about 70 beats/min. With every contraction, the heart ‘pushes’ or pumps the blood into the arteries.</a:t>
            </a:r>
            <a:endParaRPr lang="en-US" sz="2400" dirty="0">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p:txBody>
      </p:sp>
      <p:pic>
        <p:nvPicPr>
          <p:cNvPr id="6" name="Picture 5">
            <a:extLst>
              <a:ext uri="{FF2B5EF4-FFF2-40B4-BE49-F238E27FC236}">
                <a16:creationId xmlns:a16="http://schemas.microsoft.com/office/drawing/2014/main" id="{254701D1-F954-08B3-0465-4669E4282F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409679" y="1386400"/>
            <a:ext cx="3062309" cy="4648640"/>
          </a:xfrm>
          <a:prstGeom prst="rect">
            <a:avLst/>
          </a:prstGeom>
          <a:noFill/>
          <a:ln>
            <a:noFill/>
          </a:ln>
        </p:spPr>
      </p:pic>
    </p:spTree>
    <p:extLst>
      <p:ext uri="{BB962C8B-B14F-4D97-AF65-F5344CB8AC3E}">
        <p14:creationId xmlns:p14="http://schemas.microsoft.com/office/powerpoint/2010/main" val="1996358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794844" y="-88898"/>
            <a:ext cx="10401475" cy="985598"/>
          </a:xfrm>
        </p:spPr>
        <p:txBody>
          <a:bodyPr>
            <a:normAutofit/>
          </a:bodyPr>
          <a:lstStyle/>
          <a:p>
            <a:r>
              <a:rPr lang="en-US" sz="3200" b="1" dirty="0">
                <a:effectLst/>
                <a:latin typeface="Times New Roman" panose="02020603050405020304" pitchFamily="18" charset="0"/>
                <a:ea typeface="Times"/>
              </a:rPr>
              <a:t>A. Function of the CVS:</a:t>
            </a:r>
            <a:endParaRPr lang="en-US" sz="32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B.1. Introduction to the CVS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#3</a:t>
            </a:r>
            <a:endParaRPr lang="en-US" sz="1200" dirty="0">
              <a:solidFill>
                <a:schemeClr val="tx2">
                  <a:lumMod val="60000"/>
                  <a:lumOff val="40000"/>
                </a:schemeClr>
              </a:solidFill>
              <a:effectLst/>
              <a:latin typeface="Helvetica" pitchFamily="2" charset="0"/>
            </a:endParaRPr>
          </a:p>
        </p:txBody>
      </p:sp>
      <p:sp>
        <p:nvSpPr>
          <p:cNvPr id="4" name="TextBox 3">
            <a:extLst>
              <a:ext uri="{FF2B5EF4-FFF2-40B4-BE49-F238E27FC236}">
                <a16:creationId xmlns:a16="http://schemas.microsoft.com/office/drawing/2014/main" id="{0847F61F-FAAD-2EE6-9E7F-97A9AAED082A}"/>
              </a:ext>
            </a:extLst>
          </p:cNvPr>
          <p:cNvSpPr txBox="1"/>
          <p:nvPr/>
        </p:nvSpPr>
        <p:spPr>
          <a:xfrm>
            <a:off x="894080" y="1235055"/>
            <a:ext cx="7376160" cy="4893647"/>
          </a:xfrm>
          <a:prstGeom prst="rect">
            <a:avLst/>
          </a:prstGeom>
          <a:noFill/>
        </p:spPr>
        <p:txBody>
          <a:bodyPr wrap="square">
            <a:spAutoFit/>
          </a:bodyPr>
          <a:lstStyle/>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5. The </a:t>
            </a:r>
            <a:r>
              <a:rPr lang="en-US" sz="2400" b="1" dirty="0">
                <a:effectLst/>
                <a:latin typeface="Times New Roman" panose="02020603050405020304" pitchFamily="18" charset="0"/>
                <a:ea typeface="Times"/>
                <a:cs typeface="Times New Roman" panose="02020603050405020304" pitchFamily="18" charset="0"/>
              </a:rPr>
              <a:t>arteries</a:t>
            </a:r>
            <a:r>
              <a:rPr lang="en-US" sz="2400" dirty="0">
                <a:effectLst/>
                <a:latin typeface="Times New Roman" panose="02020603050405020304" pitchFamily="18" charset="0"/>
                <a:ea typeface="Times"/>
                <a:cs typeface="Times New Roman" panose="02020603050405020304" pitchFamily="18" charset="0"/>
              </a:rPr>
              <a:t> run from the heart to all the organs. These are really tubes that transports the blood to these organs and tissues. In other words, the blood flows though the arteries from the heart to the organs.</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6. The </a:t>
            </a:r>
            <a:r>
              <a:rPr lang="en-US" sz="2400" b="1" dirty="0">
                <a:effectLst/>
                <a:latin typeface="Times New Roman" panose="02020603050405020304" pitchFamily="18" charset="0"/>
                <a:ea typeface="Times"/>
                <a:cs typeface="Times New Roman" panose="02020603050405020304" pitchFamily="18" charset="0"/>
              </a:rPr>
              <a:t>capillaries</a:t>
            </a:r>
            <a:r>
              <a:rPr lang="en-US" sz="2400" dirty="0">
                <a:effectLst/>
                <a:latin typeface="Times New Roman" panose="02020603050405020304" pitchFamily="18" charset="0"/>
                <a:ea typeface="Times"/>
                <a:cs typeface="Times New Roman" panose="02020603050405020304" pitchFamily="18" charset="0"/>
              </a:rPr>
              <a:t> are located in all the organs and receive the blood from the arteries. Inside the capillaries, the blood exchanges the oxygen and nutrients with the fluid inside the organs and collects all the waste from these organs.</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7. The </a:t>
            </a:r>
            <a:r>
              <a:rPr lang="en-US" sz="2400" b="1" dirty="0">
                <a:effectLst/>
                <a:latin typeface="Times New Roman" panose="02020603050405020304" pitchFamily="18" charset="0"/>
                <a:ea typeface="Times"/>
                <a:cs typeface="Times New Roman" panose="02020603050405020304" pitchFamily="18" charset="0"/>
              </a:rPr>
              <a:t>veins</a:t>
            </a:r>
            <a:r>
              <a:rPr lang="en-US" sz="2400" dirty="0">
                <a:effectLst/>
                <a:latin typeface="Times New Roman" panose="02020603050405020304" pitchFamily="18" charset="0"/>
                <a:ea typeface="Times"/>
                <a:cs typeface="Times New Roman" panose="02020603050405020304" pitchFamily="18" charset="0"/>
              </a:rPr>
              <a:t> collect the blood from the capillaries in the organs and transport it back to the heart.</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p:txBody>
      </p:sp>
      <p:pic>
        <p:nvPicPr>
          <p:cNvPr id="6" name="Picture 5">
            <a:extLst>
              <a:ext uri="{FF2B5EF4-FFF2-40B4-BE49-F238E27FC236}">
                <a16:creationId xmlns:a16="http://schemas.microsoft.com/office/drawing/2014/main" id="{254701D1-F954-08B3-0465-4669E4282F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409679" y="1386400"/>
            <a:ext cx="3062309" cy="4648640"/>
          </a:xfrm>
          <a:prstGeom prst="rect">
            <a:avLst/>
          </a:prstGeom>
          <a:noFill/>
          <a:ln>
            <a:noFill/>
          </a:ln>
        </p:spPr>
      </p:pic>
    </p:spTree>
    <p:extLst>
      <p:ext uri="{BB962C8B-B14F-4D97-AF65-F5344CB8AC3E}">
        <p14:creationId xmlns:p14="http://schemas.microsoft.com/office/powerpoint/2010/main" val="2283713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794844" y="-88898"/>
            <a:ext cx="10401475" cy="985598"/>
          </a:xfrm>
        </p:spPr>
        <p:txBody>
          <a:bodyPr>
            <a:normAutofit/>
          </a:bodyPr>
          <a:lstStyle/>
          <a:p>
            <a:r>
              <a:rPr lang="en-US" sz="3200" b="1" dirty="0">
                <a:effectLst/>
                <a:latin typeface="Times New Roman" panose="02020603050405020304" pitchFamily="18" charset="0"/>
                <a:ea typeface="Times"/>
              </a:rPr>
              <a:t>A. Function of the CVS:</a:t>
            </a:r>
            <a:endParaRPr lang="en-US" sz="3200" b="1" dirty="0">
              <a:solidFill>
                <a:schemeClr val="accent1">
                  <a:lumMod val="75000"/>
                </a:schemeClr>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B.1. Introduction to the CVS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#4</a:t>
            </a:r>
            <a:endParaRPr lang="en-US" sz="1200" dirty="0">
              <a:solidFill>
                <a:schemeClr val="tx2">
                  <a:lumMod val="60000"/>
                  <a:lumOff val="40000"/>
                </a:schemeClr>
              </a:solidFill>
              <a:effectLst/>
              <a:latin typeface="Helvetica" pitchFamily="2" charset="0"/>
            </a:endParaRPr>
          </a:p>
        </p:txBody>
      </p:sp>
      <p:sp>
        <p:nvSpPr>
          <p:cNvPr id="4" name="TextBox 3">
            <a:extLst>
              <a:ext uri="{FF2B5EF4-FFF2-40B4-BE49-F238E27FC236}">
                <a16:creationId xmlns:a16="http://schemas.microsoft.com/office/drawing/2014/main" id="{0847F61F-FAAD-2EE6-9E7F-97A9AAED082A}"/>
              </a:ext>
            </a:extLst>
          </p:cNvPr>
          <p:cNvSpPr txBox="1"/>
          <p:nvPr/>
        </p:nvSpPr>
        <p:spPr>
          <a:xfrm>
            <a:off x="894080" y="1356975"/>
            <a:ext cx="7376160" cy="1846659"/>
          </a:xfrm>
          <a:prstGeom prst="rect">
            <a:avLst/>
          </a:prstGeom>
          <a:noFill/>
        </p:spPr>
        <p:txBody>
          <a:bodyPr wrap="square">
            <a:spAutoFit/>
          </a:bodyPr>
          <a:lstStyle/>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8. In other words, the CVS system is one big </a:t>
            </a:r>
            <a:r>
              <a:rPr lang="en-US" sz="2400" b="1" dirty="0">
                <a:effectLst/>
                <a:latin typeface="Times New Roman" panose="02020603050405020304" pitchFamily="18" charset="0"/>
                <a:ea typeface="Times"/>
                <a:cs typeface="Times New Roman" panose="02020603050405020304" pitchFamily="18" charset="0"/>
              </a:rPr>
              <a:t>circle</a:t>
            </a:r>
            <a:r>
              <a:rPr lang="en-US" sz="2400" dirty="0">
                <a:effectLst/>
                <a:latin typeface="Times New Roman" panose="02020603050405020304" pitchFamily="18" charset="0"/>
                <a:ea typeface="Times"/>
                <a:cs typeface="Times New Roman" panose="02020603050405020304" pitchFamily="18" charset="0"/>
              </a:rPr>
              <a:t> with the heart (= the pump) at one end of the circle, and the organs (the receiving part), at the other side of the circle.</a:t>
            </a:r>
          </a:p>
          <a:p>
            <a:endParaRPr lang="en-US" sz="1800" dirty="0">
              <a:effectLst/>
              <a:latin typeface="Times"/>
              <a:ea typeface="Times"/>
              <a:cs typeface="Times New Roman" panose="02020603050405020304" pitchFamily="18" charset="0"/>
            </a:endParaRPr>
          </a:p>
        </p:txBody>
      </p:sp>
      <p:pic>
        <p:nvPicPr>
          <p:cNvPr id="6" name="Picture 5">
            <a:extLst>
              <a:ext uri="{FF2B5EF4-FFF2-40B4-BE49-F238E27FC236}">
                <a16:creationId xmlns:a16="http://schemas.microsoft.com/office/drawing/2014/main" id="{254701D1-F954-08B3-0465-4669E4282F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409679" y="1386400"/>
            <a:ext cx="3062309" cy="4648640"/>
          </a:xfrm>
          <a:prstGeom prst="rect">
            <a:avLst/>
          </a:prstGeom>
          <a:noFill/>
          <a:ln>
            <a:noFill/>
          </a:ln>
        </p:spPr>
      </p:pic>
    </p:spTree>
    <p:extLst>
      <p:ext uri="{BB962C8B-B14F-4D97-AF65-F5344CB8AC3E}">
        <p14:creationId xmlns:p14="http://schemas.microsoft.com/office/powerpoint/2010/main" val="34133499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794844" y="-88898"/>
            <a:ext cx="10401475" cy="985598"/>
          </a:xfrm>
        </p:spPr>
        <p:txBody>
          <a:bodyPr>
            <a:normAutofit/>
          </a:bodyPr>
          <a:lstStyle/>
          <a:p>
            <a:pPr marL="0" marR="0">
              <a:spcBef>
                <a:spcPts val="0"/>
              </a:spcBef>
              <a:spcAft>
                <a:spcPts val="0"/>
              </a:spcAft>
            </a:pPr>
            <a:r>
              <a:rPr lang="en-US" sz="3200" b="1" dirty="0">
                <a:effectLst/>
                <a:latin typeface="Times New Roman" panose="02020603050405020304" pitchFamily="18" charset="0"/>
                <a:ea typeface="Times"/>
                <a:cs typeface="Times New Roman" panose="02020603050405020304" pitchFamily="18" charset="0"/>
              </a:rPr>
              <a:t>B. The systemic and the pulmonary circulation:</a:t>
            </a:r>
            <a:endParaRPr lang="en-US" sz="3200" dirty="0">
              <a:effectLst/>
              <a:latin typeface="Times"/>
              <a:ea typeface="Times"/>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B.1. Introduction to the CVS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#5</a:t>
            </a:r>
            <a:endParaRPr lang="en-US" sz="1200" dirty="0">
              <a:solidFill>
                <a:schemeClr val="tx2">
                  <a:lumMod val="60000"/>
                  <a:lumOff val="40000"/>
                </a:schemeClr>
              </a:solidFill>
              <a:effectLst/>
              <a:latin typeface="Helvetica" pitchFamily="2" charset="0"/>
            </a:endParaRPr>
          </a:p>
        </p:txBody>
      </p:sp>
      <p:sp>
        <p:nvSpPr>
          <p:cNvPr id="4" name="TextBox 3">
            <a:extLst>
              <a:ext uri="{FF2B5EF4-FFF2-40B4-BE49-F238E27FC236}">
                <a16:creationId xmlns:a16="http://schemas.microsoft.com/office/drawing/2014/main" id="{0847F61F-FAAD-2EE6-9E7F-97A9AAED082A}"/>
              </a:ext>
            </a:extLst>
          </p:cNvPr>
          <p:cNvSpPr txBox="1"/>
          <p:nvPr/>
        </p:nvSpPr>
        <p:spPr>
          <a:xfrm>
            <a:off x="894080" y="1255375"/>
            <a:ext cx="7376160" cy="4431983"/>
          </a:xfrm>
          <a:prstGeom prst="rect">
            <a:avLst/>
          </a:prstGeom>
          <a:noFill/>
        </p:spPr>
        <p:txBody>
          <a:bodyPr wrap="square">
            <a:spAutoFit/>
          </a:bodyPr>
          <a:lstStyle/>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1.  However, there are actually, </a:t>
            </a:r>
            <a:r>
              <a:rPr lang="en-US" sz="2400" b="1" dirty="0">
                <a:effectLst/>
                <a:latin typeface="Times New Roman" panose="02020603050405020304" pitchFamily="18" charset="0"/>
                <a:ea typeface="Times"/>
                <a:cs typeface="Times New Roman" panose="02020603050405020304" pitchFamily="18" charset="0"/>
              </a:rPr>
              <a:t>two</a:t>
            </a:r>
            <a:r>
              <a:rPr lang="en-US" sz="2400" dirty="0">
                <a:effectLst/>
                <a:latin typeface="Times New Roman" panose="02020603050405020304" pitchFamily="18" charset="0"/>
                <a:ea typeface="Times"/>
                <a:cs typeface="Times New Roman" panose="02020603050405020304" pitchFamily="18" charset="0"/>
              </a:rPr>
              <a:t> circulations in the body; the large (also called ‘</a:t>
            </a:r>
            <a:r>
              <a:rPr lang="en-US" sz="2400" b="1" dirty="0">
                <a:effectLst/>
                <a:latin typeface="Times New Roman" panose="02020603050405020304" pitchFamily="18" charset="0"/>
                <a:ea typeface="Times"/>
                <a:cs typeface="Times New Roman" panose="02020603050405020304" pitchFamily="18" charset="0"/>
              </a:rPr>
              <a:t>systemic’</a:t>
            </a:r>
            <a:r>
              <a:rPr lang="en-US" sz="2400" dirty="0">
                <a:effectLst/>
                <a:latin typeface="Times New Roman" panose="02020603050405020304" pitchFamily="18" charset="0"/>
                <a:ea typeface="Times"/>
                <a:cs typeface="Times New Roman" panose="02020603050405020304" pitchFamily="18" charset="0"/>
              </a:rPr>
              <a:t>) circulation and a smaller circulation.</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2. The smaller circulation transports the blood to the lungs (= </a:t>
            </a:r>
            <a:r>
              <a:rPr lang="en-US" sz="2400" i="1" dirty="0" err="1">
                <a:effectLst/>
                <a:latin typeface="Times New Roman" panose="02020603050405020304" pitchFamily="18" charset="0"/>
                <a:ea typeface="Times"/>
                <a:cs typeface="Times New Roman" panose="02020603050405020304" pitchFamily="18" charset="0"/>
              </a:rPr>
              <a:t>pulmones</a:t>
            </a:r>
            <a:r>
              <a:rPr lang="en-US" sz="2400" dirty="0">
                <a:effectLst/>
                <a:latin typeface="Times New Roman" panose="02020603050405020304" pitchFamily="18" charset="0"/>
                <a:ea typeface="Times"/>
                <a:cs typeface="Times New Roman" panose="02020603050405020304" pitchFamily="18" charset="0"/>
              </a:rPr>
              <a:t>). This is why this circulation is called ‘the </a:t>
            </a:r>
            <a:r>
              <a:rPr lang="en-US" sz="2400" b="1" dirty="0">
                <a:effectLst/>
                <a:latin typeface="Times New Roman" panose="02020603050405020304" pitchFamily="18" charset="0"/>
                <a:ea typeface="Times"/>
                <a:cs typeface="Times New Roman" panose="02020603050405020304" pitchFamily="18" charset="0"/>
              </a:rPr>
              <a:t>pulmonary</a:t>
            </a:r>
            <a:r>
              <a:rPr lang="en-US" sz="2400" dirty="0">
                <a:effectLst/>
                <a:latin typeface="Times New Roman" panose="02020603050405020304" pitchFamily="18" charset="0"/>
                <a:ea typeface="Times"/>
                <a:cs typeface="Times New Roman" panose="02020603050405020304" pitchFamily="18" charset="0"/>
              </a:rPr>
              <a:t> circulation’.</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3. The function of the </a:t>
            </a:r>
            <a:r>
              <a:rPr lang="en-US" sz="2400" b="1" dirty="0">
                <a:effectLst/>
                <a:latin typeface="Times New Roman" panose="02020603050405020304" pitchFamily="18" charset="0"/>
                <a:ea typeface="Times"/>
                <a:cs typeface="Times New Roman" panose="02020603050405020304" pitchFamily="18" charset="0"/>
              </a:rPr>
              <a:t>pulmonary</a:t>
            </a:r>
            <a:r>
              <a:rPr lang="en-US" sz="2400" dirty="0">
                <a:effectLst/>
                <a:latin typeface="Times New Roman" panose="02020603050405020304" pitchFamily="18" charset="0"/>
                <a:ea typeface="Times"/>
                <a:cs typeface="Times New Roman" panose="02020603050405020304" pitchFamily="18" charset="0"/>
              </a:rPr>
              <a:t> circulation is to transport de-oxygenated blood to the lungs where it is re-oxygenated (‘filled with oxygen’). </a:t>
            </a:r>
          </a:p>
          <a:p>
            <a:endParaRPr lang="en-US" sz="1800" dirty="0">
              <a:effectLst/>
              <a:latin typeface="Times"/>
              <a:ea typeface="Times"/>
              <a:cs typeface="Times New Roman" panose="02020603050405020304" pitchFamily="18" charset="0"/>
            </a:endParaRPr>
          </a:p>
        </p:txBody>
      </p:sp>
      <p:pic>
        <p:nvPicPr>
          <p:cNvPr id="3" name="Picture 2">
            <a:extLst>
              <a:ext uri="{FF2B5EF4-FFF2-40B4-BE49-F238E27FC236}">
                <a16:creationId xmlns:a16="http://schemas.microsoft.com/office/drawing/2014/main" id="{123A0312-F3BB-12A4-6282-A3EE39D60CD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737600" y="1301749"/>
            <a:ext cx="3059508" cy="4616825"/>
          </a:xfrm>
          <a:prstGeom prst="rect">
            <a:avLst/>
          </a:prstGeom>
          <a:noFill/>
          <a:ln>
            <a:noFill/>
          </a:ln>
        </p:spPr>
      </p:pic>
    </p:spTree>
    <p:extLst>
      <p:ext uri="{BB962C8B-B14F-4D97-AF65-F5344CB8AC3E}">
        <p14:creationId xmlns:p14="http://schemas.microsoft.com/office/powerpoint/2010/main" val="556494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794844" y="-88898"/>
            <a:ext cx="10401475" cy="985598"/>
          </a:xfrm>
        </p:spPr>
        <p:txBody>
          <a:bodyPr>
            <a:normAutofit/>
          </a:bodyPr>
          <a:lstStyle/>
          <a:p>
            <a:pPr marL="0" marR="0">
              <a:spcBef>
                <a:spcPts val="0"/>
              </a:spcBef>
              <a:spcAft>
                <a:spcPts val="0"/>
              </a:spcAft>
            </a:pPr>
            <a:r>
              <a:rPr lang="en-US" sz="3200" b="1" dirty="0">
                <a:effectLst/>
                <a:latin typeface="Times New Roman" panose="02020603050405020304" pitchFamily="18" charset="0"/>
                <a:ea typeface="Times"/>
                <a:cs typeface="Times New Roman" panose="02020603050405020304" pitchFamily="18" charset="0"/>
              </a:rPr>
              <a:t>B. The systemic and the pulmonary circulation:</a:t>
            </a:r>
            <a:endParaRPr lang="en-US" sz="3200" dirty="0">
              <a:effectLst/>
              <a:latin typeface="Times"/>
              <a:ea typeface="Times"/>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B.1. Introduction to the CVS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#6</a:t>
            </a:r>
            <a:endParaRPr lang="en-US" sz="1200" dirty="0">
              <a:solidFill>
                <a:schemeClr val="tx2">
                  <a:lumMod val="60000"/>
                  <a:lumOff val="40000"/>
                </a:schemeClr>
              </a:solidFill>
              <a:effectLst/>
              <a:latin typeface="Helvetica" pitchFamily="2" charset="0"/>
            </a:endParaRPr>
          </a:p>
        </p:txBody>
      </p:sp>
      <p:sp>
        <p:nvSpPr>
          <p:cNvPr id="4" name="TextBox 3">
            <a:extLst>
              <a:ext uri="{FF2B5EF4-FFF2-40B4-BE49-F238E27FC236}">
                <a16:creationId xmlns:a16="http://schemas.microsoft.com/office/drawing/2014/main" id="{0847F61F-FAAD-2EE6-9E7F-97A9AAED082A}"/>
              </a:ext>
            </a:extLst>
          </p:cNvPr>
          <p:cNvSpPr txBox="1"/>
          <p:nvPr/>
        </p:nvSpPr>
        <p:spPr>
          <a:xfrm>
            <a:off x="894080" y="1214735"/>
            <a:ext cx="7376160" cy="4801314"/>
          </a:xfrm>
          <a:prstGeom prst="rect">
            <a:avLst/>
          </a:prstGeom>
          <a:noFill/>
        </p:spPr>
        <p:txBody>
          <a:bodyPr wrap="square">
            <a:spAutoFit/>
          </a:bodyPr>
          <a:lstStyle/>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4. This oxygen rich blood flows back to the heart where it is then pumped into the </a:t>
            </a:r>
            <a:r>
              <a:rPr lang="en-US" sz="2400" b="1" dirty="0">
                <a:effectLst/>
                <a:latin typeface="Times New Roman" panose="02020603050405020304" pitchFamily="18" charset="0"/>
                <a:ea typeface="Times"/>
                <a:cs typeface="Times New Roman" panose="02020603050405020304" pitchFamily="18" charset="0"/>
              </a:rPr>
              <a:t>systemic</a:t>
            </a:r>
            <a:r>
              <a:rPr lang="en-US" sz="2400" dirty="0">
                <a:effectLst/>
                <a:latin typeface="Times New Roman" panose="02020603050405020304" pitchFamily="18" charset="0"/>
                <a:ea typeface="Times"/>
                <a:cs typeface="Times New Roman" panose="02020603050405020304" pitchFamily="18" charset="0"/>
              </a:rPr>
              <a:t> circulation.</a:t>
            </a:r>
            <a:endParaRPr lang="en-US" sz="2400" dirty="0">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5. In other words, there are actually </a:t>
            </a:r>
            <a:r>
              <a:rPr lang="en-US" sz="2400" b="1" dirty="0">
                <a:effectLst/>
                <a:latin typeface="Times New Roman" panose="02020603050405020304" pitchFamily="18" charset="0"/>
                <a:ea typeface="Times"/>
                <a:cs typeface="Times New Roman" panose="02020603050405020304" pitchFamily="18" charset="0"/>
              </a:rPr>
              <a:t>two hearts</a:t>
            </a:r>
            <a:r>
              <a:rPr lang="en-US" sz="2400" dirty="0">
                <a:effectLst/>
                <a:latin typeface="Times New Roman" panose="02020603050405020304" pitchFamily="18" charset="0"/>
                <a:ea typeface="Times"/>
                <a:cs typeface="Times New Roman" panose="02020603050405020304" pitchFamily="18" charset="0"/>
              </a:rPr>
              <a:t>; one heart that pumps the oxygenated blood into the systemic circulation and a second heart that pumps de-oxygenated blood to the lungs.</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6. Note that the blood vessels coming from the heart to the organs are called ‘</a:t>
            </a:r>
            <a:r>
              <a:rPr lang="en-US" sz="2400" b="1" dirty="0">
                <a:effectLst/>
                <a:latin typeface="Times New Roman" panose="02020603050405020304" pitchFamily="18" charset="0"/>
                <a:ea typeface="Times"/>
                <a:cs typeface="Times New Roman" panose="02020603050405020304" pitchFamily="18" charset="0"/>
              </a:rPr>
              <a:t>arteries</a:t>
            </a:r>
            <a:r>
              <a:rPr lang="en-US" sz="2400" dirty="0">
                <a:effectLst/>
                <a:latin typeface="Times New Roman" panose="02020603050405020304" pitchFamily="18" charset="0"/>
                <a:ea typeface="Times"/>
                <a:cs typeface="Times New Roman" panose="02020603050405020304" pitchFamily="18" charset="0"/>
              </a:rPr>
              <a:t>’ and the vessels that go from the </a:t>
            </a:r>
            <a:r>
              <a:rPr lang="en-US" sz="2400">
                <a:effectLst/>
                <a:latin typeface="Times New Roman" panose="02020603050405020304" pitchFamily="18" charset="0"/>
                <a:ea typeface="Times"/>
                <a:cs typeface="Times New Roman" panose="02020603050405020304" pitchFamily="18" charset="0"/>
              </a:rPr>
              <a:t>organs back </a:t>
            </a:r>
            <a:r>
              <a:rPr lang="en-US" sz="2400" dirty="0">
                <a:effectLst/>
                <a:latin typeface="Times New Roman" panose="02020603050405020304" pitchFamily="18" charset="0"/>
                <a:ea typeface="Times"/>
                <a:cs typeface="Times New Roman" panose="02020603050405020304" pitchFamily="18" charset="0"/>
              </a:rPr>
              <a:t>to the heart are called ‘</a:t>
            </a:r>
            <a:r>
              <a:rPr lang="en-US" sz="2400" b="1" dirty="0">
                <a:effectLst/>
                <a:latin typeface="Times New Roman" panose="02020603050405020304" pitchFamily="18" charset="0"/>
                <a:ea typeface="Times"/>
                <a:cs typeface="Times New Roman" panose="02020603050405020304" pitchFamily="18" charset="0"/>
              </a:rPr>
              <a:t>veins</a:t>
            </a:r>
            <a:r>
              <a:rPr lang="en-US" sz="2400" dirty="0">
                <a:effectLst/>
                <a:latin typeface="Times New Roman" panose="02020603050405020304" pitchFamily="18" charset="0"/>
                <a:ea typeface="Times"/>
                <a:cs typeface="Times New Roman" panose="02020603050405020304" pitchFamily="18" charset="0"/>
              </a:rPr>
              <a:t>’!</a:t>
            </a: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This is </a:t>
            </a:r>
            <a:r>
              <a:rPr lang="en-US" sz="2400" b="1" dirty="0">
                <a:effectLst/>
                <a:latin typeface="Times New Roman" panose="02020603050405020304" pitchFamily="18" charset="0"/>
                <a:ea typeface="Times"/>
                <a:cs typeface="Times New Roman" panose="02020603050405020304" pitchFamily="18" charset="0"/>
              </a:rPr>
              <a:t>crucial</a:t>
            </a:r>
            <a:r>
              <a:rPr lang="en-US" sz="2400" dirty="0">
                <a:effectLst/>
                <a:latin typeface="Times New Roman" panose="02020603050405020304" pitchFamily="18" charset="0"/>
                <a:ea typeface="Times"/>
                <a:cs typeface="Times New Roman" panose="02020603050405020304" pitchFamily="18" charset="0"/>
              </a:rPr>
              <a:t> stuff!</a:t>
            </a:r>
          </a:p>
          <a:p>
            <a:endParaRPr lang="en-US" sz="1800" dirty="0">
              <a:effectLst/>
              <a:latin typeface="Times"/>
              <a:ea typeface="Times"/>
              <a:cs typeface="Times New Roman" panose="02020603050405020304" pitchFamily="18" charset="0"/>
            </a:endParaRPr>
          </a:p>
        </p:txBody>
      </p:sp>
      <p:pic>
        <p:nvPicPr>
          <p:cNvPr id="3" name="Picture 2">
            <a:extLst>
              <a:ext uri="{FF2B5EF4-FFF2-40B4-BE49-F238E27FC236}">
                <a16:creationId xmlns:a16="http://schemas.microsoft.com/office/drawing/2014/main" id="{123A0312-F3BB-12A4-6282-A3EE39D60CD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737600" y="1301749"/>
            <a:ext cx="3059508" cy="4616825"/>
          </a:xfrm>
          <a:prstGeom prst="rect">
            <a:avLst/>
          </a:prstGeom>
          <a:noFill/>
          <a:ln>
            <a:noFill/>
          </a:ln>
        </p:spPr>
      </p:pic>
    </p:spTree>
    <p:extLst>
      <p:ext uri="{BB962C8B-B14F-4D97-AF65-F5344CB8AC3E}">
        <p14:creationId xmlns:p14="http://schemas.microsoft.com/office/powerpoint/2010/main" val="3906527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794844" y="-88898"/>
            <a:ext cx="10401475" cy="985598"/>
          </a:xfrm>
        </p:spPr>
        <p:txBody>
          <a:bodyPr>
            <a:normAutofit/>
          </a:bodyPr>
          <a:lstStyle/>
          <a:p>
            <a:pPr marL="0" marR="0">
              <a:spcBef>
                <a:spcPts val="0"/>
              </a:spcBef>
              <a:spcAft>
                <a:spcPts val="0"/>
              </a:spcAft>
            </a:pPr>
            <a:r>
              <a:rPr lang="en-US" sz="3200" b="1" dirty="0">
                <a:effectLst/>
                <a:latin typeface="Times New Roman" panose="02020603050405020304" pitchFamily="18" charset="0"/>
                <a:ea typeface="Times"/>
                <a:cs typeface="Times New Roman" panose="02020603050405020304" pitchFamily="18" charset="0"/>
              </a:rPr>
              <a:t>B. The systemic and the pulmonary circulation:</a:t>
            </a:r>
            <a:endParaRPr lang="en-US" sz="3200" dirty="0">
              <a:effectLst/>
              <a:latin typeface="Times"/>
              <a:ea typeface="Times"/>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B.1. Introduction to the CVS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#7</a:t>
            </a:r>
            <a:endParaRPr lang="en-US" sz="1200" dirty="0">
              <a:solidFill>
                <a:schemeClr val="tx2">
                  <a:lumMod val="60000"/>
                  <a:lumOff val="40000"/>
                </a:schemeClr>
              </a:solidFill>
              <a:effectLst/>
              <a:latin typeface="Helvetica" pitchFamily="2" charset="0"/>
            </a:endParaRPr>
          </a:p>
        </p:txBody>
      </p:sp>
      <p:sp>
        <p:nvSpPr>
          <p:cNvPr id="4" name="TextBox 3">
            <a:extLst>
              <a:ext uri="{FF2B5EF4-FFF2-40B4-BE49-F238E27FC236}">
                <a16:creationId xmlns:a16="http://schemas.microsoft.com/office/drawing/2014/main" id="{0847F61F-FAAD-2EE6-9E7F-97A9AAED082A}"/>
              </a:ext>
            </a:extLst>
          </p:cNvPr>
          <p:cNvSpPr txBox="1"/>
          <p:nvPr/>
        </p:nvSpPr>
        <p:spPr>
          <a:xfrm>
            <a:off x="894080" y="1214735"/>
            <a:ext cx="7376160" cy="4062651"/>
          </a:xfrm>
          <a:prstGeom prst="rect">
            <a:avLst/>
          </a:prstGeom>
          <a:noFill/>
        </p:spPr>
        <p:txBody>
          <a:bodyPr wrap="square">
            <a:spAutoFit/>
          </a:bodyPr>
          <a:lstStyle/>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7. In the </a:t>
            </a:r>
            <a:r>
              <a:rPr lang="en-US" sz="2400" b="1" dirty="0">
                <a:effectLst/>
                <a:latin typeface="Times New Roman" panose="02020603050405020304" pitchFamily="18" charset="0"/>
                <a:ea typeface="Times"/>
                <a:cs typeface="Times New Roman" panose="02020603050405020304" pitchFamily="18" charset="0"/>
              </a:rPr>
              <a:t>systemic circulation</a:t>
            </a:r>
            <a:r>
              <a:rPr lang="en-US" sz="2400" dirty="0">
                <a:effectLst/>
                <a:latin typeface="Times New Roman" panose="02020603050405020304" pitchFamily="18" charset="0"/>
                <a:ea typeface="Times"/>
                <a:cs typeface="Times New Roman" panose="02020603050405020304" pitchFamily="18" charset="0"/>
              </a:rPr>
              <a:t>, the arteries transport oxygenated blood and the veins transport de-oxygenated blood back to the heart. </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8. In the </a:t>
            </a:r>
            <a:r>
              <a:rPr lang="en-US" sz="2400" b="1" dirty="0">
                <a:effectLst/>
                <a:latin typeface="Times New Roman" panose="02020603050405020304" pitchFamily="18" charset="0"/>
                <a:ea typeface="Times"/>
                <a:cs typeface="Times New Roman" panose="02020603050405020304" pitchFamily="18" charset="0"/>
              </a:rPr>
              <a:t>pulmonary circulation</a:t>
            </a:r>
            <a:r>
              <a:rPr lang="en-US" sz="2400" dirty="0">
                <a:effectLst/>
                <a:latin typeface="Times New Roman" panose="02020603050405020304" pitchFamily="18" charset="0"/>
                <a:ea typeface="Times"/>
                <a:cs typeface="Times New Roman" panose="02020603050405020304" pitchFamily="18" charset="0"/>
              </a:rPr>
              <a:t>, it is the other way around: the pulmonary arteries transport de-oxygenated blood to the lungs and the pulmonary veins transport oxygenated blood back to the heart.</a:t>
            </a:r>
          </a:p>
          <a:p>
            <a:endParaRPr lang="en-US" sz="2400" dirty="0">
              <a:effectLst/>
              <a:latin typeface="Times New Roman" panose="02020603050405020304" pitchFamily="18" charset="0"/>
              <a:ea typeface="Times"/>
              <a:cs typeface="Times New Roman" panose="02020603050405020304" pitchFamily="18" charset="0"/>
            </a:endParaRPr>
          </a:p>
          <a:p>
            <a:endParaRPr lang="en-US" sz="1800" dirty="0">
              <a:effectLst/>
              <a:latin typeface="Times"/>
              <a:ea typeface="Times"/>
              <a:cs typeface="Times New Roman" panose="02020603050405020304" pitchFamily="18" charset="0"/>
            </a:endParaRPr>
          </a:p>
        </p:txBody>
      </p:sp>
      <p:pic>
        <p:nvPicPr>
          <p:cNvPr id="3" name="Picture 2">
            <a:extLst>
              <a:ext uri="{FF2B5EF4-FFF2-40B4-BE49-F238E27FC236}">
                <a16:creationId xmlns:a16="http://schemas.microsoft.com/office/drawing/2014/main" id="{123A0312-F3BB-12A4-6282-A3EE39D60CD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737600" y="1301749"/>
            <a:ext cx="3059508" cy="4616825"/>
          </a:xfrm>
          <a:prstGeom prst="rect">
            <a:avLst/>
          </a:prstGeom>
          <a:noFill/>
          <a:ln>
            <a:noFill/>
          </a:ln>
        </p:spPr>
      </p:pic>
    </p:spTree>
    <p:extLst>
      <p:ext uri="{BB962C8B-B14F-4D97-AF65-F5344CB8AC3E}">
        <p14:creationId xmlns:p14="http://schemas.microsoft.com/office/powerpoint/2010/main" val="1579606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794844" y="-88898"/>
            <a:ext cx="10401475" cy="985598"/>
          </a:xfrm>
        </p:spPr>
        <p:txBody>
          <a:bodyPr>
            <a:normAutofit/>
          </a:bodyPr>
          <a:lstStyle/>
          <a:p>
            <a:pPr marL="0" marR="0">
              <a:spcBef>
                <a:spcPts val="0"/>
              </a:spcBef>
              <a:spcAft>
                <a:spcPts val="0"/>
              </a:spcAft>
            </a:pPr>
            <a:r>
              <a:rPr lang="en-US" sz="3200" b="1" dirty="0">
                <a:effectLst/>
                <a:latin typeface="Times New Roman" panose="02020603050405020304" pitchFamily="18" charset="0"/>
                <a:ea typeface="Times"/>
                <a:cs typeface="Times New Roman" panose="02020603050405020304" pitchFamily="18" charset="0"/>
              </a:rPr>
              <a:t>C. The Right and the Left Heart:</a:t>
            </a:r>
            <a:endParaRPr lang="en-US" sz="3200" dirty="0">
              <a:effectLst/>
              <a:latin typeface="Times New Roman" panose="02020603050405020304" pitchFamily="18" charset="0"/>
              <a:ea typeface="Times"/>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B.1. Introduction to the CVS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#8</a:t>
            </a:r>
            <a:endParaRPr lang="en-US" sz="1200" dirty="0">
              <a:solidFill>
                <a:schemeClr val="tx2">
                  <a:lumMod val="60000"/>
                  <a:lumOff val="40000"/>
                </a:schemeClr>
              </a:solidFill>
              <a:effectLst/>
              <a:latin typeface="Helvetica" pitchFamily="2" charset="0"/>
            </a:endParaRPr>
          </a:p>
        </p:txBody>
      </p:sp>
      <p:sp>
        <p:nvSpPr>
          <p:cNvPr id="4" name="TextBox 3">
            <a:extLst>
              <a:ext uri="{FF2B5EF4-FFF2-40B4-BE49-F238E27FC236}">
                <a16:creationId xmlns:a16="http://schemas.microsoft.com/office/drawing/2014/main" id="{0847F61F-FAAD-2EE6-9E7F-97A9AAED082A}"/>
              </a:ext>
            </a:extLst>
          </p:cNvPr>
          <p:cNvSpPr txBox="1"/>
          <p:nvPr/>
        </p:nvSpPr>
        <p:spPr>
          <a:xfrm>
            <a:off x="313094" y="1214735"/>
            <a:ext cx="8607386" cy="4524315"/>
          </a:xfrm>
          <a:prstGeom prst="rect">
            <a:avLst/>
          </a:prstGeom>
          <a:noFill/>
        </p:spPr>
        <p:txBody>
          <a:bodyPr wrap="square">
            <a:spAutoFit/>
          </a:bodyPr>
          <a:lstStyle/>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1. So, as you have seen above, there are actually two hearts, the </a:t>
            </a:r>
            <a:r>
              <a:rPr lang="en-US" sz="2400" b="1" dirty="0">
                <a:effectLst/>
                <a:latin typeface="Times New Roman" panose="02020603050405020304" pitchFamily="18" charset="0"/>
                <a:ea typeface="Times"/>
                <a:cs typeface="Times New Roman" panose="02020603050405020304" pitchFamily="18" charset="0"/>
              </a:rPr>
              <a:t>right</a:t>
            </a:r>
            <a:r>
              <a:rPr lang="en-US" sz="2400" dirty="0">
                <a:effectLst/>
                <a:latin typeface="Times New Roman" panose="02020603050405020304" pitchFamily="18" charset="0"/>
                <a:ea typeface="Times"/>
                <a:cs typeface="Times New Roman" panose="02020603050405020304" pitchFamily="18" charset="0"/>
              </a:rPr>
              <a:t> and the </a:t>
            </a:r>
            <a:r>
              <a:rPr lang="en-US" sz="2400" b="1" dirty="0">
                <a:effectLst/>
                <a:latin typeface="Times New Roman" panose="02020603050405020304" pitchFamily="18" charset="0"/>
                <a:ea typeface="Times"/>
                <a:cs typeface="Times New Roman" panose="02020603050405020304" pitchFamily="18" charset="0"/>
              </a:rPr>
              <a:t>left</a:t>
            </a:r>
            <a:r>
              <a:rPr lang="en-US" sz="2400" dirty="0">
                <a:effectLst/>
                <a:latin typeface="Times New Roman" panose="02020603050405020304" pitchFamily="18" charset="0"/>
                <a:ea typeface="Times"/>
                <a:cs typeface="Times New Roman" panose="02020603050405020304" pitchFamily="18" charset="0"/>
              </a:rPr>
              <a:t> heart.</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2. The right heart collects the blood from the veins of the systemic circulation and pumps it to the lungs.</a:t>
            </a:r>
            <a:r>
              <a:rPr lang="en-US" sz="2400" dirty="0">
                <a:effectLst/>
                <a:latin typeface="Times New Roman" panose="02020603050405020304" pitchFamily="18" charset="0"/>
                <a:cs typeface="Times New Roman" panose="02020603050405020304" pitchFamily="18" charset="0"/>
              </a:rPr>
              <a:t> </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3. The left heart receives the oxygenated blood from the pulmonary veins and pumps it to the arteries of the systemic circulation.</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4. When the heart contracts (=pumps), this phase is called the </a:t>
            </a:r>
            <a:r>
              <a:rPr lang="en-US" sz="2400" b="1" dirty="0">
                <a:effectLst/>
                <a:latin typeface="Times New Roman" panose="02020603050405020304" pitchFamily="18" charset="0"/>
                <a:ea typeface="Times"/>
                <a:cs typeface="Times New Roman" panose="02020603050405020304" pitchFamily="18" charset="0"/>
              </a:rPr>
              <a:t>systole</a:t>
            </a:r>
            <a:r>
              <a:rPr lang="en-US" sz="2400" dirty="0">
                <a:effectLst/>
                <a:latin typeface="Times New Roman" panose="02020603050405020304" pitchFamily="18" charset="0"/>
                <a:ea typeface="Times"/>
                <a:cs typeface="Times New Roman" panose="02020603050405020304" pitchFamily="18" charset="0"/>
              </a:rPr>
              <a:t>. After each contraction (=systole), the heart then relaxes. This is called the </a:t>
            </a:r>
            <a:r>
              <a:rPr lang="en-US" sz="2400" b="1" dirty="0">
                <a:effectLst/>
                <a:latin typeface="Times New Roman" panose="02020603050405020304" pitchFamily="18" charset="0"/>
                <a:ea typeface="Times"/>
                <a:cs typeface="Times New Roman" panose="02020603050405020304" pitchFamily="18" charset="0"/>
              </a:rPr>
              <a:t>diastole</a:t>
            </a:r>
            <a:r>
              <a:rPr lang="en-US" sz="2400" dirty="0">
                <a:effectLst/>
                <a:latin typeface="Times New Roman" panose="02020603050405020304" pitchFamily="18" charset="0"/>
                <a:ea typeface="Times"/>
                <a:cs typeface="Times New Roman" panose="02020603050405020304" pitchFamily="18" charset="0"/>
              </a:rPr>
              <a:t>.</a:t>
            </a:r>
          </a:p>
        </p:txBody>
      </p:sp>
      <p:pic>
        <p:nvPicPr>
          <p:cNvPr id="5" name="Picture 4">
            <a:extLst>
              <a:ext uri="{FF2B5EF4-FFF2-40B4-BE49-F238E27FC236}">
                <a16:creationId xmlns:a16="http://schemas.microsoft.com/office/drawing/2014/main" id="{2914B04E-2969-B11C-FD76-2F93BA68AC1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319502" y="1454266"/>
            <a:ext cx="3559404" cy="3219334"/>
          </a:xfrm>
          <a:prstGeom prst="rect">
            <a:avLst/>
          </a:prstGeom>
          <a:noFill/>
          <a:ln>
            <a:noFill/>
          </a:ln>
        </p:spPr>
      </p:pic>
    </p:spTree>
    <p:extLst>
      <p:ext uri="{BB962C8B-B14F-4D97-AF65-F5344CB8AC3E}">
        <p14:creationId xmlns:p14="http://schemas.microsoft.com/office/powerpoint/2010/main" val="34709672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794844" y="-88898"/>
            <a:ext cx="10401475" cy="985598"/>
          </a:xfrm>
        </p:spPr>
        <p:txBody>
          <a:bodyPr>
            <a:normAutofit/>
          </a:bodyPr>
          <a:lstStyle/>
          <a:p>
            <a:pPr>
              <a:spcBef>
                <a:spcPts val="0"/>
              </a:spcBef>
            </a:pPr>
            <a:r>
              <a:rPr lang="en-US" sz="3200" b="1" dirty="0">
                <a:effectLst/>
                <a:latin typeface="Times New Roman" panose="02020603050405020304" pitchFamily="18" charset="0"/>
                <a:ea typeface="Times"/>
                <a:cs typeface="Times New Roman" panose="02020603050405020304" pitchFamily="18" charset="0"/>
              </a:rPr>
              <a:t>D. The Arterial and the Venous ‘trees’ :</a:t>
            </a:r>
            <a:endParaRPr lang="en-US" sz="3200" dirty="0">
              <a:effectLst/>
              <a:latin typeface="Times New Roman" panose="02020603050405020304" pitchFamily="18" charset="0"/>
              <a:ea typeface="Times"/>
              <a:cs typeface="Times New Roman" panose="02020603050405020304" pitchFamily="18" charset="0"/>
            </a:endParaRPr>
          </a:p>
        </p:txBody>
      </p:sp>
      <p:sp>
        <p:nvSpPr>
          <p:cNvPr id="9" name="TextBox 8">
            <a:extLst>
              <a:ext uri="{FF2B5EF4-FFF2-40B4-BE49-F238E27FC236}">
                <a16:creationId xmlns:a16="http://schemas.microsoft.com/office/drawing/2014/main" id="{4FDFD549-8D09-D366-D835-60D052C50BB6}"/>
              </a:ext>
            </a:extLst>
          </p:cNvPr>
          <p:cNvSpPr txBox="1"/>
          <p:nvPr/>
        </p:nvSpPr>
        <p:spPr>
          <a:xfrm>
            <a:off x="186612" y="6573615"/>
            <a:ext cx="11793894" cy="276999"/>
          </a:xfrm>
          <a:prstGeom prst="rect">
            <a:avLst/>
          </a:prstGeom>
          <a:noFill/>
        </p:spPr>
        <p:txBody>
          <a:bodyPr wrap="square">
            <a:spAutoFit/>
          </a:bodyPr>
          <a:lstStyle/>
          <a:p>
            <a:r>
              <a:rPr lang="en-US" sz="1200" i="1" dirty="0">
                <a:solidFill>
                  <a:schemeClr val="tx2">
                    <a:lumMod val="60000"/>
                    <a:lumOff val="40000"/>
                  </a:schemeClr>
                </a:solidFill>
                <a:latin typeface="Helvetica" pitchFamily="2" charset="0"/>
              </a:rPr>
              <a:t>www.</a:t>
            </a:r>
            <a:r>
              <a:rPr lang="en-US" sz="1200" i="1" dirty="0">
                <a:solidFill>
                  <a:schemeClr val="tx2">
                    <a:lumMod val="60000"/>
                    <a:lumOff val="40000"/>
                  </a:schemeClr>
                </a:solidFill>
                <a:effectLst/>
                <a:latin typeface="Helvetica" pitchFamily="2" charset="0"/>
              </a:rPr>
              <a:t>BasicPhysiology.org			 B.1. Introduction to the CVS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#9</a:t>
            </a:r>
            <a:endParaRPr lang="en-US" sz="1200" dirty="0">
              <a:solidFill>
                <a:schemeClr val="tx2">
                  <a:lumMod val="60000"/>
                  <a:lumOff val="40000"/>
                </a:schemeClr>
              </a:solidFill>
              <a:effectLst/>
              <a:latin typeface="Helvetica" pitchFamily="2" charset="0"/>
            </a:endParaRPr>
          </a:p>
        </p:txBody>
      </p:sp>
      <p:sp>
        <p:nvSpPr>
          <p:cNvPr id="4" name="TextBox 3">
            <a:extLst>
              <a:ext uri="{FF2B5EF4-FFF2-40B4-BE49-F238E27FC236}">
                <a16:creationId xmlns:a16="http://schemas.microsoft.com/office/drawing/2014/main" id="{0847F61F-FAAD-2EE6-9E7F-97A9AAED082A}"/>
              </a:ext>
            </a:extLst>
          </p:cNvPr>
          <p:cNvSpPr txBox="1"/>
          <p:nvPr/>
        </p:nvSpPr>
        <p:spPr>
          <a:xfrm>
            <a:off x="313094" y="1214735"/>
            <a:ext cx="7205306" cy="4801314"/>
          </a:xfrm>
          <a:prstGeom prst="rect">
            <a:avLst/>
          </a:prstGeom>
          <a:noFill/>
        </p:spPr>
        <p:txBody>
          <a:bodyPr wrap="square">
            <a:spAutoFit/>
          </a:bodyPr>
          <a:lstStyle/>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1. Both the arterial and the venous vessels are built like a ‘tree’. </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2. This tree starts as a ‘trunk’; which is a major artery or vein. This vessel then splits into smaller and small branches thereby developing into a tree.</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3. The major difference between the arterial and the venous tree is that the arterial system splits up into smaller and smaller arteries while in the venous system, the reverse occurs. That is, smaller veins merge gradually into bigger ones.</a:t>
            </a:r>
          </a:p>
          <a:p>
            <a:pPr marL="0" marR="0">
              <a:spcBef>
                <a:spcPts val="0"/>
              </a:spcBef>
              <a:spcAft>
                <a:spcPts val="0"/>
              </a:spcAft>
            </a:pPr>
            <a:endParaRPr lang="en-US" sz="1800" dirty="0">
              <a:effectLst/>
              <a:latin typeface="Times"/>
              <a:ea typeface="Times"/>
              <a:cs typeface="Times New Roman" panose="02020603050405020304" pitchFamily="18" charset="0"/>
            </a:endParaRPr>
          </a:p>
        </p:txBody>
      </p:sp>
      <p:pic>
        <p:nvPicPr>
          <p:cNvPr id="3" name="Picture 2">
            <a:extLst>
              <a:ext uri="{FF2B5EF4-FFF2-40B4-BE49-F238E27FC236}">
                <a16:creationId xmlns:a16="http://schemas.microsoft.com/office/drawing/2014/main" id="{4D12B719-9747-F3F3-1E72-670128CD04C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428871" y="1936750"/>
            <a:ext cx="4450035" cy="3427730"/>
          </a:xfrm>
          <a:prstGeom prst="rect">
            <a:avLst/>
          </a:prstGeom>
          <a:noFill/>
          <a:ln>
            <a:noFill/>
          </a:ln>
        </p:spPr>
      </p:pic>
    </p:spTree>
    <p:extLst>
      <p:ext uri="{BB962C8B-B14F-4D97-AF65-F5344CB8AC3E}">
        <p14:creationId xmlns:p14="http://schemas.microsoft.com/office/powerpoint/2010/main" val="24282704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2056</TotalTime>
  <Words>1185</Words>
  <Application>Microsoft Macintosh PowerPoint</Application>
  <PresentationFormat>Widescreen</PresentationFormat>
  <Paragraphs>73</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Helvetica</vt:lpstr>
      <vt:lpstr>Times</vt:lpstr>
      <vt:lpstr>Times New Roman</vt:lpstr>
      <vt:lpstr>Office Theme</vt:lpstr>
      <vt:lpstr>B.1. Introduction to the Cardiovascular System (= CVS)</vt:lpstr>
      <vt:lpstr>A. Function of the CVS:</vt:lpstr>
      <vt:lpstr>A. Function of the CVS:</vt:lpstr>
      <vt:lpstr>A. Function of the CVS:</vt:lpstr>
      <vt:lpstr>B. The systemic and the pulmonary circulation:</vt:lpstr>
      <vt:lpstr>B. The systemic and the pulmonary circulation:</vt:lpstr>
      <vt:lpstr>B. The systemic and the pulmonary circulation:</vt:lpstr>
      <vt:lpstr>C. The Right and the Left Heart:</vt:lpstr>
      <vt:lpstr>D. The Arterial and the Venous ‘trees’ :</vt:lpstr>
      <vt:lpstr>E. The Capillaries: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BasicPhysiology.org</dc:title>
  <dc:creator>Wim Lammers</dc:creator>
  <cp:lastModifiedBy>Wim Lammers</cp:lastModifiedBy>
  <cp:revision>518</cp:revision>
  <dcterms:created xsi:type="dcterms:W3CDTF">2026-03-27T09:36:05Z</dcterms:created>
  <dcterms:modified xsi:type="dcterms:W3CDTF">2026-05-14T16:39:10Z</dcterms:modified>
</cp:coreProperties>
</file>