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331"/>
    <p:restoredTop sz="94674"/>
  </p:normalViewPr>
  <p:slideViewPr>
    <p:cSldViewPr snapToGrid="0">
      <p:cViewPr varScale="1">
        <p:scale>
          <a:sx n="58" d="100"/>
          <a:sy n="58" d="100"/>
        </p:scale>
        <p:origin x="232" y="1608"/>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5/16/26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5/16/26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5/16/26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2148044" y="542973"/>
            <a:ext cx="8488827" cy="584775"/>
          </a:xfrm>
          <a:prstGeom prst="rect">
            <a:avLst/>
          </a:prstGeom>
          <a:noFill/>
        </p:spPr>
        <p:txBody>
          <a:bodyPr wrap="square">
            <a:spAutoFit/>
          </a:bodyPr>
          <a:lstStyle/>
          <a:p>
            <a:pPr marL="0" marR="0" algn="ctr">
              <a:spcBef>
                <a:spcPts val="0"/>
              </a:spcBef>
              <a:spcAft>
                <a:spcPts val="0"/>
              </a:spcAft>
            </a:pPr>
            <a:r>
              <a:rPr lang="en-US" sz="3200" b="1" dirty="0">
                <a:solidFill>
                  <a:schemeClr val="accent1"/>
                </a:solidFill>
                <a:latin typeface="Times New Roman" panose="02020603050405020304" pitchFamily="18" charset="0"/>
                <a:cs typeface="Times New Roman" panose="02020603050405020304" pitchFamily="18" charset="0"/>
              </a:rPr>
              <a:t>B.3.2. Cardiac Excitation</a:t>
            </a:r>
            <a:r>
              <a:rPr lang="en-US" sz="3200" b="1" dirty="0">
                <a:solidFill>
                  <a:schemeClr val="accent1"/>
                </a:solidFill>
                <a:effectLst/>
                <a:latin typeface="Times New Roman" panose="02020603050405020304" pitchFamily="18" charset="0"/>
                <a:cs typeface="Times New Roman" panose="02020603050405020304" pitchFamily="18" charset="0"/>
              </a:rPr>
              <a:t>	</a:t>
            </a:r>
            <a:endParaRPr lang="en-GB" sz="32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4" name="TextBox 3">
            <a:extLst>
              <a:ext uri="{FF2B5EF4-FFF2-40B4-BE49-F238E27FC236}">
                <a16:creationId xmlns:a16="http://schemas.microsoft.com/office/drawing/2014/main" id="{8B498B71-5B0F-8CBA-DB1B-DB7CBCCE4C71}"/>
              </a:ext>
            </a:extLst>
          </p:cNvPr>
          <p:cNvSpPr txBox="1"/>
          <p:nvPr/>
        </p:nvSpPr>
        <p:spPr>
          <a:xfrm>
            <a:off x="1806498" y="2181176"/>
            <a:ext cx="8830373" cy="1938992"/>
          </a:xfrm>
          <a:prstGeom prst="rect">
            <a:avLst/>
          </a:prstGeom>
          <a:noFill/>
        </p:spPr>
        <p:txBody>
          <a:bodyPr wrap="square">
            <a:spAutoFit/>
          </a:bodyPr>
          <a:lstStyle/>
          <a:p>
            <a:r>
              <a:rPr lang="en-US" sz="2400" b="1" dirty="0">
                <a:effectLst/>
                <a:latin typeface="Times New Roman" panose="02020603050405020304" pitchFamily="18" charset="0"/>
                <a:ea typeface="Times"/>
                <a:cs typeface="Times New Roman" panose="02020603050405020304" pitchFamily="18" charset="0"/>
              </a:rPr>
              <a:t>Purpose</a:t>
            </a:r>
            <a:r>
              <a:rPr lang="en-US" sz="2400" dirty="0">
                <a:effectLst/>
                <a:latin typeface="Times New Roman" panose="02020603050405020304" pitchFamily="18" charset="0"/>
                <a:ea typeface="Times"/>
                <a:cs typeface="Times New Roman" panose="02020603050405020304" pitchFamily="18" charset="0"/>
              </a:rPr>
              <a:t>: </a:t>
            </a:r>
          </a:p>
          <a:p>
            <a:endParaRPr lang="en-US" sz="2400" dirty="0">
              <a:latin typeface="Times New Roman" panose="02020603050405020304" pitchFamily="18" charset="0"/>
              <a:ea typeface="Times"/>
              <a:cs typeface="Times New Roman" panose="02020603050405020304" pitchFamily="18" charset="0"/>
            </a:endParaRPr>
          </a:p>
          <a:p>
            <a:r>
              <a:rPr lang="en-US" sz="2400" dirty="0">
                <a:effectLst/>
                <a:latin typeface="Times New Roman" panose="02020603050405020304" pitchFamily="18" charset="0"/>
                <a:ea typeface="Times"/>
                <a:cs typeface="Times New Roman" panose="02020603050405020304" pitchFamily="18" charset="0"/>
              </a:rPr>
              <a:t>The heart has to be activated (=excited), through its conduction system, in a specific sequence so that it will contract (i.e. pump) in an orderly manner.</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8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4"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2" name="TextBox 1">
            <a:extLst>
              <a:ext uri="{FF2B5EF4-FFF2-40B4-BE49-F238E27FC236}">
                <a16:creationId xmlns:a16="http://schemas.microsoft.com/office/drawing/2014/main" id="{61AB11E2-5F5C-C064-C446-C6D6EF2B9D89}"/>
              </a:ext>
            </a:extLst>
          </p:cNvPr>
          <p:cNvSpPr txBox="1"/>
          <p:nvPr/>
        </p:nvSpPr>
        <p:spPr>
          <a:xfrm>
            <a:off x="1039114" y="2966226"/>
            <a:ext cx="3399076" cy="3416320"/>
          </a:xfrm>
          <a:prstGeom prst="rect">
            <a:avLst/>
          </a:prstGeom>
          <a:noFill/>
        </p:spPr>
        <p:txBody>
          <a:bodyPr wrap="square" rtlCol="0">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Diastole: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During this phase of the cardiac cycle, the heart is </a:t>
            </a:r>
            <a:r>
              <a:rPr lang="en-US" sz="2400" b="1" dirty="0">
                <a:effectLst/>
                <a:latin typeface="Times New Roman" panose="02020603050405020304" pitchFamily="18" charset="0"/>
                <a:ea typeface="Times"/>
                <a:cs typeface="Times New Roman" panose="02020603050405020304" pitchFamily="18" charset="0"/>
              </a:rPr>
              <a:t>at rest</a:t>
            </a:r>
            <a:r>
              <a:rPr lang="en-US" sz="2400" dirty="0">
                <a:effectLst/>
                <a:latin typeface="Times New Roman" panose="02020603050405020304" pitchFamily="18" charset="0"/>
                <a:ea typeface="Times"/>
                <a:cs typeface="Times New Roman" panose="02020603050405020304" pitchFamily="18" charset="0"/>
              </a:rPr>
              <a:t>. There are no impulses propagating anywhere in the heart. The heart is electrically ‘silent’.</a:t>
            </a:r>
          </a:p>
        </p:txBody>
      </p:sp>
      <p:sp>
        <p:nvSpPr>
          <p:cNvPr id="6" name="TextBox 5">
            <a:extLst>
              <a:ext uri="{FF2B5EF4-FFF2-40B4-BE49-F238E27FC236}">
                <a16:creationId xmlns:a16="http://schemas.microsoft.com/office/drawing/2014/main" id="{31CE880B-C7BE-9EED-0BC1-378A8F7700AE}"/>
              </a:ext>
            </a:extLst>
          </p:cNvPr>
          <p:cNvSpPr txBox="1"/>
          <p:nvPr/>
        </p:nvSpPr>
        <p:spPr>
          <a:xfrm>
            <a:off x="4678517" y="2938996"/>
            <a:ext cx="3556665" cy="3416320"/>
          </a:xfrm>
          <a:prstGeom prst="rect">
            <a:avLst/>
          </a:prstGeom>
          <a:noFill/>
        </p:spPr>
        <p:txBody>
          <a:bodyPr wrap="square">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1. Sinus Node: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The impulse (= action potential) </a:t>
            </a:r>
            <a:r>
              <a:rPr lang="en-US" sz="2400" b="1" dirty="0">
                <a:effectLst/>
                <a:latin typeface="Times New Roman" panose="02020603050405020304" pitchFamily="18" charset="0"/>
                <a:ea typeface="Times"/>
                <a:cs typeface="Times New Roman" panose="02020603050405020304" pitchFamily="18" charset="0"/>
              </a:rPr>
              <a:t>starts</a:t>
            </a:r>
            <a:r>
              <a:rPr lang="en-US" sz="2400" dirty="0">
                <a:effectLst/>
                <a:latin typeface="Times New Roman" panose="02020603050405020304" pitchFamily="18" charset="0"/>
                <a:ea typeface="Times"/>
                <a:cs typeface="Times New Roman" panose="02020603050405020304" pitchFamily="18" charset="0"/>
              </a:rPr>
              <a:t> in the sinus node. This is normally always the case and that is why the sinus node is called the </a:t>
            </a:r>
            <a:r>
              <a:rPr lang="en-US" sz="2400" b="1" dirty="0">
                <a:effectLst/>
                <a:latin typeface="Times New Roman" panose="02020603050405020304" pitchFamily="18" charset="0"/>
                <a:ea typeface="Times"/>
                <a:cs typeface="Times New Roman" panose="02020603050405020304" pitchFamily="18" charset="0"/>
              </a:rPr>
              <a:t>pacemaker</a:t>
            </a:r>
            <a:r>
              <a:rPr lang="en-US" sz="2400" dirty="0">
                <a:effectLst/>
                <a:latin typeface="Times New Roman" panose="02020603050405020304" pitchFamily="18" charset="0"/>
                <a:ea typeface="Times"/>
                <a:cs typeface="Times New Roman" panose="02020603050405020304" pitchFamily="18" charset="0"/>
              </a:rPr>
              <a:t> of the heart.</a:t>
            </a:r>
            <a:r>
              <a:rPr lang="en-US" sz="2400" dirty="0">
                <a:effectLst/>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49FC1BE6-008F-321D-7D16-9EACCEACCE07}"/>
              </a:ext>
            </a:extLst>
          </p:cNvPr>
          <p:cNvSpPr txBox="1"/>
          <p:nvPr/>
        </p:nvSpPr>
        <p:spPr>
          <a:xfrm>
            <a:off x="8218466" y="2934771"/>
            <a:ext cx="3139051" cy="3416320"/>
          </a:xfrm>
          <a:prstGeom prst="rect">
            <a:avLst/>
          </a:prstGeom>
          <a:noFill/>
        </p:spPr>
        <p:txBody>
          <a:bodyPr wrap="square">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2. Atria:</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From the sinus node, the impulse propagates into the atria; first in the </a:t>
            </a:r>
            <a:r>
              <a:rPr lang="en-US" sz="2400" b="1" dirty="0">
                <a:effectLst/>
                <a:latin typeface="Times New Roman" panose="02020603050405020304" pitchFamily="18" charset="0"/>
                <a:ea typeface="Times"/>
                <a:cs typeface="Times New Roman" panose="02020603050405020304" pitchFamily="18" charset="0"/>
              </a:rPr>
              <a:t>right</a:t>
            </a:r>
            <a:r>
              <a:rPr lang="en-US" sz="2400" dirty="0">
                <a:effectLst/>
                <a:latin typeface="Times New Roman" panose="02020603050405020304" pitchFamily="18" charset="0"/>
                <a:ea typeface="Times"/>
                <a:cs typeface="Times New Roman" panose="02020603050405020304" pitchFamily="18" charset="0"/>
              </a:rPr>
              <a:t> atrium and, a little later, into the </a:t>
            </a:r>
            <a:r>
              <a:rPr lang="en-US" sz="2400" b="1" dirty="0">
                <a:effectLst/>
                <a:latin typeface="Times New Roman" panose="02020603050405020304" pitchFamily="18" charset="0"/>
                <a:ea typeface="Times"/>
                <a:cs typeface="Times New Roman" panose="02020603050405020304" pitchFamily="18" charset="0"/>
              </a:rPr>
              <a:t>left</a:t>
            </a:r>
            <a:r>
              <a:rPr lang="en-US" sz="2400" dirty="0">
                <a:effectLst/>
                <a:latin typeface="Times New Roman" panose="02020603050405020304" pitchFamily="18" charset="0"/>
                <a:ea typeface="Times"/>
                <a:cs typeface="Times New Roman" panose="02020603050405020304" pitchFamily="18" charset="0"/>
              </a:rPr>
              <a:t> atrium. </a:t>
            </a:r>
          </a:p>
          <a:p>
            <a:endParaRPr lang="en-US" sz="2400"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C876F331-4275-84E5-EBD4-5823C6879D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85881" y="820272"/>
            <a:ext cx="1804670" cy="1828800"/>
          </a:xfrm>
          <a:prstGeom prst="rect">
            <a:avLst/>
          </a:prstGeom>
          <a:noFill/>
          <a:ln>
            <a:noFill/>
          </a:ln>
        </p:spPr>
      </p:pic>
      <p:pic>
        <p:nvPicPr>
          <p:cNvPr id="12" name="Picture 11">
            <a:extLst>
              <a:ext uri="{FF2B5EF4-FFF2-40B4-BE49-F238E27FC236}">
                <a16:creationId xmlns:a16="http://schemas.microsoft.com/office/drawing/2014/main" id="{C4BAFBC2-C60F-1E8A-0D6E-5106835842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69889" y="837643"/>
            <a:ext cx="1816735" cy="1828800"/>
          </a:xfrm>
          <a:prstGeom prst="rect">
            <a:avLst/>
          </a:prstGeom>
          <a:noFill/>
          <a:ln>
            <a:noFill/>
          </a:ln>
        </p:spPr>
      </p:pic>
      <p:pic>
        <p:nvPicPr>
          <p:cNvPr id="14" name="Picture 13">
            <a:extLst>
              <a:ext uri="{FF2B5EF4-FFF2-40B4-BE49-F238E27FC236}">
                <a16:creationId xmlns:a16="http://schemas.microsoft.com/office/drawing/2014/main" id="{28B83145-DF36-4424-4673-9C8348F53C8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699628" y="819860"/>
            <a:ext cx="1804670" cy="1828800"/>
          </a:xfrm>
          <a:prstGeom prst="rect">
            <a:avLst/>
          </a:prstGeom>
          <a:noFill/>
          <a:ln>
            <a:noFill/>
          </a:ln>
        </p:spPr>
      </p:pic>
      <p:sp>
        <p:nvSpPr>
          <p:cNvPr id="15" name="TextBox 14">
            <a:extLst>
              <a:ext uri="{FF2B5EF4-FFF2-40B4-BE49-F238E27FC236}">
                <a16:creationId xmlns:a16="http://schemas.microsoft.com/office/drawing/2014/main" id="{F5486301-612F-4CFB-0B85-E0F714EBE6E4}"/>
              </a:ext>
            </a:extLst>
          </p:cNvPr>
          <p:cNvSpPr txBox="1"/>
          <p:nvPr/>
        </p:nvSpPr>
        <p:spPr>
          <a:xfrm>
            <a:off x="1456672" y="96933"/>
            <a:ext cx="8488827" cy="523220"/>
          </a:xfrm>
          <a:prstGeom prst="rect">
            <a:avLst/>
          </a:prstGeom>
          <a:noFill/>
        </p:spPr>
        <p:txBody>
          <a:bodyPr wrap="square">
            <a:spAutoFit/>
          </a:bodyPr>
          <a:lstStyle/>
          <a:p>
            <a:pPr marL="0" marR="0" algn="ctr">
              <a:spcBef>
                <a:spcPts val="0"/>
              </a:spcBef>
              <a:spcAft>
                <a:spcPts val="0"/>
              </a:spcAft>
            </a:pPr>
            <a:r>
              <a:rPr lang="en-US" sz="2800" b="1" dirty="0">
                <a:effectLst/>
                <a:latin typeface="Times New Roman" panose="02020603050405020304" pitchFamily="18" charset="0"/>
                <a:ea typeface="Times"/>
                <a:cs typeface="Times New Roman" panose="02020603050405020304" pitchFamily="18" charset="0"/>
              </a:rPr>
              <a:t>How does the Conducting System excite the heart?</a:t>
            </a:r>
            <a:r>
              <a:rPr lang="en-US" sz="2800" b="1" dirty="0">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Tree>
    <p:extLst>
      <p:ext uri="{BB962C8B-B14F-4D97-AF65-F5344CB8AC3E}">
        <p14:creationId xmlns:p14="http://schemas.microsoft.com/office/powerpoint/2010/main" val="184332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4"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1456672" y="96933"/>
            <a:ext cx="8488827" cy="523220"/>
          </a:xfrm>
          <a:prstGeom prst="rect">
            <a:avLst/>
          </a:prstGeom>
          <a:noFill/>
        </p:spPr>
        <p:txBody>
          <a:bodyPr wrap="square">
            <a:spAutoFit/>
          </a:bodyPr>
          <a:lstStyle/>
          <a:p>
            <a:pPr marL="0" marR="0" algn="ctr">
              <a:spcBef>
                <a:spcPts val="0"/>
              </a:spcBef>
              <a:spcAft>
                <a:spcPts val="0"/>
              </a:spcAft>
            </a:pPr>
            <a:r>
              <a:rPr lang="en-US" sz="2800" b="1" dirty="0">
                <a:effectLst/>
                <a:latin typeface="Times New Roman" panose="02020603050405020304" pitchFamily="18" charset="0"/>
                <a:ea typeface="Times"/>
                <a:cs typeface="Times New Roman" panose="02020603050405020304" pitchFamily="18" charset="0"/>
              </a:rPr>
              <a:t>How does the Conducting System excite the heart?</a:t>
            </a:r>
            <a:r>
              <a:rPr lang="en-US" sz="2800" b="1" dirty="0">
                <a:effectLst/>
                <a:latin typeface="Times New Roman" panose="02020603050405020304" pitchFamily="18" charset="0"/>
                <a:cs typeface="Times New Roman" panose="02020603050405020304" pitchFamily="18" charset="0"/>
              </a:rPr>
              <a:t> </a:t>
            </a:r>
            <a:endParaRPr lang="en-GB" sz="2800" b="1" dirty="0">
              <a:solidFill>
                <a:schemeClr val="accent1"/>
              </a:solidFill>
              <a:effectLst/>
              <a:latin typeface="Times New Roman" panose="02020603050405020304" pitchFamily="18" charset="0"/>
              <a:ea typeface="Times"/>
              <a:cs typeface="Times New Roman" panose="02020603050405020304" pitchFamily="18" charset="0"/>
            </a:endParaRPr>
          </a:p>
        </p:txBody>
      </p:sp>
      <p:sp>
        <p:nvSpPr>
          <p:cNvPr id="2" name="TextBox 1">
            <a:extLst>
              <a:ext uri="{FF2B5EF4-FFF2-40B4-BE49-F238E27FC236}">
                <a16:creationId xmlns:a16="http://schemas.microsoft.com/office/drawing/2014/main" id="{61AB11E2-5F5C-C064-C446-C6D6EF2B9D89}"/>
              </a:ext>
            </a:extLst>
          </p:cNvPr>
          <p:cNvSpPr txBox="1"/>
          <p:nvPr/>
        </p:nvSpPr>
        <p:spPr>
          <a:xfrm>
            <a:off x="423746" y="2542482"/>
            <a:ext cx="4014444" cy="4154984"/>
          </a:xfrm>
          <a:prstGeom prst="rect">
            <a:avLst/>
          </a:prstGeom>
          <a:noFill/>
        </p:spPr>
        <p:txBody>
          <a:bodyPr wrap="square" rtlCol="0">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3. The AV-node: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At the bottom of the right atrium, the impulse propagates into the AV-node (the nodal tissue located between the atria and the ventricles).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This is an important step, because the propagation of the action potential in the AV-node is </a:t>
            </a:r>
            <a:r>
              <a:rPr lang="en-US" sz="2400" b="1" dirty="0">
                <a:effectLst/>
                <a:latin typeface="Times New Roman" panose="02020603050405020304" pitchFamily="18" charset="0"/>
                <a:ea typeface="Times"/>
                <a:cs typeface="Times New Roman" panose="02020603050405020304" pitchFamily="18" charset="0"/>
              </a:rPr>
              <a:t>very slow</a:t>
            </a:r>
            <a:r>
              <a:rPr lang="en-US" sz="2400" dirty="0">
                <a:effectLst/>
                <a:latin typeface="Times New Roman" panose="02020603050405020304" pitchFamily="18" charset="0"/>
                <a:ea typeface="Times"/>
                <a:cs typeface="Times New Roman" panose="02020603050405020304" pitchFamily="18" charset="0"/>
              </a:rPr>
              <a:t>.</a:t>
            </a:r>
          </a:p>
        </p:txBody>
      </p:sp>
      <p:sp>
        <p:nvSpPr>
          <p:cNvPr id="6" name="TextBox 5">
            <a:extLst>
              <a:ext uri="{FF2B5EF4-FFF2-40B4-BE49-F238E27FC236}">
                <a16:creationId xmlns:a16="http://schemas.microsoft.com/office/drawing/2014/main" id="{31CE880B-C7BE-9EED-0BC1-378A8F7700AE}"/>
              </a:ext>
            </a:extLst>
          </p:cNvPr>
          <p:cNvSpPr txBox="1"/>
          <p:nvPr/>
        </p:nvSpPr>
        <p:spPr>
          <a:xfrm>
            <a:off x="4834632" y="2515252"/>
            <a:ext cx="4002764" cy="4154984"/>
          </a:xfrm>
          <a:prstGeom prst="rect">
            <a:avLst/>
          </a:prstGeom>
          <a:noFill/>
        </p:spPr>
        <p:txBody>
          <a:bodyPr wrap="square">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4. The Purkinje system:</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As the impulse, after a long delay, propagates out of the AV-node, it propagates into the </a:t>
            </a:r>
            <a:r>
              <a:rPr lang="en-US" sz="2400" b="1" dirty="0">
                <a:effectLst/>
                <a:latin typeface="Times New Roman" panose="02020603050405020304" pitchFamily="18" charset="0"/>
                <a:ea typeface="Times"/>
                <a:cs typeface="Times New Roman" panose="02020603050405020304" pitchFamily="18" charset="0"/>
              </a:rPr>
              <a:t>bundle of</a:t>
            </a:r>
            <a:r>
              <a:rPr lang="en-US" sz="2400" dirty="0">
                <a:effectLst/>
                <a:latin typeface="Times New Roman" panose="02020603050405020304" pitchFamily="18" charset="0"/>
                <a:ea typeface="Times"/>
                <a:cs typeface="Times New Roman" panose="02020603050405020304" pitchFamily="18" charset="0"/>
              </a:rPr>
              <a:t> </a:t>
            </a:r>
            <a:r>
              <a:rPr lang="en-US" sz="2400" b="1" dirty="0">
                <a:effectLst/>
                <a:latin typeface="Times New Roman" panose="02020603050405020304" pitchFamily="18" charset="0"/>
                <a:ea typeface="Times"/>
                <a:cs typeface="Times New Roman" panose="02020603050405020304" pitchFamily="18" charset="0"/>
              </a:rPr>
              <a:t>His</a:t>
            </a:r>
            <a:r>
              <a:rPr lang="en-US" sz="2400" dirty="0">
                <a:effectLst/>
                <a:latin typeface="Times New Roman" panose="02020603050405020304" pitchFamily="18" charset="0"/>
                <a:ea typeface="Times"/>
                <a:cs typeface="Times New Roman" panose="02020603050405020304" pitchFamily="18" charset="0"/>
              </a:rPr>
              <a:t> and then through the two </a:t>
            </a:r>
            <a:r>
              <a:rPr lang="en-US" sz="2400" b="1" dirty="0">
                <a:effectLst/>
                <a:latin typeface="Times New Roman" panose="02020603050405020304" pitchFamily="18" charset="0"/>
                <a:ea typeface="Times"/>
                <a:cs typeface="Times New Roman" panose="02020603050405020304" pitchFamily="18" charset="0"/>
              </a:rPr>
              <a:t>bundle branches</a:t>
            </a:r>
            <a:r>
              <a:rPr lang="en-US" sz="2400" dirty="0">
                <a:effectLst/>
                <a:latin typeface="Times New Roman" panose="02020603050405020304" pitchFamily="18" charset="0"/>
                <a:ea typeface="Times"/>
                <a:cs typeface="Times New Roman" panose="02020603050405020304" pitchFamily="18" charset="0"/>
              </a:rPr>
              <a:t> (right and left). This propagation is, in contrast to the propagation in the AV-node, </a:t>
            </a:r>
            <a:r>
              <a:rPr lang="en-US" sz="2400" b="1" dirty="0">
                <a:effectLst/>
                <a:latin typeface="Times New Roman" panose="02020603050405020304" pitchFamily="18" charset="0"/>
                <a:ea typeface="Times"/>
                <a:cs typeface="Times New Roman" panose="02020603050405020304" pitchFamily="18" charset="0"/>
              </a:rPr>
              <a:t>very fast</a:t>
            </a:r>
            <a:r>
              <a:rPr lang="en-US"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49FC1BE6-008F-321D-7D16-9EACCEACCE07}"/>
              </a:ext>
            </a:extLst>
          </p:cNvPr>
          <p:cNvSpPr txBox="1"/>
          <p:nvPr/>
        </p:nvSpPr>
        <p:spPr>
          <a:xfrm>
            <a:off x="9143999" y="2511027"/>
            <a:ext cx="2869579" cy="3785652"/>
          </a:xfrm>
          <a:prstGeom prst="rect">
            <a:avLst/>
          </a:prstGeom>
          <a:noFill/>
        </p:spPr>
        <p:txBody>
          <a:bodyPr wrap="square">
            <a:spAutoFit/>
          </a:bodyPr>
          <a:lstStyle/>
          <a:p>
            <a:pPr marL="0" marR="0" algn="ctr">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5. Ventricles: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Finally, the impulse arrives in the ventricular cells, the ventricular </a:t>
            </a:r>
            <a:r>
              <a:rPr lang="en-US" sz="2400" b="1" dirty="0">
                <a:effectLst/>
                <a:latin typeface="Times New Roman" panose="02020603050405020304" pitchFamily="18" charset="0"/>
                <a:ea typeface="Times"/>
                <a:cs typeface="Times New Roman" panose="02020603050405020304" pitchFamily="18" charset="0"/>
              </a:rPr>
              <a:t>myocytes</a:t>
            </a:r>
            <a:r>
              <a:rPr lang="en-US" sz="2400" dirty="0">
                <a:effectLst/>
                <a:latin typeface="Times New Roman" panose="02020603050405020304" pitchFamily="18" charset="0"/>
                <a:ea typeface="Times"/>
                <a:cs typeface="Times New Roman" panose="02020603050405020304" pitchFamily="18" charset="0"/>
              </a:rPr>
              <a:t> (cardiac muscle cells), also called the ventricular </a:t>
            </a:r>
            <a:r>
              <a:rPr lang="en-US" sz="2400" b="1" dirty="0">
                <a:effectLst/>
                <a:latin typeface="Times New Roman" panose="02020603050405020304" pitchFamily="18" charset="0"/>
                <a:ea typeface="Times"/>
                <a:cs typeface="Times New Roman" panose="02020603050405020304" pitchFamily="18" charset="0"/>
              </a:rPr>
              <a:t>myocardium</a:t>
            </a:r>
            <a:r>
              <a:rPr lang="en-US"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568403F2-D600-4060-EFBC-859079B2088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87702" y="651673"/>
            <a:ext cx="1720215" cy="1744345"/>
          </a:xfrm>
          <a:prstGeom prst="rect">
            <a:avLst/>
          </a:prstGeom>
          <a:noFill/>
          <a:ln>
            <a:noFill/>
          </a:ln>
        </p:spPr>
      </p:pic>
      <p:pic>
        <p:nvPicPr>
          <p:cNvPr id="4" name="Picture 3">
            <a:extLst>
              <a:ext uri="{FF2B5EF4-FFF2-40B4-BE49-F238E27FC236}">
                <a16:creationId xmlns:a16="http://schemas.microsoft.com/office/drawing/2014/main" id="{BB786EEF-F4E9-1CC5-8274-205C4968B18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45405" y="608960"/>
            <a:ext cx="1901190" cy="1913255"/>
          </a:xfrm>
          <a:prstGeom prst="rect">
            <a:avLst/>
          </a:prstGeom>
          <a:noFill/>
          <a:ln>
            <a:noFill/>
          </a:ln>
        </p:spPr>
      </p:pic>
      <p:pic>
        <p:nvPicPr>
          <p:cNvPr id="7" name="Picture 6">
            <a:extLst>
              <a:ext uri="{FF2B5EF4-FFF2-40B4-BE49-F238E27FC236}">
                <a16:creationId xmlns:a16="http://schemas.microsoft.com/office/drawing/2014/main" id="{6746DD08-55C4-8A54-E247-357F16AC865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837396" y="608959"/>
            <a:ext cx="1901190" cy="1913255"/>
          </a:xfrm>
          <a:prstGeom prst="rect">
            <a:avLst/>
          </a:prstGeom>
          <a:noFill/>
          <a:ln>
            <a:noFill/>
          </a:ln>
        </p:spPr>
      </p:pic>
    </p:spTree>
    <p:extLst>
      <p:ext uri="{BB962C8B-B14F-4D97-AF65-F5344CB8AC3E}">
        <p14:creationId xmlns:p14="http://schemas.microsoft.com/office/powerpoint/2010/main" val="3578765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4"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1456672" y="96933"/>
            <a:ext cx="8488827" cy="584775"/>
          </a:xfrm>
          <a:prstGeom prst="rect">
            <a:avLst/>
          </a:prstGeom>
          <a:noFill/>
        </p:spPr>
        <p:txBody>
          <a:bodyPr wrap="square">
            <a:spAutoFit/>
          </a:bodyPr>
          <a:lstStyle/>
          <a:p>
            <a:pPr algn="ctr"/>
            <a:r>
              <a:rPr lang="en-US" sz="3200" b="1" kern="0" dirty="0">
                <a:effectLst/>
                <a:latin typeface="Times New Roman" panose="02020603050405020304" pitchFamily="18" charset="0"/>
              </a:rPr>
              <a:t>B. Important Notes:</a:t>
            </a:r>
            <a:endParaRPr lang="en-US" sz="3200" b="1" kern="0" dirty="0">
              <a:effectLst/>
              <a:latin typeface="Times"/>
            </a:endParaRPr>
          </a:p>
        </p:txBody>
      </p:sp>
      <p:sp>
        <p:nvSpPr>
          <p:cNvPr id="2" name="TextBox 1">
            <a:extLst>
              <a:ext uri="{FF2B5EF4-FFF2-40B4-BE49-F238E27FC236}">
                <a16:creationId xmlns:a16="http://schemas.microsoft.com/office/drawing/2014/main" id="{61AB11E2-5F5C-C064-C446-C6D6EF2B9D89}"/>
              </a:ext>
            </a:extLst>
          </p:cNvPr>
          <p:cNvSpPr txBox="1"/>
          <p:nvPr/>
        </p:nvSpPr>
        <p:spPr>
          <a:xfrm>
            <a:off x="423746" y="1784206"/>
            <a:ext cx="3657600" cy="3785652"/>
          </a:xfrm>
          <a:prstGeom prst="rect">
            <a:avLst/>
          </a:prstGeom>
          <a:noFill/>
        </p:spPr>
        <p:txBody>
          <a:bodyPr wrap="square" rtlCol="0">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1. The SA-Pacemaker:</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The pacemaker is normally located in the sinus node. We call this therefore the sinus pacemaker (or the </a:t>
            </a:r>
            <a:r>
              <a:rPr lang="en-US" sz="2400" dirty="0" err="1">
                <a:effectLst/>
                <a:latin typeface="Times New Roman" panose="02020603050405020304" pitchFamily="18" charset="0"/>
                <a:ea typeface="Times"/>
                <a:cs typeface="Times New Roman" panose="02020603050405020304" pitchFamily="18" charset="0"/>
              </a:rPr>
              <a:t>SinoAtrial</a:t>
            </a:r>
            <a:r>
              <a:rPr lang="en-US" sz="2400" dirty="0">
                <a:effectLst/>
                <a:latin typeface="Times New Roman" panose="02020603050405020304" pitchFamily="18" charset="0"/>
                <a:ea typeface="Times"/>
                <a:cs typeface="Times New Roman" panose="02020603050405020304" pitchFamily="18" charset="0"/>
              </a:rPr>
              <a:t>-pacemaker). The rhythm induced by this pacemaker is called the </a:t>
            </a:r>
            <a:r>
              <a:rPr lang="en-US" sz="2400" b="1" dirty="0">
                <a:effectLst/>
                <a:latin typeface="Times New Roman" panose="02020603050405020304" pitchFamily="18" charset="0"/>
                <a:ea typeface="Times"/>
                <a:cs typeface="Times New Roman" panose="02020603050405020304" pitchFamily="18" charset="0"/>
              </a:rPr>
              <a:t>sinus rhythm.</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31CE880B-C7BE-9EED-0BC1-378A8F7700AE}"/>
              </a:ext>
            </a:extLst>
          </p:cNvPr>
          <p:cNvSpPr txBox="1"/>
          <p:nvPr/>
        </p:nvSpPr>
        <p:spPr>
          <a:xfrm>
            <a:off x="4232471" y="1801580"/>
            <a:ext cx="4002764" cy="3046988"/>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2. Most rapid rhythm:</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The pacemaker is normally located in the sinus node because these cells create new action potentials and they do that </a:t>
            </a:r>
            <a:r>
              <a:rPr lang="en-US" sz="2400" b="1" dirty="0">
                <a:effectLst/>
                <a:latin typeface="Times New Roman" panose="02020603050405020304" pitchFamily="18" charset="0"/>
                <a:ea typeface="Times"/>
                <a:cs typeface="Times New Roman" panose="02020603050405020304" pitchFamily="18" charset="0"/>
              </a:rPr>
              <a:t>faster</a:t>
            </a:r>
            <a:r>
              <a:rPr lang="en-US" sz="2400" dirty="0">
                <a:effectLst/>
                <a:latin typeface="Times New Roman" panose="02020603050405020304" pitchFamily="18" charset="0"/>
                <a:ea typeface="Times"/>
                <a:cs typeface="Times New Roman" panose="02020603050405020304" pitchFamily="18" charset="0"/>
              </a:rPr>
              <a:t> than other potential pacemakers in the heart.</a:t>
            </a:r>
            <a:r>
              <a:rPr lang="en-US" sz="2400" dirty="0">
                <a:effectLst/>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49FC1BE6-008F-321D-7D16-9EACCEACCE07}"/>
              </a:ext>
            </a:extLst>
          </p:cNvPr>
          <p:cNvSpPr txBox="1"/>
          <p:nvPr/>
        </p:nvSpPr>
        <p:spPr>
          <a:xfrm>
            <a:off x="8235235" y="1797355"/>
            <a:ext cx="3778344" cy="4524315"/>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3. Abnormal pacemaker site: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If the sinus node cells did not make action potentials (because of a disease), then the other nodal cells, in the AV-node, would make action potentials. In that case, there would be an AV-nodal pacemaker.</a:t>
            </a:r>
          </a:p>
          <a:p>
            <a:pPr marL="0" marR="0" algn="ctr">
              <a:spcBef>
                <a:spcPts val="0"/>
              </a:spcBef>
              <a:spcAft>
                <a:spcPts val="0"/>
              </a:spcAft>
            </a:pP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67A0903-3264-74C5-66B5-A17DD287570F}"/>
              </a:ext>
            </a:extLst>
          </p:cNvPr>
          <p:cNvSpPr txBox="1"/>
          <p:nvPr/>
        </p:nvSpPr>
        <p:spPr>
          <a:xfrm>
            <a:off x="462779" y="941613"/>
            <a:ext cx="6099716" cy="523220"/>
          </a:xfrm>
          <a:prstGeom prst="rect">
            <a:avLst/>
          </a:prstGeom>
          <a:noFill/>
        </p:spPr>
        <p:txBody>
          <a:bodyPr wrap="square">
            <a:spAutoFit/>
          </a:bodyPr>
          <a:lstStyle/>
          <a:p>
            <a:r>
              <a:rPr lang="en-US" sz="2800" b="1" dirty="0">
                <a:effectLst/>
                <a:latin typeface="Times New Roman" panose="02020603050405020304" pitchFamily="18" charset="0"/>
                <a:ea typeface="Times"/>
              </a:rPr>
              <a:t>B1. The pacemaker:</a:t>
            </a:r>
            <a:r>
              <a:rPr lang="en-US" sz="2800" dirty="0">
                <a:effectLst/>
              </a:rPr>
              <a:t> </a:t>
            </a:r>
            <a:endParaRPr lang="en-US" sz="2800" dirty="0"/>
          </a:p>
        </p:txBody>
      </p:sp>
    </p:spTree>
    <p:extLst>
      <p:ext uri="{BB962C8B-B14F-4D97-AF65-F5344CB8AC3E}">
        <p14:creationId xmlns:p14="http://schemas.microsoft.com/office/powerpoint/2010/main" val="46248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4"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1456672" y="96933"/>
            <a:ext cx="8488827" cy="584775"/>
          </a:xfrm>
          <a:prstGeom prst="rect">
            <a:avLst/>
          </a:prstGeom>
          <a:noFill/>
        </p:spPr>
        <p:txBody>
          <a:bodyPr wrap="square">
            <a:spAutoFit/>
          </a:bodyPr>
          <a:lstStyle/>
          <a:p>
            <a:pPr algn="ctr"/>
            <a:r>
              <a:rPr lang="en-US" sz="3200" b="1" kern="0" dirty="0">
                <a:effectLst/>
                <a:latin typeface="Times New Roman" panose="02020603050405020304" pitchFamily="18" charset="0"/>
              </a:rPr>
              <a:t>B. Important Notes:</a:t>
            </a:r>
            <a:endParaRPr lang="en-US" sz="3200" b="1" kern="0" dirty="0">
              <a:effectLst/>
              <a:latin typeface="Times"/>
            </a:endParaRPr>
          </a:p>
        </p:txBody>
      </p:sp>
      <p:sp>
        <p:nvSpPr>
          <p:cNvPr id="2" name="TextBox 1">
            <a:extLst>
              <a:ext uri="{FF2B5EF4-FFF2-40B4-BE49-F238E27FC236}">
                <a16:creationId xmlns:a16="http://schemas.microsoft.com/office/drawing/2014/main" id="{61AB11E2-5F5C-C064-C446-C6D6EF2B9D89}"/>
              </a:ext>
            </a:extLst>
          </p:cNvPr>
          <p:cNvSpPr txBox="1"/>
          <p:nvPr/>
        </p:nvSpPr>
        <p:spPr>
          <a:xfrm>
            <a:off x="423746" y="1784206"/>
            <a:ext cx="3496497" cy="3046988"/>
          </a:xfrm>
          <a:prstGeom prst="rect">
            <a:avLst/>
          </a:prstGeom>
          <a:noFill/>
        </p:spPr>
        <p:txBody>
          <a:bodyPr wrap="square" rtlCol="0">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1. The role of the AV-node:</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The major function of the AV-node is to delay the propagation of the impulse from the atria to the ventricles.</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31CE880B-C7BE-9EED-0BC1-378A8F7700AE}"/>
              </a:ext>
            </a:extLst>
          </p:cNvPr>
          <p:cNvSpPr txBox="1"/>
          <p:nvPr/>
        </p:nvSpPr>
        <p:spPr>
          <a:xfrm>
            <a:off x="4076357" y="1801580"/>
            <a:ext cx="4002764" cy="2308324"/>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2. AV-nodal delay:</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This AV-nodal delay is important to make sure that the ventricles </a:t>
            </a:r>
            <a:r>
              <a:rPr lang="en-US" sz="2400">
                <a:effectLst/>
                <a:latin typeface="Times New Roman" panose="02020603050405020304" pitchFamily="18" charset="0"/>
                <a:ea typeface="Times"/>
                <a:cs typeface="Times New Roman" panose="02020603050405020304" pitchFamily="18" charset="0"/>
              </a:rPr>
              <a:t>contract later </a:t>
            </a:r>
            <a:r>
              <a:rPr lang="en-US" sz="2400" dirty="0">
                <a:effectLst/>
                <a:latin typeface="Times New Roman" panose="02020603050405020304" pitchFamily="18" charset="0"/>
                <a:ea typeface="Times"/>
                <a:cs typeface="Times New Roman" panose="02020603050405020304" pitchFamily="18" charset="0"/>
              </a:rPr>
              <a:t>and well after the atrial contraction</a:t>
            </a:r>
            <a:r>
              <a:rPr lang="en-US" sz="2400" dirty="0">
                <a:effectLst/>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49FC1BE6-008F-321D-7D16-9EACCEACCE07}"/>
              </a:ext>
            </a:extLst>
          </p:cNvPr>
          <p:cNvSpPr txBox="1"/>
          <p:nvPr/>
        </p:nvSpPr>
        <p:spPr>
          <a:xfrm>
            <a:off x="8235235" y="1797355"/>
            <a:ext cx="3778344" cy="4154984"/>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3. Blood flow: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This delay allows the blood to flow from the contracting atria into the ventricles. If there were no delay, then the ventricles would contract too early and before there was enough blood in the ventricles.</a:t>
            </a:r>
          </a:p>
          <a:p>
            <a:pPr marL="0" marR="0" algn="ctr">
              <a:spcBef>
                <a:spcPts val="0"/>
              </a:spcBef>
              <a:spcAft>
                <a:spcPts val="0"/>
              </a:spcAft>
            </a:pP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67A0903-3264-74C5-66B5-A17DD287570F}"/>
              </a:ext>
            </a:extLst>
          </p:cNvPr>
          <p:cNvSpPr txBox="1"/>
          <p:nvPr/>
        </p:nvSpPr>
        <p:spPr>
          <a:xfrm>
            <a:off x="462779" y="941613"/>
            <a:ext cx="6099716" cy="523220"/>
          </a:xfrm>
          <a:prstGeom prst="rect">
            <a:avLst/>
          </a:prstGeom>
          <a:noFill/>
        </p:spPr>
        <p:txBody>
          <a:bodyPr wrap="square">
            <a:spAutoFit/>
          </a:bodyPr>
          <a:lstStyle/>
          <a:p>
            <a:pPr marL="0" marR="0">
              <a:spcBef>
                <a:spcPts val="0"/>
              </a:spcBef>
              <a:spcAft>
                <a:spcPts val="0"/>
              </a:spcAft>
            </a:pPr>
            <a:r>
              <a:rPr lang="en-US" sz="2800" b="1" dirty="0">
                <a:effectLst/>
                <a:latin typeface="Times New Roman" panose="02020603050405020304" pitchFamily="18" charset="0"/>
                <a:ea typeface="Times"/>
                <a:cs typeface="Times New Roman" panose="02020603050405020304" pitchFamily="18" charset="0"/>
              </a:rPr>
              <a:t>B2. The AV-node:</a:t>
            </a:r>
            <a:endParaRPr lang="en-US" sz="2800"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382033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FDFD549-8D09-D366-D835-60D052C50BB6}"/>
              </a:ext>
            </a:extLst>
          </p:cNvPr>
          <p:cNvSpPr txBox="1"/>
          <p:nvPr/>
        </p:nvSpPr>
        <p:spPr>
          <a:xfrm>
            <a:off x="186614"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B.3.2. Cardiac Excitation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1456672" y="96933"/>
            <a:ext cx="8488827" cy="584775"/>
          </a:xfrm>
          <a:prstGeom prst="rect">
            <a:avLst/>
          </a:prstGeom>
          <a:noFill/>
        </p:spPr>
        <p:txBody>
          <a:bodyPr wrap="square">
            <a:spAutoFit/>
          </a:bodyPr>
          <a:lstStyle/>
          <a:p>
            <a:pPr algn="ctr"/>
            <a:r>
              <a:rPr lang="en-US" sz="3200" b="1" kern="0" dirty="0">
                <a:effectLst/>
                <a:latin typeface="Times New Roman" panose="02020603050405020304" pitchFamily="18" charset="0"/>
              </a:rPr>
              <a:t>B. Important Notes:</a:t>
            </a:r>
            <a:endParaRPr lang="en-US" sz="3200" b="1" kern="0" dirty="0">
              <a:effectLst/>
              <a:latin typeface="Times"/>
            </a:endParaRPr>
          </a:p>
        </p:txBody>
      </p:sp>
      <p:sp>
        <p:nvSpPr>
          <p:cNvPr id="2" name="TextBox 1">
            <a:extLst>
              <a:ext uri="{FF2B5EF4-FFF2-40B4-BE49-F238E27FC236}">
                <a16:creationId xmlns:a16="http://schemas.microsoft.com/office/drawing/2014/main" id="{61AB11E2-5F5C-C064-C446-C6D6EF2B9D89}"/>
              </a:ext>
            </a:extLst>
          </p:cNvPr>
          <p:cNvSpPr txBox="1"/>
          <p:nvPr/>
        </p:nvSpPr>
        <p:spPr>
          <a:xfrm>
            <a:off x="423746" y="1784206"/>
            <a:ext cx="3496497" cy="3785652"/>
          </a:xfrm>
          <a:prstGeom prst="rect">
            <a:avLst/>
          </a:prstGeom>
          <a:noFill/>
        </p:spPr>
        <p:txBody>
          <a:bodyPr wrap="square" rtlCol="0">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1. The role of the Purkinje system:</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In contrast to the propagation of the impulse through the AV-node (which is very slow), the propagation through the Purkinje system is </a:t>
            </a:r>
            <a:r>
              <a:rPr lang="en-US" sz="2400" b="1" dirty="0">
                <a:effectLst/>
                <a:latin typeface="Times New Roman" panose="02020603050405020304" pitchFamily="18" charset="0"/>
                <a:ea typeface="Times"/>
                <a:cs typeface="Times New Roman" panose="02020603050405020304" pitchFamily="18" charset="0"/>
              </a:rPr>
              <a:t>very fast</a:t>
            </a:r>
            <a:r>
              <a:rPr lang="en-US"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31CE880B-C7BE-9EED-0BC1-378A8F7700AE}"/>
              </a:ext>
            </a:extLst>
          </p:cNvPr>
          <p:cNvSpPr txBox="1"/>
          <p:nvPr/>
        </p:nvSpPr>
        <p:spPr>
          <a:xfrm>
            <a:off x="4076357" y="1801580"/>
            <a:ext cx="4002764" cy="3416320"/>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2. Synchronization: </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r>
              <a:rPr lang="en-US" sz="2400" dirty="0">
                <a:effectLst/>
                <a:latin typeface="Times New Roman" panose="02020603050405020304" pitchFamily="18" charset="0"/>
                <a:ea typeface="Times"/>
                <a:cs typeface="Times New Roman" panose="02020603050405020304" pitchFamily="18" charset="0"/>
              </a:rPr>
              <a:t>This is necessary so that the different parts of the ventricles, which are big, are excited as quickly as possible (=</a:t>
            </a:r>
            <a:r>
              <a:rPr lang="en-US" sz="2400" b="1" dirty="0">
                <a:effectLst/>
                <a:latin typeface="Times New Roman" panose="02020603050405020304" pitchFamily="18" charset="0"/>
                <a:ea typeface="Times"/>
                <a:cs typeface="Times New Roman" panose="02020603050405020304" pitchFamily="18" charset="0"/>
              </a:rPr>
              <a:t>synchronized</a:t>
            </a:r>
            <a:r>
              <a:rPr lang="en-US" sz="2400" dirty="0">
                <a:effectLst/>
                <a:latin typeface="Times New Roman" panose="02020603050405020304" pitchFamily="18" charset="0"/>
                <a:ea typeface="Times"/>
                <a:cs typeface="Times New Roman" panose="02020603050405020304" pitchFamily="18" charset="0"/>
              </a:rPr>
              <a:t>) and will therefore contract more or less simultaneously.</a:t>
            </a:r>
            <a:r>
              <a:rPr lang="en-US" sz="2400" dirty="0">
                <a:effectLst/>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49FC1BE6-008F-321D-7D16-9EACCEACCE07}"/>
              </a:ext>
            </a:extLst>
          </p:cNvPr>
          <p:cNvSpPr txBox="1"/>
          <p:nvPr/>
        </p:nvSpPr>
        <p:spPr>
          <a:xfrm>
            <a:off x="8235235" y="1797355"/>
            <a:ext cx="3778344" cy="4893647"/>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3. No synchronization:</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If there were no Purkinje system (or if one branch is blocked), then there would be slow or little propagation in the ventricles. This would lead to some parts </a:t>
            </a:r>
            <a:r>
              <a:rPr lang="en-US" sz="2400" b="1" dirty="0">
                <a:effectLst/>
                <a:latin typeface="Times New Roman" panose="02020603050405020304" pitchFamily="18" charset="0"/>
                <a:ea typeface="Times"/>
                <a:cs typeface="Times New Roman" panose="02020603050405020304" pitchFamily="18" charset="0"/>
              </a:rPr>
              <a:t>contracting early</a:t>
            </a:r>
            <a:r>
              <a:rPr lang="en-US" sz="2400" dirty="0">
                <a:effectLst/>
                <a:latin typeface="Times New Roman" panose="02020603050405020304" pitchFamily="18" charset="0"/>
                <a:ea typeface="Times"/>
                <a:cs typeface="Times New Roman" panose="02020603050405020304" pitchFamily="18" charset="0"/>
              </a:rPr>
              <a:t> while other parts would contract much </a:t>
            </a:r>
            <a:r>
              <a:rPr lang="en-US" sz="2400" b="1" dirty="0">
                <a:effectLst/>
                <a:latin typeface="Times New Roman" panose="02020603050405020304" pitchFamily="18" charset="0"/>
                <a:ea typeface="Times"/>
                <a:cs typeface="Times New Roman" panose="02020603050405020304" pitchFamily="18" charset="0"/>
              </a:rPr>
              <a:t>later</a:t>
            </a:r>
            <a:r>
              <a:rPr lang="en-US" sz="2400" dirty="0">
                <a:effectLst/>
                <a:latin typeface="Times New Roman" panose="02020603050405020304" pitchFamily="18" charset="0"/>
                <a:ea typeface="Times"/>
                <a:cs typeface="Times New Roman" panose="02020603050405020304" pitchFamily="18" charset="0"/>
              </a:rPr>
              <a:t>; this would result in poor pumping of the heart.</a:t>
            </a:r>
          </a:p>
          <a:p>
            <a:pPr marL="0" marR="0" algn="ctr">
              <a:spcBef>
                <a:spcPts val="0"/>
              </a:spcBef>
              <a:spcAft>
                <a:spcPts val="0"/>
              </a:spcAft>
            </a:pPr>
            <a:endParaRPr lang="en-US"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67A0903-3264-74C5-66B5-A17DD287570F}"/>
              </a:ext>
            </a:extLst>
          </p:cNvPr>
          <p:cNvSpPr txBox="1"/>
          <p:nvPr/>
        </p:nvSpPr>
        <p:spPr>
          <a:xfrm>
            <a:off x="462779" y="941613"/>
            <a:ext cx="6099716" cy="523220"/>
          </a:xfrm>
          <a:prstGeom prst="rect">
            <a:avLst/>
          </a:prstGeom>
          <a:noFill/>
        </p:spPr>
        <p:txBody>
          <a:bodyPr wrap="square">
            <a:spAutoFit/>
          </a:bodyPr>
          <a:lstStyle/>
          <a:p>
            <a:r>
              <a:rPr lang="en-US" sz="2800" b="1" dirty="0">
                <a:effectLst/>
                <a:latin typeface="Times New Roman" panose="02020603050405020304" pitchFamily="18" charset="0"/>
                <a:ea typeface="Times"/>
                <a:cs typeface="Times New Roman" panose="02020603050405020304" pitchFamily="18" charset="0"/>
              </a:rPr>
              <a:t>B3. The Purkinje System:</a:t>
            </a:r>
            <a:endParaRPr lang="en-US" sz="2800"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739991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2216</TotalTime>
  <Words>839</Words>
  <Application>Microsoft Macintosh PowerPoint</Application>
  <PresentationFormat>Widescreen</PresentationFormat>
  <Paragraphs>64</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Helvetica</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572</cp:revision>
  <dcterms:created xsi:type="dcterms:W3CDTF">2026-03-27T09:36:05Z</dcterms:created>
  <dcterms:modified xsi:type="dcterms:W3CDTF">2026-05-16T14:12:49Z</dcterms:modified>
</cp:coreProperties>
</file>