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48" r:id="rId1"/>
  </p:sldMasterIdLst>
  <p:notesMasterIdLst>
    <p:notesMasterId r:id="rId10"/>
  </p:notesMasterIdLst>
  <p:sldIdLst>
    <p:sldId id="256" r:id="rId2"/>
    <p:sldId id="257" r:id="rId3"/>
    <p:sldId id="258" r:id="rId4"/>
    <p:sldId id="259" r:id="rId5"/>
    <p:sldId id="260" r:id="rId6"/>
    <p:sldId id="261" r:id="rId7"/>
    <p:sldId id="262" r:id="rId8"/>
    <p:sldId id="263"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44444"/>
    <p:restoredTop sz="94674"/>
  </p:normalViewPr>
  <p:slideViewPr>
    <p:cSldViewPr snapToGrid="0">
      <p:cViewPr varScale="1">
        <p:scale>
          <a:sx n="60" d="100"/>
          <a:sy n="60" d="100"/>
        </p:scale>
        <p:origin x="208" y="1552"/>
      </p:cViewPr>
      <p:guideLst>
        <p:guide orient="horz" pos="2160"/>
        <p:guide pos="3840"/>
      </p:guideLst>
    </p:cSldViewPr>
  </p:slideViewPr>
  <p:outlineViewPr>
    <p:cViewPr>
      <p:scale>
        <a:sx n="33" d="100"/>
        <a:sy n="33" d="100"/>
      </p:scale>
      <p:origin x="0" y="-2376"/>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80C7307-F60D-5344-9E85-C005D0A8AD04}" type="datetimeFigureOut">
              <a:rPr lang="en-US" smtClean="0"/>
              <a:t>5/19/26</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DFE18C7-EAD9-2147-90C4-976AD59224BE}" type="slidenum">
              <a:rPr lang="en-US" smtClean="0"/>
              <a:t>‹#›</a:t>
            </a:fld>
            <a:endParaRPr lang="en-US" dirty="0"/>
          </a:p>
        </p:txBody>
      </p:sp>
    </p:spTree>
    <p:extLst>
      <p:ext uri="{BB962C8B-B14F-4D97-AF65-F5344CB8AC3E}">
        <p14:creationId xmlns:p14="http://schemas.microsoft.com/office/powerpoint/2010/main" val="30050600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B40293-9D2D-5B76-C10C-7B079C10C3AD}"/>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05C9B518-1438-78C3-4795-37DCA450037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4C141A6F-EF41-8418-0194-3FD388E93549}"/>
              </a:ext>
            </a:extLst>
          </p:cNvPr>
          <p:cNvSpPr>
            <a:spLocks noGrp="1"/>
          </p:cNvSpPr>
          <p:nvPr>
            <p:ph type="dt" sz="half" idx="10"/>
          </p:nvPr>
        </p:nvSpPr>
        <p:spPr/>
        <p:txBody>
          <a:bodyPr/>
          <a:lstStyle/>
          <a:p>
            <a:fld id="{9520B1E0-43CE-BC44-A706-B644E279A5FF}" type="datetimeFigureOut">
              <a:rPr lang="en-US" smtClean="0"/>
              <a:t>5/19/26</a:t>
            </a:fld>
            <a:endParaRPr lang="en-US" dirty="0"/>
          </a:p>
        </p:txBody>
      </p:sp>
      <p:sp>
        <p:nvSpPr>
          <p:cNvPr id="5" name="Footer Placeholder 4">
            <a:extLst>
              <a:ext uri="{FF2B5EF4-FFF2-40B4-BE49-F238E27FC236}">
                <a16:creationId xmlns:a16="http://schemas.microsoft.com/office/drawing/2014/main" id="{18FC8567-E247-2BE8-8C08-F3075992897C}"/>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278956BE-7CFD-B9DE-2EBC-0543CF7B5263}"/>
              </a:ext>
            </a:extLst>
          </p:cNvPr>
          <p:cNvSpPr>
            <a:spLocks noGrp="1"/>
          </p:cNvSpPr>
          <p:nvPr>
            <p:ph type="sldNum" sz="quarter" idx="12"/>
          </p:nvPr>
        </p:nvSpPr>
        <p:spPr/>
        <p:txBody>
          <a:bodyPr/>
          <a:lstStyle/>
          <a:p>
            <a:fld id="{2F7D2DCF-523D-994E-B803-18FC4B939115}" type="slidenum">
              <a:rPr lang="en-US" smtClean="0"/>
              <a:t>‹#›</a:t>
            </a:fld>
            <a:endParaRPr lang="en-US" dirty="0"/>
          </a:p>
        </p:txBody>
      </p:sp>
    </p:spTree>
    <p:extLst>
      <p:ext uri="{BB962C8B-B14F-4D97-AF65-F5344CB8AC3E}">
        <p14:creationId xmlns:p14="http://schemas.microsoft.com/office/powerpoint/2010/main" val="237887394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AFF469-F9EE-0EA3-9D2B-6301436BC791}"/>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5B028D88-296F-919C-FB0E-3C4CF3846B71}"/>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C143A42-A385-6ECF-E01B-38661E3D86C0}"/>
              </a:ext>
            </a:extLst>
          </p:cNvPr>
          <p:cNvSpPr>
            <a:spLocks noGrp="1"/>
          </p:cNvSpPr>
          <p:nvPr>
            <p:ph type="dt" sz="half" idx="10"/>
          </p:nvPr>
        </p:nvSpPr>
        <p:spPr/>
        <p:txBody>
          <a:bodyPr/>
          <a:lstStyle/>
          <a:p>
            <a:fld id="{9520B1E0-43CE-BC44-A706-B644E279A5FF}" type="datetimeFigureOut">
              <a:rPr lang="en-US" smtClean="0"/>
              <a:t>5/19/26</a:t>
            </a:fld>
            <a:endParaRPr lang="en-US" dirty="0"/>
          </a:p>
        </p:txBody>
      </p:sp>
      <p:sp>
        <p:nvSpPr>
          <p:cNvPr id="5" name="Footer Placeholder 4">
            <a:extLst>
              <a:ext uri="{FF2B5EF4-FFF2-40B4-BE49-F238E27FC236}">
                <a16:creationId xmlns:a16="http://schemas.microsoft.com/office/drawing/2014/main" id="{619975FE-4A59-B3C1-B459-AC6EE52B4D88}"/>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405A489D-2F81-9E9F-7D7F-DC5E23FE27C3}"/>
              </a:ext>
            </a:extLst>
          </p:cNvPr>
          <p:cNvSpPr>
            <a:spLocks noGrp="1"/>
          </p:cNvSpPr>
          <p:nvPr>
            <p:ph type="sldNum" sz="quarter" idx="12"/>
          </p:nvPr>
        </p:nvSpPr>
        <p:spPr/>
        <p:txBody>
          <a:bodyPr/>
          <a:lstStyle/>
          <a:p>
            <a:fld id="{2F7D2DCF-523D-994E-B803-18FC4B939115}" type="slidenum">
              <a:rPr lang="en-US" smtClean="0"/>
              <a:t>‹#›</a:t>
            </a:fld>
            <a:endParaRPr lang="en-US" dirty="0"/>
          </a:p>
        </p:txBody>
      </p:sp>
    </p:spTree>
    <p:extLst>
      <p:ext uri="{BB962C8B-B14F-4D97-AF65-F5344CB8AC3E}">
        <p14:creationId xmlns:p14="http://schemas.microsoft.com/office/powerpoint/2010/main" val="31783355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090D333B-A647-1251-C0DE-4F2DC12546D9}"/>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1B00E4CB-027E-9D3A-3F3B-5C8DDB02ADB1}"/>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F775305-43A8-54C3-1153-17238E26E326}"/>
              </a:ext>
            </a:extLst>
          </p:cNvPr>
          <p:cNvSpPr>
            <a:spLocks noGrp="1"/>
          </p:cNvSpPr>
          <p:nvPr>
            <p:ph type="dt" sz="half" idx="10"/>
          </p:nvPr>
        </p:nvSpPr>
        <p:spPr/>
        <p:txBody>
          <a:bodyPr/>
          <a:lstStyle/>
          <a:p>
            <a:fld id="{9520B1E0-43CE-BC44-A706-B644E279A5FF}" type="datetimeFigureOut">
              <a:rPr lang="en-US" smtClean="0"/>
              <a:t>5/19/26</a:t>
            </a:fld>
            <a:endParaRPr lang="en-US" dirty="0"/>
          </a:p>
        </p:txBody>
      </p:sp>
      <p:sp>
        <p:nvSpPr>
          <p:cNvPr id="5" name="Footer Placeholder 4">
            <a:extLst>
              <a:ext uri="{FF2B5EF4-FFF2-40B4-BE49-F238E27FC236}">
                <a16:creationId xmlns:a16="http://schemas.microsoft.com/office/drawing/2014/main" id="{75D1F0E0-07FC-521E-283F-D1EEB26E5D05}"/>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C141FEAB-781A-7EFE-E7C6-449D6B79D800}"/>
              </a:ext>
            </a:extLst>
          </p:cNvPr>
          <p:cNvSpPr>
            <a:spLocks noGrp="1"/>
          </p:cNvSpPr>
          <p:nvPr>
            <p:ph type="sldNum" sz="quarter" idx="12"/>
          </p:nvPr>
        </p:nvSpPr>
        <p:spPr/>
        <p:txBody>
          <a:bodyPr/>
          <a:lstStyle/>
          <a:p>
            <a:fld id="{2F7D2DCF-523D-994E-B803-18FC4B939115}" type="slidenum">
              <a:rPr lang="en-US" smtClean="0"/>
              <a:t>‹#›</a:t>
            </a:fld>
            <a:endParaRPr lang="en-US" dirty="0"/>
          </a:p>
        </p:txBody>
      </p:sp>
    </p:spTree>
    <p:extLst>
      <p:ext uri="{BB962C8B-B14F-4D97-AF65-F5344CB8AC3E}">
        <p14:creationId xmlns:p14="http://schemas.microsoft.com/office/powerpoint/2010/main" val="10424874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106D2B-5655-E0BB-D279-6609C913F2E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8AB96C8-1980-3335-66D9-1881A875BA83}"/>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DF53613-0DED-AC60-7DCE-AAF66189DF5C}"/>
              </a:ext>
            </a:extLst>
          </p:cNvPr>
          <p:cNvSpPr>
            <a:spLocks noGrp="1"/>
          </p:cNvSpPr>
          <p:nvPr>
            <p:ph type="dt" sz="half" idx="10"/>
          </p:nvPr>
        </p:nvSpPr>
        <p:spPr/>
        <p:txBody>
          <a:bodyPr/>
          <a:lstStyle/>
          <a:p>
            <a:fld id="{9520B1E0-43CE-BC44-A706-B644E279A5FF}" type="datetimeFigureOut">
              <a:rPr lang="en-US" smtClean="0"/>
              <a:t>5/19/26</a:t>
            </a:fld>
            <a:endParaRPr lang="en-US" dirty="0"/>
          </a:p>
        </p:txBody>
      </p:sp>
      <p:sp>
        <p:nvSpPr>
          <p:cNvPr id="5" name="Footer Placeholder 4">
            <a:extLst>
              <a:ext uri="{FF2B5EF4-FFF2-40B4-BE49-F238E27FC236}">
                <a16:creationId xmlns:a16="http://schemas.microsoft.com/office/drawing/2014/main" id="{7D9B040A-2C18-1DC4-84D4-C39415FA5689}"/>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4AEF025C-8920-C6DA-93A4-DDBCF503B28A}"/>
              </a:ext>
            </a:extLst>
          </p:cNvPr>
          <p:cNvSpPr>
            <a:spLocks noGrp="1"/>
          </p:cNvSpPr>
          <p:nvPr>
            <p:ph type="sldNum" sz="quarter" idx="12"/>
          </p:nvPr>
        </p:nvSpPr>
        <p:spPr/>
        <p:txBody>
          <a:bodyPr/>
          <a:lstStyle/>
          <a:p>
            <a:fld id="{2F7D2DCF-523D-994E-B803-18FC4B939115}" type="slidenum">
              <a:rPr lang="en-US" smtClean="0"/>
              <a:t>‹#›</a:t>
            </a:fld>
            <a:endParaRPr lang="en-US" dirty="0"/>
          </a:p>
        </p:txBody>
      </p:sp>
    </p:spTree>
    <p:extLst>
      <p:ext uri="{BB962C8B-B14F-4D97-AF65-F5344CB8AC3E}">
        <p14:creationId xmlns:p14="http://schemas.microsoft.com/office/powerpoint/2010/main" val="10445495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AB9BDA-B6FE-7D9A-146C-CA516444287C}"/>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8BB3C9C2-14BA-7F4C-E06F-3F11FEA751E2}"/>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395397BF-7363-28B5-8C77-79D4B85CC695}"/>
              </a:ext>
            </a:extLst>
          </p:cNvPr>
          <p:cNvSpPr>
            <a:spLocks noGrp="1"/>
          </p:cNvSpPr>
          <p:nvPr>
            <p:ph type="dt" sz="half" idx="10"/>
          </p:nvPr>
        </p:nvSpPr>
        <p:spPr/>
        <p:txBody>
          <a:bodyPr/>
          <a:lstStyle/>
          <a:p>
            <a:fld id="{9520B1E0-43CE-BC44-A706-B644E279A5FF}" type="datetimeFigureOut">
              <a:rPr lang="en-US" smtClean="0"/>
              <a:t>5/19/26</a:t>
            </a:fld>
            <a:endParaRPr lang="en-US" dirty="0"/>
          </a:p>
        </p:txBody>
      </p:sp>
      <p:sp>
        <p:nvSpPr>
          <p:cNvPr id="5" name="Footer Placeholder 4">
            <a:extLst>
              <a:ext uri="{FF2B5EF4-FFF2-40B4-BE49-F238E27FC236}">
                <a16:creationId xmlns:a16="http://schemas.microsoft.com/office/drawing/2014/main" id="{073F635E-8DB4-3ADD-E8E3-02D298C9990B}"/>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DEA0E090-4687-4E0A-4154-8707C8FFA0FE}"/>
              </a:ext>
            </a:extLst>
          </p:cNvPr>
          <p:cNvSpPr>
            <a:spLocks noGrp="1"/>
          </p:cNvSpPr>
          <p:nvPr>
            <p:ph type="sldNum" sz="quarter" idx="12"/>
          </p:nvPr>
        </p:nvSpPr>
        <p:spPr/>
        <p:txBody>
          <a:bodyPr/>
          <a:lstStyle/>
          <a:p>
            <a:fld id="{2F7D2DCF-523D-994E-B803-18FC4B939115}" type="slidenum">
              <a:rPr lang="en-US" smtClean="0"/>
              <a:t>‹#›</a:t>
            </a:fld>
            <a:endParaRPr lang="en-US" dirty="0"/>
          </a:p>
        </p:txBody>
      </p:sp>
    </p:spTree>
    <p:extLst>
      <p:ext uri="{BB962C8B-B14F-4D97-AF65-F5344CB8AC3E}">
        <p14:creationId xmlns:p14="http://schemas.microsoft.com/office/powerpoint/2010/main" val="11027856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9C627F-5B41-F799-2693-23663B39B8E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C835F29-004E-03C0-ED8E-81E642745301}"/>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6A39E838-1502-9177-433F-21A3856D391D}"/>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BFF60357-9A2D-CEB4-D5E5-2C49D1C6F809}"/>
              </a:ext>
            </a:extLst>
          </p:cNvPr>
          <p:cNvSpPr>
            <a:spLocks noGrp="1"/>
          </p:cNvSpPr>
          <p:nvPr>
            <p:ph type="dt" sz="half" idx="10"/>
          </p:nvPr>
        </p:nvSpPr>
        <p:spPr/>
        <p:txBody>
          <a:bodyPr/>
          <a:lstStyle/>
          <a:p>
            <a:fld id="{9520B1E0-43CE-BC44-A706-B644E279A5FF}" type="datetimeFigureOut">
              <a:rPr lang="en-US" smtClean="0"/>
              <a:t>5/19/26</a:t>
            </a:fld>
            <a:endParaRPr lang="en-US" dirty="0"/>
          </a:p>
        </p:txBody>
      </p:sp>
      <p:sp>
        <p:nvSpPr>
          <p:cNvPr id="6" name="Footer Placeholder 5">
            <a:extLst>
              <a:ext uri="{FF2B5EF4-FFF2-40B4-BE49-F238E27FC236}">
                <a16:creationId xmlns:a16="http://schemas.microsoft.com/office/drawing/2014/main" id="{519EF0C9-5CB6-4EB5-6E30-16577DFF9135}"/>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6F47D5D0-9F6B-4A09-1EFB-7A540EA8E0B9}"/>
              </a:ext>
            </a:extLst>
          </p:cNvPr>
          <p:cNvSpPr>
            <a:spLocks noGrp="1"/>
          </p:cNvSpPr>
          <p:nvPr>
            <p:ph type="sldNum" sz="quarter" idx="12"/>
          </p:nvPr>
        </p:nvSpPr>
        <p:spPr/>
        <p:txBody>
          <a:bodyPr/>
          <a:lstStyle/>
          <a:p>
            <a:fld id="{2F7D2DCF-523D-994E-B803-18FC4B939115}" type="slidenum">
              <a:rPr lang="en-US" smtClean="0"/>
              <a:t>‹#›</a:t>
            </a:fld>
            <a:endParaRPr lang="en-US" dirty="0"/>
          </a:p>
        </p:txBody>
      </p:sp>
    </p:spTree>
    <p:extLst>
      <p:ext uri="{BB962C8B-B14F-4D97-AF65-F5344CB8AC3E}">
        <p14:creationId xmlns:p14="http://schemas.microsoft.com/office/powerpoint/2010/main" val="27206301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8B6902-C2E4-CE8B-D1C2-FD04736E82F8}"/>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AD136F51-1B1B-7078-CD89-B87CD663B27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DF6248A7-F682-A502-22A8-6AC5F9290CD7}"/>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35BFB307-CC31-159F-7042-BE8440205B0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55545341-DA12-9847-6214-E65A5B9DA7C7}"/>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894B1DEB-259D-FC75-ED48-45C1506F152A}"/>
              </a:ext>
            </a:extLst>
          </p:cNvPr>
          <p:cNvSpPr>
            <a:spLocks noGrp="1"/>
          </p:cNvSpPr>
          <p:nvPr>
            <p:ph type="dt" sz="half" idx="10"/>
          </p:nvPr>
        </p:nvSpPr>
        <p:spPr/>
        <p:txBody>
          <a:bodyPr/>
          <a:lstStyle/>
          <a:p>
            <a:fld id="{9520B1E0-43CE-BC44-A706-B644E279A5FF}" type="datetimeFigureOut">
              <a:rPr lang="en-US" smtClean="0"/>
              <a:t>5/19/26</a:t>
            </a:fld>
            <a:endParaRPr lang="en-US" dirty="0"/>
          </a:p>
        </p:txBody>
      </p:sp>
      <p:sp>
        <p:nvSpPr>
          <p:cNvPr id="8" name="Footer Placeholder 7">
            <a:extLst>
              <a:ext uri="{FF2B5EF4-FFF2-40B4-BE49-F238E27FC236}">
                <a16:creationId xmlns:a16="http://schemas.microsoft.com/office/drawing/2014/main" id="{35294170-F3B5-72D4-0183-8EA26D199A11}"/>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3BDE578E-5767-3964-774D-2D004D01E6FD}"/>
              </a:ext>
            </a:extLst>
          </p:cNvPr>
          <p:cNvSpPr>
            <a:spLocks noGrp="1"/>
          </p:cNvSpPr>
          <p:nvPr>
            <p:ph type="sldNum" sz="quarter" idx="12"/>
          </p:nvPr>
        </p:nvSpPr>
        <p:spPr/>
        <p:txBody>
          <a:bodyPr/>
          <a:lstStyle/>
          <a:p>
            <a:fld id="{2F7D2DCF-523D-994E-B803-18FC4B939115}" type="slidenum">
              <a:rPr lang="en-US" smtClean="0"/>
              <a:t>‹#›</a:t>
            </a:fld>
            <a:endParaRPr lang="en-US" dirty="0"/>
          </a:p>
        </p:txBody>
      </p:sp>
    </p:spTree>
    <p:extLst>
      <p:ext uri="{BB962C8B-B14F-4D97-AF65-F5344CB8AC3E}">
        <p14:creationId xmlns:p14="http://schemas.microsoft.com/office/powerpoint/2010/main" val="422440828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379409-0E3F-8391-252B-A343C40F61D0}"/>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18A163D1-BD93-C837-63BE-A96F672F2262}"/>
              </a:ext>
            </a:extLst>
          </p:cNvPr>
          <p:cNvSpPr>
            <a:spLocks noGrp="1"/>
          </p:cNvSpPr>
          <p:nvPr>
            <p:ph type="dt" sz="half" idx="10"/>
          </p:nvPr>
        </p:nvSpPr>
        <p:spPr/>
        <p:txBody>
          <a:bodyPr/>
          <a:lstStyle/>
          <a:p>
            <a:fld id="{9520B1E0-43CE-BC44-A706-B644E279A5FF}" type="datetimeFigureOut">
              <a:rPr lang="en-US" smtClean="0"/>
              <a:t>5/19/26</a:t>
            </a:fld>
            <a:endParaRPr lang="en-US" dirty="0"/>
          </a:p>
        </p:txBody>
      </p:sp>
      <p:sp>
        <p:nvSpPr>
          <p:cNvPr id="4" name="Footer Placeholder 3">
            <a:extLst>
              <a:ext uri="{FF2B5EF4-FFF2-40B4-BE49-F238E27FC236}">
                <a16:creationId xmlns:a16="http://schemas.microsoft.com/office/drawing/2014/main" id="{AEDE9B0B-4A6E-8AEE-36F0-9ED604A3EFB3}"/>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D3FD654C-2CAE-AE09-527C-4F7A7B8EA3B2}"/>
              </a:ext>
            </a:extLst>
          </p:cNvPr>
          <p:cNvSpPr>
            <a:spLocks noGrp="1"/>
          </p:cNvSpPr>
          <p:nvPr>
            <p:ph type="sldNum" sz="quarter" idx="12"/>
          </p:nvPr>
        </p:nvSpPr>
        <p:spPr/>
        <p:txBody>
          <a:bodyPr/>
          <a:lstStyle/>
          <a:p>
            <a:fld id="{2F7D2DCF-523D-994E-B803-18FC4B939115}" type="slidenum">
              <a:rPr lang="en-US" smtClean="0"/>
              <a:t>‹#›</a:t>
            </a:fld>
            <a:endParaRPr lang="en-US" dirty="0"/>
          </a:p>
        </p:txBody>
      </p:sp>
    </p:spTree>
    <p:extLst>
      <p:ext uri="{BB962C8B-B14F-4D97-AF65-F5344CB8AC3E}">
        <p14:creationId xmlns:p14="http://schemas.microsoft.com/office/powerpoint/2010/main" val="42742281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AE00A95-A508-60C7-E381-286A9C68C10E}"/>
              </a:ext>
            </a:extLst>
          </p:cNvPr>
          <p:cNvSpPr>
            <a:spLocks noGrp="1"/>
          </p:cNvSpPr>
          <p:nvPr>
            <p:ph type="dt" sz="half" idx="10"/>
          </p:nvPr>
        </p:nvSpPr>
        <p:spPr/>
        <p:txBody>
          <a:bodyPr/>
          <a:lstStyle/>
          <a:p>
            <a:fld id="{9520B1E0-43CE-BC44-A706-B644E279A5FF}" type="datetimeFigureOut">
              <a:rPr lang="en-US" smtClean="0"/>
              <a:t>5/19/26</a:t>
            </a:fld>
            <a:endParaRPr lang="en-US" dirty="0"/>
          </a:p>
        </p:txBody>
      </p:sp>
      <p:sp>
        <p:nvSpPr>
          <p:cNvPr id="3" name="Footer Placeholder 2">
            <a:extLst>
              <a:ext uri="{FF2B5EF4-FFF2-40B4-BE49-F238E27FC236}">
                <a16:creationId xmlns:a16="http://schemas.microsoft.com/office/drawing/2014/main" id="{234F50FC-EE16-A140-AB72-6B75AD952770}"/>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5A2626D7-88A5-9BCE-D879-D65024C503BA}"/>
              </a:ext>
            </a:extLst>
          </p:cNvPr>
          <p:cNvSpPr>
            <a:spLocks noGrp="1"/>
          </p:cNvSpPr>
          <p:nvPr>
            <p:ph type="sldNum" sz="quarter" idx="12"/>
          </p:nvPr>
        </p:nvSpPr>
        <p:spPr/>
        <p:txBody>
          <a:bodyPr/>
          <a:lstStyle/>
          <a:p>
            <a:fld id="{2F7D2DCF-523D-994E-B803-18FC4B939115}" type="slidenum">
              <a:rPr lang="en-US" smtClean="0"/>
              <a:t>‹#›</a:t>
            </a:fld>
            <a:endParaRPr lang="en-US" dirty="0"/>
          </a:p>
        </p:txBody>
      </p:sp>
    </p:spTree>
    <p:extLst>
      <p:ext uri="{BB962C8B-B14F-4D97-AF65-F5344CB8AC3E}">
        <p14:creationId xmlns:p14="http://schemas.microsoft.com/office/powerpoint/2010/main" val="166705496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D7CDA1-F363-8F05-E1BD-C13B5B32BE1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C259F992-4EE2-2793-C3FD-8400E2DD027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F50BCF5A-67BA-6269-60BF-C561AF3AC8B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A9F09F2-2C4A-64C1-ECCD-A73832D20DE5}"/>
              </a:ext>
            </a:extLst>
          </p:cNvPr>
          <p:cNvSpPr>
            <a:spLocks noGrp="1"/>
          </p:cNvSpPr>
          <p:nvPr>
            <p:ph type="dt" sz="half" idx="10"/>
          </p:nvPr>
        </p:nvSpPr>
        <p:spPr/>
        <p:txBody>
          <a:bodyPr/>
          <a:lstStyle/>
          <a:p>
            <a:fld id="{9520B1E0-43CE-BC44-A706-B644E279A5FF}" type="datetimeFigureOut">
              <a:rPr lang="en-US" smtClean="0"/>
              <a:t>5/19/26</a:t>
            </a:fld>
            <a:endParaRPr lang="en-US" dirty="0"/>
          </a:p>
        </p:txBody>
      </p:sp>
      <p:sp>
        <p:nvSpPr>
          <p:cNvPr id="6" name="Footer Placeholder 5">
            <a:extLst>
              <a:ext uri="{FF2B5EF4-FFF2-40B4-BE49-F238E27FC236}">
                <a16:creationId xmlns:a16="http://schemas.microsoft.com/office/drawing/2014/main" id="{9C72DF23-3F65-AC94-A5C1-6AF37964E581}"/>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97004188-5146-1602-28F0-338D15D857A1}"/>
              </a:ext>
            </a:extLst>
          </p:cNvPr>
          <p:cNvSpPr>
            <a:spLocks noGrp="1"/>
          </p:cNvSpPr>
          <p:nvPr>
            <p:ph type="sldNum" sz="quarter" idx="12"/>
          </p:nvPr>
        </p:nvSpPr>
        <p:spPr/>
        <p:txBody>
          <a:bodyPr/>
          <a:lstStyle/>
          <a:p>
            <a:fld id="{2F7D2DCF-523D-994E-B803-18FC4B939115}" type="slidenum">
              <a:rPr lang="en-US" smtClean="0"/>
              <a:t>‹#›</a:t>
            </a:fld>
            <a:endParaRPr lang="en-US" dirty="0"/>
          </a:p>
        </p:txBody>
      </p:sp>
    </p:spTree>
    <p:extLst>
      <p:ext uri="{BB962C8B-B14F-4D97-AF65-F5344CB8AC3E}">
        <p14:creationId xmlns:p14="http://schemas.microsoft.com/office/powerpoint/2010/main" val="306837601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00F4F8-CEA5-AAC2-9981-EC7BB5E9C8A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82BD5FD4-83B9-700C-660C-40CF883EA56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a:extLst>
              <a:ext uri="{FF2B5EF4-FFF2-40B4-BE49-F238E27FC236}">
                <a16:creationId xmlns:a16="http://schemas.microsoft.com/office/drawing/2014/main" id="{58598F4C-ED3F-D526-3D49-B74ACA3E468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B3463A5-F763-BA5C-6E13-8BBB0A21576C}"/>
              </a:ext>
            </a:extLst>
          </p:cNvPr>
          <p:cNvSpPr>
            <a:spLocks noGrp="1"/>
          </p:cNvSpPr>
          <p:nvPr>
            <p:ph type="dt" sz="half" idx="10"/>
          </p:nvPr>
        </p:nvSpPr>
        <p:spPr/>
        <p:txBody>
          <a:bodyPr/>
          <a:lstStyle/>
          <a:p>
            <a:fld id="{9520B1E0-43CE-BC44-A706-B644E279A5FF}" type="datetimeFigureOut">
              <a:rPr lang="en-US" smtClean="0"/>
              <a:t>5/19/26</a:t>
            </a:fld>
            <a:endParaRPr lang="en-US" dirty="0"/>
          </a:p>
        </p:txBody>
      </p:sp>
      <p:sp>
        <p:nvSpPr>
          <p:cNvPr id="6" name="Footer Placeholder 5">
            <a:extLst>
              <a:ext uri="{FF2B5EF4-FFF2-40B4-BE49-F238E27FC236}">
                <a16:creationId xmlns:a16="http://schemas.microsoft.com/office/drawing/2014/main" id="{7A778ECE-2FF8-CF23-77AA-87AB6FD96263}"/>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1647F075-E3FE-8C54-30C4-57D5F37F9F66}"/>
              </a:ext>
            </a:extLst>
          </p:cNvPr>
          <p:cNvSpPr>
            <a:spLocks noGrp="1"/>
          </p:cNvSpPr>
          <p:nvPr>
            <p:ph type="sldNum" sz="quarter" idx="12"/>
          </p:nvPr>
        </p:nvSpPr>
        <p:spPr/>
        <p:txBody>
          <a:bodyPr/>
          <a:lstStyle/>
          <a:p>
            <a:fld id="{2F7D2DCF-523D-994E-B803-18FC4B939115}" type="slidenum">
              <a:rPr lang="en-US" smtClean="0"/>
              <a:t>‹#›</a:t>
            </a:fld>
            <a:endParaRPr lang="en-US" dirty="0"/>
          </a:p>
        </p:txBody>
      </p:sp>
    </p:spTree>
    <p:extLst>
      <p:ext uri="{BB962C8B-B14F-4D97-AF65-F5344CB8AC3E}">
        <p14:creationId xmlns:p14="http://schemas.microsoft.com/office/powerpoint/2010/main" val="142804113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5A0B258-FFDB-35FF-7995-E9082FCE0A2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1A53F70F-3343-1038-876A-0A85392B346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36A94D8-37A0-8F7E-A847-F6016A989D4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520B1E0-43CE-BC44-A706-B644E279A5FF}" type="datetimeFigureOut">
              <a:rPr lang="en-US" smtClean="0"/>
              <a:t>5/19/26</a:t>
            </a:fld>
            <a:endParaRPr lang="en-US" dirty="0"/>
          </a:p>
        </p:txBody>
      </p:sp>
      <p:sp>
        <p:nvSpPr>
          <p:cNvPr id="5" name="Footer Placeholder 4">
            <a:extLst>
              <a:ext uri="{FF2B5EF4-FFF2-40B4-BE49-F238E27FC236}">
                <a16:creationId xmlns:a16="http://schemas.microsoft.com/office/drawing/2014/main" id="{77DAE57C-3FC3-F03C-6920-D3BAF72B9EF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a:extLst>
              <a:ext uri="{FF2B5EF4-FFF2-40B4-BE49-F238E27FC236}">
                <a16:creationId xmlns:a16="http://schemas.microsoft.com/office/drawing/2014/main" id="{F42A7447-45AA-0037-4C3B-4FAD8BF7896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F7D2DCF-523D-994E-B803-18FC4B939115}" type="slidenum">
              <a:rPr lang="en-US" smtClean="0"/>
              <a:t>‹#›</a:t>
            </a:fld>
            <a:endParaRPr lang="en-US" dirty="0"/>
          </a:p>
        </p:txBody>
      </p:sp>
    </p:spTree>
    <p:extLst>
      <p:ext uri="{BB962C8B-B14F-4D97-AF65-F5344CB8AC3E}">
        <p14:creationId xmlns:p14="http://schemas.microsoft.com/office/powerpoint/2010/main" val="277295765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a:extLst>
              <a:ext uri="{FF2B5EF4-FFF2-40B4-BE49-F238E27FC236}">
                <a16:creationId xmlns:a16="http://schemas.microsoft.com/office/drawing/2014/main" id="{4FDFD549-8D09-D366-D835-60D052C50BB6}"/>
              </a:ext>
            </a:extLst>
          </p:cNvPr>
          <p:cNvSpPr txBox="1"/>
          <p:nvPr/>
        </p:nvSpPr>
        <p:spPr>
          <a:xfrm>
            <a:off x="186612" y="6573615"/>
            <a:ext cx="11793894" cy="276999"/>
          </a:xfrm>
          <a:prstGeom prst="rect">
            <a:avLst/>
          </a:prstGeom>
          <a:noFill/>
        </p:spPr>
        <p:txBody>
          <a:bodyPr wrap="square">
            <a:spAutoFit/>
          </a:bodyPr>
          <a:lstStyle/>
          <a:p>
            <a:r>
              <a:rPr lang="en-US" sz="1200" i="1" dirty="0">
                <a:solidFill>
                  <a:schemeClr val="tx2">
                    <a:lumMod val="60000"/>
                    <a:lumOff val="40000"/>
                  </a:schemeClr>
                </a:solidFill>
                <a:latin typeface="Helvetica" pitchFamily="2" charset="0"/>
              </a:rPr>
              <a:t>www.</a:t>
            </a:r>
            <a:r>
              <a:rPr lang="en-US" sz="1200" i="1" dirty="0">
                <a:solidFill>
                  <a:schemeClr val="tx2">
                    <a:lumMod val="60000"/>
                    <a:lumOff val="40000"/>
                  </a:schemeClr>
                </a:solidFill>
                <a:effectLst/>
                <a:latin typeface="Helvetica" pitchFamily="2" charset="0"/>
              </a:rPr>
              <a:t>BasicPhysiology.org			                      B.4.1. The Contracting Heart	                                      		</a:t>
            </a:r>
            <a:r>
              <a:rPr lang="en-US" sz="1200" i="1" dirty="0">
                <a:solidFill>
                  <a:schemeClr val="tx2">
                    <a:lumMod val="60000"/>
                    <a:lumOff val="40000"/>
                  </a:schemeClr>
                </a:solidFill>
                <a:latin typeface="Helvetica" pitchFamily="2" charset="0"/>
              </a:rPr>
              <a:t>        </a:t>
            </a:r>
            <a:r>
              <a:rPr lang="en-US" sz="1200" i="1" dirty="0">
                <a:solidFill>
                  <a:schemeClr val="tx2">
                    <a:lumMod val="60000"/>
                    <a:lumOff val="40000"/>
                  </a:schemeClr>
                </a:solidFill>
                <a:effectLst/>
                <a:latin typeface="Helvetica" pitchFamily="2" charset="0"/>
              </a:rPr>
              <a:t>slide #1</a:t>
            </a:r>
            <a:endParaRPr lang="en-US" sz="1200" dirty="0">
              <a:solidFill>
                <a:schemeClr val="tx2">
                  <a:lumMod val="60000"/>
                  <a:lumOff val="40000"/>
                </a:schemeClr>
              </a:solidFill>
              <a:effectLst/>
              <a:latin typeface="Helvetica" pitchFamily="2" charset="0"/>
            </a:endParaRPr>
          </a:p>
        </p:txBody>
      </p:sp>
      <p:sp>
        <p:nvSpPr>
          <p:cNvPr id="5" name="TextBox 4">
            <a:extLst>
              <a:ext uri="{FF2B5EF4-FFF2-40B4-BE49-F238E27FC236}">
                <a16:creationId xmlns:a16="http://schemas.microsoft.com/office/drawing/2014/main" id="{EA3ADFAE-2A74-D71E-A182-DCFA58B34DCD}"/>
              </a:ext>
            </a:extLst>
          </p:cNvPr>
          <p:cNvSpPr txBox="1"/>
          <p:nvPr/>
        </p:nvSpPr>
        <p:spPr>
          <a:xfrm>
            <a:off x="2148044" y="75613"/>
            <a:ext cx="8488827" cy="584775"/>
          </a:xfrm>
          <a:prstGeom prst="rect">
            <a:avLst/>
          </a:prstGeom>
          <a:noFill/>
        </p:spPr>
        <p:txBody>
          <a:bodyPr wrap="square">
            <a:spAutoFit/>
          </a:bodyPr>
          <a:lstStyle/>
          <a:p>
            <a:pPr marL="0" marR="0" algn="ctr">
              <a:spcBef>
                <a:spcPts val="0"/>
              </a:spcBef>
              <a:spcAft>
                <a:spcPts val="0"/>
              </a:spcAft>
            </a:pPr>
            <a:r>
              <a:rPr lang="en-US" sz="3200" b="1" dirty="0">
                <a:solidFill>
                  <a:schemeClr val="accent1"/>
                </a:solidFill>
                <a:latin typeface="Times New Roman" panose="02020603050405020304" pitchFamily="18" charset="0"/>
                <a:cs typeface="Times New Roman" panose="02020603050405020304" pitchFamily="18" charset="0"/>
              </a:rPr>
              <a:t>B.4.1. The Contracting Heart</a:t>
            </a:r>
            <a:r>
              <a:rPr lang="en-US" sz="3200" b="1" dirty="0">
                <a:solidFill>
                  <a:schemeClr val="accent1"/>
                </a:solidFill>
                <a:effectLst/>
                <a:latin typeface="Times New Roman" panose="02020603050405020304" pitchFamily="18" charset="0"/>
                <a:cs typeface="Times New Roman" panose="02020603050405020304" pitchFamily="18" charset="0"/>
              </a:rPr>
              <a:t>	</a:t>
            </a:r>
            <a:endParaRPr lang="en-GB" sz="3200" b="1" dirty="0">
              <a:solidFill>
                <a:schemeClr val="accent1"/>
              </a:solidFill>
              <a:effectLst/>
              <a:latin typeface="Times New Roman" panose="02020603050405020304" pitchFamily="18" charset="0"/>
              <a:ea typeface="Times"/>
              <a:cs typeface="Times New Roman" panose="02020603050405020304" pitchFamily="18" charset="0"/>
            </a:endParaRPr>
          </a:p>
        </p:txBody>
      </p:sp>
      <p:sp>
        <p:nvSpPr>
          <p:cNvPr id="10" name="TextBox 9">
            <a:extLst>
              <a:ext uri="{FF2B5EF4-FFF2-40B4-BE49-F238E27FC236}">
                <a16:creationId xmlns:a16="http://schemas.microsoft.com/office/drawing/2014/main" id="{0BFBA8B3-F998-303B-48C3-FDE1EECE6CEB}"/>
              </a:ext>
            </a:extLst>
          </p:cNvPr>
          <p:cNvSpPr txBox="1"/>
          <p:nvPr/>
        </p:nvSpPr>
        <p:spPr>
          <a:xfrm>
            <a:off x="4009292" y="3077308"/>
            <a:ext cx="184731" cy="369332"/>
          </a:xfrm>
          <a:prstGeom prst="rect">
            <a:avLst/>
          </a:prstGeom>
          <a:noFill/>
        </p:spPr>
        <p:txBody>
          <a:bodyPr wrap="none" rtlCol="0">
            <a:spAutoFit/>
          </a:bodyPr>
          <a:lstStyle/>
          <a:p>
            <a:endParaRPr lang="en-US" dirty="0"/>
          </a:p>
        </p:txBody>
      </p:sp>
      <p:sp>
        <p:nvSpPr>
          <p:cNvPr id="2" name="TextBox 1">
            <a:extLst>
              <a:ext uri="{FF2B5EF4-FFF2-40B4-BE49-F238E27FC236}">
                <a16:creationId xmlns:a16="http://schemas.microsoft.com/office/drawing/2014/main" id="{F9BA4D64-2A24-F3EF-78B2-B9E22BE52961}"/>
              </a:ext>
            </a:extLst>
          </p:cNvPr>
          <p:cNvSpPr txBox="1"/>
          <p:nvPr/>
        </p:nvSpPr>
        <p:spPr>
          <a:xfrm>
            <a:off x="5074024" y="1954306"/>
            <a:ext cx="184731" cy="369332"/>
          </a:xfrm>
          <a:prstGeom prst="rect">
            <a:avLst/>
          </a:prstGeom>
          <a:noFill/>
        </p:spPr>
        <p:txBody>
          <a:bodyPr wrap="none" rtlCol="0">
            <a:spAutoFit/>
          </a:bodyPr>
          <a:lstStyle/>
          <a:p>
            <a:endParaRPr lang="en-US" dirty="0"/>
          </a:p>
        </p:txBody>
      </p:sp>
      <p:sp>
        <p:nvSpPr>
          <p:cNvPr id="3" name="TextBox 2">
            <a:extLst>
              <a:ext uri="{FF2B5EF4-FFF2-40B4-BE49-F238E27FC236}">
                <a16:creationId xmlns:a16="http://schemas.microsoft.com/office/drawing/2014/main" id="{85805E9F-CBD4-8919-1936-83CF1AC36B38}"/>
              </a:ext>
            </a:extLst>
          </p:cNvPr>
          <p:cNvSpPr txBox="1"/>
          <p:nvPr/>
        </p:nvSpPr>
        <p:spPr>
          <a:xfrm>
            <a:off x="2743201" y="2424223"/>
            <a:ext cx="7524817" cy="1631216"/>
          </a:xfrm>
          <a:prstGeom prst="rect">
            <a:avLst/>
          </a:prstGeom>
          <a:noFill/>
        </p:spPr>
        <p:txBody>
          <a:bodyPr wrap="none" rtlCol="0">
            <a:spAutoFit/>
          </a:bodyPr>
          <a:lstStyle/>
          <a:p>
            <a:r>
              <a:rPr lang="en-GB" sz="2800" b="1" dirty="0">
                <a:effectLst/>
                <a:latin typeface="Times New Roman" panose="02020603050405020304" pitchFamily="18" charset="0"/>
                <a:ea typeface="Times"/>
                <a:cs typeface="Times New Roman" panose="02020603050405020304" pitchFamily="18" charset="0"/>
              </a:rPr>
              <a:t>Purpose</a:t>
            </a:r>
            <a:r>
              <a:rPr lang="en-GB" sz="2400" dirty="0">
                <a:effectLst/>
                <a:latin typeface="Times New Roman" panose="02020603050405020304" pitchFamily="18" charset="0"/>
                <a:ea typeface="Times"/>
                <a:cs typeface="Times New Roman" panose="02020603050405020304" pitchFamily="18" charset="0"/>
              </a:rPr>
              <a:t>: </a:t>
            </a:r>
          </a:p>
          <a:p>
            <a:endParaRPr lang="en-GB" sz="2400" dirty="0">
              <a:latin typeface="Times New Roman" panose="02020603050405020304" pitchFamily="18" charset="0"/>
              <a:ea typeface="Times"/>
              <a:cs typeface="Times New Roman" panose="02020603050405020304" pitchFamily="18" charset="0"/>
            </a:endParaRPr>
          </a:p>
          <a:p>
            <a:r>
              <a:rPr lang="en-GB" sz="2400" dirty="0">
                <a:effectLst/>
                <a:latin typeface="Times New Roman" panose="02020603050405020304" pitchFamily="18" charset="0"/>
                <a:ea typeface="Times"/>
                <a:cs typeface="Times New Roman" panose="02020603050405020304" pitchFamily="18" charset="0"/>
              </a:rPr>
              <a:t>The heart contracts to pump blood into the arteries. Simple!</a:t>
            </a:r>
            <a:endParaRPr lang="en-US" sz="2400" dirty="0">
              <a:effectLst/>
              <a:latin typeface="Times"/>
              <a:ea typeface="Times"/>
              <a:cs typeface="Times New Roman" panose="02020603050405020304" pitchFamily="18" charset="0"/>
            </a:endParaRPr>
          </a:p>
          <a:p>
            <a:endParaRPr lang="en-US" sz="2400" dirty="0"/>
          </a:p>
        </p:txBody>
      </p:sp>
    </p:spTree>
    <p:extLst>
      <p:ext uri="{BB962C8B-B14F-4D97-AF65-F5344CB8AC3E}">
        <p14:creationId xmlns:p14="http://schemas.microsoft.com/office/powerpoint/2010/main" val="27308163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a:extLst>
              <a:ext uri="{FF2B5EF4-FFF2-40B4-BE49-F238E27FC236}">
                <a16:creationId xmlns:a16="http://schemas.microsoft.com/office/drawing/2014/main" id="{4FDFD549-8D09-D366-D835-60D052C50BB6}"/>
              </a:ext>
            </a:extLst>
          </p:cNvPr>
          <p:cNvSpPr txBox="1"/>
          <p:nvPr/>
        </p:nvSpPr>
        <p:spPr>
          <a:xfrm>
            <a:off x="186612" y="6573615"/>
            <a:ext cx="11793894" cy="276999"/>
          </a:xfrm>
          <a:prstGeom prst="rect">
            <a:avLst/>
          </a:prstGeom>
          <a:noFill/>
        </p:spPr>
        <p:txBody>
          <a:bodyPr wrap="square">
            <a:spAutoFit/>
          </a:bodyPr>
          <a:lstStyle/>
          <a:p>
            <a:r>
              <a:rPr lang="en-US" sz="1200" i="1" dirty="0">
                <a:solidFill>
                  <a:schemeClr val="tx2">
                    <a:lumMod val="60000"/>
                    <a:lumOff val="40000"/>
                  </a:schemeClr>
                </a:solidFill>
                <a:latin typeface="Helvetica" pitchFamily="2" charset="0"/>
              </a:rPr>
              <a:t>www.</a:t>
            </a:r>
            <a:r>
              <a:rPr lang="en-US" sz="1200" i="1" dirty="0">
                <a:solidFill>
                  <a:schemeClr val="tx2">
                    <a:lumMod val="60000"/>
                    <a:lumOff val="40000"/>
                  </a:schemeClr>
                </a:solidFill>
                <a:effectLst/>
                <a:latin typeface="Helvetica" pitchFamily="2" charset="0"/>
              </a:rPr>
              <a:t>BasicPhysiology.org			                      B.4.1. The Contracting Heart	                                      		</a:t>
            </a:r>
            <a:r>
              <a:rPr lang="en-US" sz="1200" i="1" dirty="0">
                <a:solidFill>
                  <a:schemeClr val="tx2">
                    <a:lumMod val="60000"/>
                    <a:lumOff val="40000"/>
                  </a:schemeClr>
                </a:solidFill>
                <a:latin typeface="Helvetica" pitchFamily="2" charset="0"/>
              </a:rPr>
              <a:t>        </a:t>
            </a:r>
            <a:r>
              <a:rPr lang="en-US" sz="1200" i="1" dirty="0">
                <a:solidFill>
                  <a:schemeClr val="tx2">
                    <a:lumMod val="60000"/>
                    <a:lumOff val="40000"/>
                  </a:schemeClr>
                </a:solidFill>
                <a:effectLst/>
                <a:latin typeface="Helvetica" pitchFamily="2" charset="0"/>
              </a:rPr>
              <a:t>slide #2</a:t>
            </a:r>
            <a:endParaRPr lang="en-US" sz="1200" dirty="0">
              <a:solidFill>
                <a:schemeClr val="tx2">
                  <a:lumMod val="60000"/>
                  <a:lumOff val="40000"/>
                </a:schemeClr>
              </a:solidFill>
              <a:effectLst/>
              <a:latin typeface="Helvetica" pitchFamily="2" charset="0"/>
            </a:endParaRPr>
          </a:p>
        </p:txBody>
      </p:sp>
      <p:sp>
        <p:nvSpPr>
          <p:cNvPr id="5" name="TextBox 4">
            <a:extLst>
              <a:ext uri="{FF2B5EF4-FFF2-40B4-BE49-F238E27FC236}">
                <a16:creationId xmlns:a16="http://schemas.microsoft.com/office/drawing/2014/main" id="{EA3ADFAE-2A74-D71E-A182-DCFA58B34DCD}"/>
              </a:ext>
            </a:extLst>
          </p:cNvPr>
          <p:cNvSpPr txBox="1"/>
          <p:nvPr/>
        </p:nvSpPr>
        <p:spPr>
          <a:xfrm>
            <a:off x="2148044" y="75613"/>
            <a:ext cx="8488827" cy="584775"/>
          </a:xfrm>
          <a:prstGeom prst="rect">
            <a:avLst/>
          </a:prstGeom>
          <a:noFill/>
        </p:spPr>
        <p:txBody>
          <a:bodyPr wrap="square">
            <a:spAutoFit/>
          </a:bodyPr>
          <a:lstStyle/>
          <a:p>
            <a:pPr marL="0" marR="0" algn="ctr">
              <a:spcBef>
                <a:spcPts val="0"/>
              </a:spcBef>
              <a:spcAft>
                <a:spcPts val="0"/>
              </a:spcAft>
            </a:pPr>
            <a:r>
              <a:rPr lang="en-US" sz="3200" b="1" dirty="0">
                <a:solidFill>
                  <a:schemeClr val="accent1"/>
                </a:solidFill>
                <a:latin typeface="Times New Roman" panose="02020603050405020304" pitchFamily="18" charset="0"/>
                <a:cs typeface="Times New Roman" panose="02020603050405020304" pitchFamily="18" charset="0"/>
              </a:rPr>
              <a:t>B.4.1. The Contracting Heart</a:t>
            </a:r>
            <a:r>
              <a:rPr lang="en-US" sz="3200" b="1" dirty="0">
                <a:solidFill>
                  <a:schemeClr val="accent1"/>
                </a:solidFill>
                <a:effectLst/>
                <a:latin typeface="Times New Roman" panose="02020603050405020304" pitchFamily="18" charset="0"/>
                <a:cs typeface="Times New Roman" panose="02020603050405020304" pitchFamily="18" charset="0"/>
              </a:rPr>
              <a:t>	</a:t>
            </a:r>
            <a:endParaRPr lang="en-GB" sz="3200" b="1" dirty="0">
              <a:solidFill>
                <a:schemeClr val="accent1"/>
              </a:solidFill>
              <a:effectLst/>
              <a:latin typeface="Times New Roman" panose="02020603050405020304" pitchFamily="18" charset="0"/>
              <a:ea typeface="Times"/>
              <a:cs typeface="Times New Roman" panose="02020603050405020304" pitchFamily="18" charset="0"/>
            </a:endParaRPr>
          </a:p>
        </p:txBody>
      </p:sp>
      <p:sp>
        <p:nvSpPr>
          <p:cNvPr id="10" name="TextBox 9">
            <a:extLst>
              <a:ext uri="{FF2B5EF4-FFF2-40B4-BE49-F238E27FC236}">
                <a16:creationId xmlns:a16="http://schemas.microsoft.com/office/drawing/2014/main" id="{0BFBA8B3-F998-303B-48C3-FDE1EECE6CEB}"/>
              </a:ext>
            </a:extLst>
          </p:cNvPr>
          <p:cNvSpPr txBox="1"/>
          <p:nvPr/>
        </p:nvSpPr>
        <p:spPr>
          <a:xfrm>
            <a:off x="4009292" y="3077308"/>
            <a:ext cx="184731" cy="369332"/>
          </a:xfrm>
          <a:prstGeom prst="rect">
            <a:avLst/>
          </a:prstGeom>
          <a:noFill/>
        </p:spPr>
        <p:txBody>
          <a:bodyPr wrap="none" rtlCol="0">
            <a:spAutoFit/>
          </a:bodyPr>
          <a:lstStyle/>
          <a:p>
            <a:endParaRPr lang="en-US" dirty="0"/>
          </a:p>
        </p:txBody>
      </p:sp>
      <p:sp>
        <p:nvSpPr>
          <p:cNvPr id="2" name="TextBox 1">
            <a:extLst>
              <a:ext uri="{FF2B5EF4-FFF2-40B4-BE49-F238E27FC236}">
                <a16:creationId xmlns:a16="http://schemas.microsoft.com/office/drawing/2014/main" id="{F9BA4D64-2A24-F3EF-78B2-B9E22BE52961}"/>
              </a:ext>
            </a:extLst>
          </p:cNvPr>
          <p:cNvSpPr txBox="1"/>
          <p:nvPr/>
        </p:nvSpPr>
        <p:spPr>
          <a:xfrm>
            <a:off x="5074024" y="1954306"/>
            <a:ext cx="184731" cy="369332"/>
          </a:xfrm>
          <a:prstGeom prst="rect">
            <a:avLst/>
          </a:prstGeom>
          <a:noFill/>
        </p:spPr>
        <p:txBody>
          <a:bodyPr wrap="none" rtlCol="0">
            <a:spAutoFit/>
          </a:bodyPr>
          <a:lstStyle/>
          <a:p>
            <a:endParaRPr lang="en-US" dirty="0"/>
          </a:p>
        </p:txBody>
      </p:sp>
      <p:sp>
        <p:nvSpPr>
          <p:cNvPr id="6" name="TextBox 5">
            <a:extLst>
              <a:ext uri="{FF2B5EF4-FFF2-40B4-BE49-F238E27FC236}">
                <a16:creationId xmlns:a16="http://schemas.microsoft.com/office/drawing/2014/main" id="{9FF7EBB6-DEEC-323A-42D1-E5D8E8736175}"/>
              </a:ext>
            </a:extLst>
          </p:cNvPr>
          <p:cNvSpPr txBox="1"/>
          <p:nvPr/>
        </p:nvSpPr>
        <p:spPr>
          <a:xfrm>
            <a:off x="871870" y="2217738"/>
            <a:ext cx="10526232" cy="3416320"/>
          </a:xfrm>
          <a:prstGeom prst="rect">
            <a:avLst/>
          </a:prstGeom>
          <a:noFill/>
        </p:spPr>
        <p:txBody>
          <a:bodyPr wrap="square">
            <a:spAutoFit/>
          </a:bodyPr>
          <a:lstStyle/>
          <a:p>
            <a:pPr marL="0" marR="0">
              <a:spcBef>
                <a:spcPts val="0"/>
              </a:spcBef>
              <a:spcAft>
                <a:spcPts val="0"/>
              </a:spcAft>
            </a:pPr>
            <a:r>
              <a:rPr lang="en-GB" sz="2400" dirty="0">
                <a:effectLst/>
                <a:latin typeface="Times New Roman" panose="02020603050405020304" pitchFamily="18" charset="0"/>
                <a:ea typeface="Times"/>
                <a:cs typeface="Times New Roman" panose="02020603050405020304" pitchFamily="18" charset="0"/>
              </a:rPr>
              <a:t>1.</a:t>
            </a:r>
            <a:r>
              <a:rPr lang="en-US" sz="2400" dirty="0">
                <a:latin typeface="Times New Roman" panose="02020603050405020304" pitchFamily="18" charset="0"/>
                <a:ea typeface="Times"/>
                <a:cs typeface="Times New Roman" panose="02020603050405020304" pitchFamily="18" charset="0"/>
              </a:rPr>
              <a:t> </a:t>
            </a:r>
            <a:r>
              <a:rPr lang="en-GB" sz="2400" dirty="0">
                <a:effectLst/>
                <a:latin typeface="Times New Roman" panose="02020603050405020304" pitchFamily="18" charset="0"/>
                <a:ea typeface="Times"/>
                <a:cs typeface="Times New Roman" panose="02020603050405020304" pitchFamily="18" charset="0"/>
              </a:rPr>
              <a:t>When the heart contracts, this is called the “</a:t>
            </a:r>
            <a:r>
              <a:rPr lang="en-GB" sz="2400" b="1" dirty="0">
                <a:effectLst/>
                <a:latin typeface="Times New Roman" panose="02020603050405020304" pitchFamily="18" charset="0"/>
                <a:ea typeface="Times"/>
                <a:cs typeface="Times New Roman" panose="02020603050405020304" pitchFamily="18" charset="0"/>
              </a:rPr>
              <a:t>systole</a:t>
            </a:r>
            <a:r>
              <a:rPr lang="en-GB" sz="2400" dirty="0">
                <a:effectLst/>
                <a:latin typeface="Times New Roman" panose="02020603050405020304" pitchFamily="18" charset="0"/>
                <a:ea typeface="Times"/>
                <a:cs typeface="Times New Roman" panose="02020603050405020304" pitchFamily="18" charset="0"/>
              </a:rPr>
              <a:t>” (old Greek for “squeeze”). This is the heartbeat.</a:t>
            </a:r>
            <a:r>
              <a:rPr lang="en-US" sz="2400" dirty="0">
                <a:effectLst/>
                <a:latin typeface="Times New Roman" panose="02020603050405020304" pitchFamily="18" charset="0"/>
                <a:cs typeface="Times New Roman" panose="02020603050405020304" pitchFamily="18" charset="0"/>
              </a:rPr>
              <a:t> </a:t>
            </a:r>
          </a:p>
          <a:p>
            <a:pPr marL="0" marR="0">
              <a:spcBef>
                <a:spcPts val="0"/>
              </a:spcBef>
              <a:spcAft>
                <a:spcPts val="0"/>
              </a:spcAft>
            </a:pPr>
            <a:endParaRPr lang="en-GB" sz="2400" b="0" dirty="0">
              <a:effectLst/>
              <a:latin typeface="Times New Roman" panose="02020603050405020304" pitchFamily="18" charset="0"/>
              <a:ea typeface="Times"/>
              <a:cs typeface="Times New Roman" panose="02020603050405020304" pitchFamily="18" charset="0"/>
            </a:endParaRPr>
          </a:p>
          <a:p>
            <a:pPr marL="0" marR="0">
              <a:spcBef>
                <a:spcPts val="0"/>
              </a:spcBef>
              <a:spcAft>
                <a:spcPts val="0"/>
              </a:spcAft>
            </a:pPr>
            <a:r>
              <a:rPr lang="en-GB" sz="2400" b="0" dirty="0">
                <a:effectLst/>
                <a:latin typeface="Times New Roman" panose="02020603050405020304" pitchFamily="18" charset="0"/>
                <a:ea typeface="Times"/>
                <a:cs typeface="Times New Roman" panose="02020603050405020304" pitchFamily="18" charset="0"/>
              </a:rPr>
              <a:t>2.</a:t>
            </a:r>
            <a:r>
              <a:rPr lang="en-US" sz="2400" b="1" dirty="0">
                <a:latin typeface="Times New Roman" panose="02020603050405020304" pitchFamily="18" charset="0"/>
                <a:ea typeface="Times"/>
                <a:cs typeface="Times New Roman" panose="02020603050405020304" pitchFamily="18" charset="0"/>
              </a:rPr>
              <a:t> </a:t>
            </a:r>
            <a:r>
              <a:rPr lang="en-GB" sz="2400" b="0" dirty="0">
                <a:effectLst/>
                <a:latin typeface="Times New Roman" panose="02020603050405020304" pitchFamily="18" charset="0"/>
                <a:ea typeface="Times"/>
                <a:cs typeface="Times New Roman" panose="02020603050405020304" pitchFamily="18" charset="0"/>
              </a:rPr>
              <a:t>In the period between the systoles, the heart relaxes and this is called the “</a:t>
            </a:r>
            <a:r>
              <a:rPr lang="en-GB" sz="2400" b="1" dirty="0">
                <a:effectLst/>
                <a:latin typeface="Times New Roman" panose="02020603050405020304" pitchFamily="18" charset="0"/>
                <a:ea typeface="Times"/>
                <a:cs typeface="Times New Roman" panose="02020603050405020304" pitchFamily="18" charset="0"/>
              </a:rPr>
              <a:t>diastole</a:t>
            </a:r>
            <a:r>
              <a:rPr lang="en-GB" sz="2400" b="0" dirty="0">
                <a:effectLst/>
                <a:latin typeface="Times New Roman" panose="02020603050405020304" pitchFamily="18" charset="0"/>
                <a:ea typeface="Times"/>
                <a:cs typeface="Times New Roman" panose="02020603050405020304" pitchFamily="18" charset="0"/>
              </a:rPr>
              <a:t>” (from a Greek word that means “dilate”).</a:t>
            </a:r>
            <a:endParaRPr lang="en-US" sz="2400" b="1" dirty="0">
              <a:effectLst/>
              <a:latin typeface="Times New Roman" panose="02020603050405020304" pitchFamily="18" charset="0"/>
              <a:ea typeface="Times"/>
              <a:cs typeface="Times New Roman" panose="02020603050405020304" pitchFamily="18" charset="0"/>
            </a:endParaRPr>
          </a:p>
          <a:p>
            <a:pPr marL="0" marR="0">
              <a:spcBef>
                <a:spcPts val="0"/>
              </a:spcBef>
              <a:spcAft>
                <a:spcPts val="0"/>
              </a:spcAft>
            </a:pPr>
            <a:endParaRPr lang="en-GB" sz="2400" b="0" dirty="0">
              <a:effectLst/>
              <a:latin typeface="Times New Roman" panose="02020603050405020304" pitchFamily="18" charset="0"/>
              <a:ea typeface="Times"/>
              <a:cs typeface="Times New Roman" panose="02020603050405020304" pitchFamily="18" charset="0"/>
            </a:endParaRPr>
          </a:p>
          <a:p>
            <a:pPr marL="0" marR="0">
              <a:spcBef>
                <a:spcPts val="0"/>
              </a:spcBef>
              <a:spcAft>
                <a:spcPts val="0"/>
              </a:spcAft>
            </a:pPr>
            <a:r>
              <a:rPr lang="en-GB" sz="2400" b="0" dirty="0">
                <a:effectLst/>
                <a:latin typeface="Times New Roman" panose="02020603050405020304" pitchFamily="18" charset="0"/>
                <a:ea typeface="Times"/>
                <a:cs typeface="Times New Roman" panose="02020603050405020304" pitchFamily="18" charset="0"/>
              </a:rPr>
              <a:t>3.</a:t>
            </a:r>
            <a:r>
              <a:rPr lang="en-US" sz="2400" b="1" dirty="0">
                <a:latin typeface="Times New Roman" panose="02020603050405020304" pitchFamily="18" charset="0"/>
                <a:ea typeface="Times"/>
                <a:cs typeface="Times New Roman" panose="02020603050405020304" pitchFamily="18" charset="0"/>
              </a:rPr>
              <a:t> </a:t>
            </a:r>
            <a:r>
              <a:rPr lang="en-GB" sz="2400" b="0" dirty="0">
                <a:effectLst/>
                <a:latin typeface="Times New Roman" panose="02020603050405020304" pitchFamily="18" charset="0"/>
                <a:ea typeface="Times"/>
                <a:cs typeface="Times New Roman" panose="02020603050405020304" pitchFamily="18" charset="0"/>
              </a:rPr>
              <a:t>The cardiac </a:t>
            </a:r>
            <a:r>
              <a:rPr lang="en-GB" sz="2400" b="1" dirty="0">
                <a:effectLst/>
                <a:latin typeface="Times New Roman" panose="02020603050405020304" pitchFamily="18" charset="0"/>
                <a:ea typeface="Times"/>
                <a:cs typeface="Times New Roman" panose="02020603050405020304" pitchFamily="18" charset="0"/>
              </a:rPr>
              <a:t>systole</a:t>
            </a:r>
            <a:r>
              <a:rPr lang="en-GB" sz="2400" b="0" dirty="0">
                <a:effectLst/>
                <a:latin typeface="Times New Roman" panose="02020603050405020304" pitchFamily="18" charset="0"/>
                <a:ea typeface="Times"/>
                <a:cs typeface="Times New Roman" panose="02020603050405020304" pitchFamily="18" charset="0"/>
              </a:rPr>
              <a:t> really consists of two parts:</a:t>
            </a:r>
            <a:endParaRPr lang="en-US" sz="2400" b="1" dirty="0">
              <a:effectLst/>
              <a:latin typeface="Times New Roman" panose="02020603050405020304" pitchFamily="18" charset="0"/>
              <a:ea typeface="Times"/>
              <a:cs typeface="Times New Roman" panose="02020603050405020304" pitchFamily="18" charset="0"/>
            </a:endParaRPr>
          </a:p>
          <a:p>
            <a:pPr marL="1600200" marR="0" lvl="3" indent="-228600">
              <a:spcBef>
                <a:spcPts val="0"/>
              </a:spcBef>
              <a:spcAft>
                <a:spcPts val="0"/>
              </a:spcAft>
              <a:buFont typeface="+mj-lt"/>
              <a:buAutoNum type="arabicPeriod"/>
              <a:tabLst>
                <a:tab pos="540385" algn="l"/>
              </a:tabLst>
            </a:pPr>
            <a:r>
              <a:rPr lang="en-GB" sz="2400" b="0" dirty="0">
                <a:effectLst/>
                <a:latin typeface="Times New Roman" panose="02020603050405020304" pitchFamily="18" charset="0"/>
                <a:ea typeface="Times"/>
                <a:cs typeface="Times New Roman" panose="02020603050405020304" pitchFamily="18" charset="0"/>
              </a:rPr>
              <a:t>The </a:t>
            </a:r>
            <a:r>
              <a:rPr lang="en-GB" sz="2400" b="1" dirty="0">
                <a:effectLst/>
                <a:latin typeface="Times New Roman" panose="02020603050405020304" pitchFamily="18" charset="0"/>
                <a:ea typeface="Times"/>
                <a:cs typeface="Times New Roman" panose="02020603050405020304" pitchFamily="18" charset="0"/>
              </a:rPr>
              <a:t>atrial</a:t>
            </a:r>
            <a:r>
              <a:rPr lang="en-GB" sz="2400" b="0" dirty="0">
                <a:effectLst/>
                <a:latin typeface="Times New Roman" panose="02020603050405020304" pitchFamily="18" charset="0"/>
                <a:ea typeface="Times"/>
                <a:cs typeface="Times New Roman" panose="02020603050405020304" pitchFamily="18" charset="0"/>
              </a:rPr>
              <a:t> systole</a:t>
            </a:r>
            <a:endParaRPr lang="en-US" sz="2400" b="1" dirty="0">
              <a:effectLst/>
              <a:latin typeface="Times New Roman" panose="02020603050405020304" pitchFamily="18" charset="0"/>
              <a:ea typeface="Times"/>
              <a:cs typeface="Times New Roman" panose="02020603050405020304" pitchFamily="18" charset="0"/>
            </a:endParaRPr>
          </a:p>
          <a:p>
            <a:pPr marL="1600200" marR="0" lvl="3" indent="-228600">
              <a:spcBef>
                <a:spcPts val="0"/>
              </a:spcBef>
              <a:spcAft>
                <a:spcPts val="0"/>
              </a:spcAft>
              <a:buFont typeface="+mj-lt"/>
              <a:buAutoNum type="arabicPeriod"/>
              <a:tabLst>
                <a:tab pos="540385" algn="l"/>
              </a:tabLst>
            </a:pPr>
            <a:r>
              <a:rPr lang="en-GB" sz="2400" b="0" dirty="0">
                <a:effectLst/>
                <a:latin typeface="Times New Roman" panose="02020603050405020304" pitchFamily="18" charset="0"/>
                <a:ea typeface="Times"/>
                <a:cs typeface="Times New Roman" panose="02020603050405020304" pitchFamily="18" charset="0"/>
              </a:rPr>
              <a:t>The </a:t>
            </a:r>
            <a:r>
              <a:rPr lang="en-GB" sz="2400" b="1" dirty="0">
                <a:effectLst/>
                <a:latin typeface="Times New Roman" panose="02020603050405020304" pitchFamily="18" charset="0"/>
                <a:ea typeface="Times"/>
                <a:cs typeface="Times New Roman" panose="02020603050405020304" pitchFamily="18" charset="0"/>
              </a:rPr>
              <a:t>ventricular</a:t>
            </a:r>
            <a:r>
              <a:rPr lang="en-GB" sz="2400" b="0" dirty="0">
                <a:effectLst/>
                <a:latin typeface="Times New Roman" panose="02020603050405020304" pitchFamily="18" charset="0"/>
                <a:ea typeface="Times"/>
                <a:cs typeface="Times New Roman" panose="02020603050405020304" pitchFamily="18" charset="0"/>
              </a:rPr>
              <a:t> systole</a:t>
            </a:r>
            <a:endParaRPr lang="en-US" sz="2400" b="1" dirty="0">
              <a:effectLst/>
              <a:latin typeface="Times New Roman" panose="02020603050405020304" pitchFamily="18" charset="0"/>
              <a:ea typeface="Times"/>
              <a:cs typeface="Times New Roman" panose="02020603050405020304" pitchFamily="18" charset="0"/>
            </a:endParaRPr>
          </a:p>
        </p:txBody>
      </p:sp>
      <p:sp>
        <p:nvSpPr>
          <p:cNvPr id="7" name="TextBox 6">
            <a:extLst>
              <a:ext uri="{FF2B5EF4-FFF2-40B4-BE49-F238E27FC236}">
                <a16:creationId xmlns:a16="http://schemas.microsoft.com/office/drawing/2014/main" id="{118B3706-E38E-CD9B-7F02-DB92FF7AA071}"/>
              </a:ext>
            </a:extLst>
          </p:cNvPr>
          <p:cNvSpPr txBox="1"/>
          <p:nvPr/>
        </p:nvSpPr>
        <p:spPr>
          <a:xfrm>
            <a:off x="850605" y="978196"/>
            <a:ext cx="3817071" cy="523220"/>
          </a:xfrm>
          <a:prstGeom prst="rect">
            <a:avLst/>
          </a:prstGeom>
          <a:noFill/>
        </p:spPr>
        <p:txBody>
          <a:bodyPr wrap="none" rtlCol="0">
            <a:spAutoFit/>
          </a:bodyPr>
          <a:lstStyle/>
          <a:p>
            <a:r>
              <a:rPr lang="en-GB" sz="2800" b="1" dirty="0">
                <a:effectLst/>
                <a:latin typeface="Times New Roman" panose="02020603050405020304" pitchFamily="18" charset="0"/>
                <a:ea typeface="Times"/>
                <a:cs typeface="Times New Roman" panose="02020603050405020304" pitchFamily="18" charset="0"/>
              </a:rPr>
              <a:t>A. Diastole and Systole:</a:t>
            </a:r>
            <a:endParaRPr lang="en-US" sz="2800" b="1" dirty="0">
              <a:effectLst/>
              <a:latin typeface="Times"/>
              <a:ea typeface="Times"/>
              <a:cs typeface="Times New Roman" panose="02020603050405020304" pitchFamily="18" charset="0"/>
            </a:endParaRPr>
          </a:p>
        </p:txBody>
      </p:sp>
    </p:spTree>
    <p:extLst>
      <p:ext uri="{BB962C8B-B14F-4D97-AF65-F5344CB8AC3E}">
        <p14:creationId xmlns:p14="http://schemas.microsoft.com/office/powerpoint/2010/main" val="170497942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a:extLst>
              <a:ext uri="{FF2B5EF4-FFF2-40B4-BE49-F238E27FC236}">
                <a16:creationId xmlns:a16="http://schemas.microsoft.com/office/drawing/2014/main" id="{4FDFD549-8D09-D366-D835-60D052C50BB6}"/>
              </a:ext>
            </a:extLst>
          </p:cNvPr>
          <p:cNvSpPr txBox="1"/>
          <p:nvPr/>
        </p:nvSpPr>
        <p:spPr>
          <a:xfrm>
            <a:off x="186612" y="6573615"/>
            <a:ext cx="11793894" cy="276999"/>
          </a:xfrm>
          <a:prstGeom prst="rect">
            <a:avLst/>
          </a:prstGeom>
          <a:noFill/>
        </p:spPr>
        <p:txBody>
          <a:bodyPr wrap="square">
            <a:spAutoFit/>
          </a:bodyPr>
          <a:lstStyle/>
          <a:p>
            <a:r>
              <a:rPr lang="en-US" sz="1200" i="1" dirty="0">
                <a:solidFill>
                  <a:schemeClr val="tx2">
                    <a:lumMod val="60000"/>
                    <a:lumOff val="40000"/>
                  </a:schemeClr>
                </a:solidFill>
                <a:latin typeface="Helvetica" pitchFamily="2" charset="0"/>
              </a:rPr>
              <a:t>www.</a:t>
            </a:r>
            <a:r>
              <a:rPr lang="en-US" sz="1200" i="1" dirty="0">
                <a:solidFill>
                  <a:schemeClr val="tx2">
                    <a:lumMod val="60000"/>
                    <a:lumOff val="40000"/>
                  </a:schemeClr>
                </a:solidFill>
                <a:effectLst/>
                <a:latin typeface="Helvetica" pitchFamily="2" charset="0"/>
              </a:rPr>
              <a:t>BasicPhysiology.org			                      B.4.1. The Contracting Heart	                                      		</a:t>
            </a:r>
            <a:r>
              <a:rPr lang="en-US" sz="1200" i="1" dirty="0">
                <a:solidFill>
                  <a:schemeClr val="tx2">
                    <a:lumMod val="60000"/>
                    <a:lumOff val="40000"/>
                  </a:schemeClr>
                </a:solidFill>
                <a:latin typeface="Helvetica" pitchFamily="2" charset="0"/>
              </a:rPr>
              <a:t>        </a:t>
            </a:r>
            <a:r>
              <a:rPr lang="en-US" sz="1200" i="1" dirty="0">
                <a:solidFill>
                  <a:schemeClr val="tx2">
                    <a:lumMod val="60000"/>
                    <a:lumOff val="40000"/>
                  </a:schemeClr>
                </a:solidFill>
                <a:effectLst/>
                <a:latin typeface="Helvetica" pitchFamily="2" charset="0"/>
              </a:rPr>
              <a:t>slide #3</a:t>
            </a:r>
            <a:endParaRPr lang="en-US" sz="1200" dirty="0">
              <a:solidFill>
                <a:schemeClr val="tx2">
                  <a:lumMod val="60000"/>
                  <a:lumOff val="40000"/>
                </a:schemeClr>
              </a:solidFill>
              <a:effectLst/>
              <a:latin typeface="Helvetica" pitchFamily="2" charset="0"/>
            </a:endParaRPr>
          </a:p>
        </p:txBody>
      </p:sp>
      <p:sp>
        <p:nvSpPr>
          <p:cNvPr id="5" name="TextBox 4">
            <a:extLst>
              <a:ext uri="{FF2B5EF4-FFF2-40B4-BE49-F238E27FC236}">
                <a16:creationId xmlns:a16="http://schemas.microsoft.com/office/drawing/2014/main" id="{EA3ADFAE-2A74-D71E-A182-DCFA58B34DCD}"/>
              </a:ext>
            </a:extLst>
          </p:cNvPr>
          <p:cNvSpPr txBox="1"/>
          <p:nvPr/>
        </p:nvSpPr>
        <p:spPr>
          <a:xfrm>
            <a:off x="2148044" y="75613"/>
            <a:ext cx="8488827" cy="584775"/>
          </a:xfrm>
          <a:prstGeom prst="rect">
            <a:avLst/>
          </a:prstGeom>
          <a:noFill/>
        </p:spPr>
        <p:txBody>
          <a:bodyPr wrap="square">
            <a:spAutoFit/>
          </a:bodyPr>
          <a:lstStyle/>
          <a:p>
            <a:pPr marL="0" marR="0" algn="ctr">
              <a:spcBef>
                <a:spcPts val="0"/>
              </a:spcBef>
              <a:spcAft>
                <a:spcPts val="0"/>
              </a:spcAft>
            </a:pPr>
            <a:r>
              <a:rPr lang="en-US" sz="3200" b="1" dirty="0">
                <a:solidFill>
                  <a:schemeClr val="accent1"/>
                </a:solidFill>
                <a:latin typeface="Times New Roman" panose="02020603050405020304" pitchFamily="18" charset="0"/>
                <a:cs typeface="Times New Roman" panose="02020603050405020304" pitchFamily="18" charset="0"/>
              </a:rPr>
              <a:t>B.4.1. The Contracting Heart</a:t>
            </a:r>
            <a:r>
              <a:rPr lang="en-US" sz="3200" b="1" dirty="0">
                <a:solidFill>
                  <a:schemeClr val="accent1"/>
                </a:solidFill>
                <a:effectLst/>
                <a:latin typeface="Times New Roman" panose="02020603050405020304" pitchFamily="18" charset="0"/>
                <a:cs typeface="Times New Roman" panose="02020603050405020304" pitchFamily="18" charset="0"/>
              </a:rPr>
              <a:t>	</a:t>
            </a:r>
            <a:endParaRPr lang="en-GB" sz="3200" b="1" dirty="0">
              <a:solidFill>
                <a:schemeClr val="accent1"/>
              </a:solidFill>
              <a:effectLst/>
              <a:latin typeface="Times New Roman" panose="02020603050405020304" pitchFamily="18" charset="0"/>
              <a:ea typeface="Times"/>
              <a:cs typeface="Times New Roman" panose="02020603050405020304" pitchFamily="18" charset="0"/>
            </a:endParaRPr>
          </a:p>
        </p:txBody>
      </p:sp>
      <p:sp>
        <p:nvSpPr>
          <p:cNvPr id="10" name="TextBox 9">
            <a:extLst>
              <a:ext uri="{FF2B5EF4-FFF2-40B4-BE49-F238E27FC236}">
                <a16:creationId xmlns:a16="http://schemas.microsoft.com/office/drawing/2014/main" id="{0BFBA8B3-F998-303B-48C3-FDE1EECE6CEB}"/>
              </a:ext>
            </a:extLst>
          </p:cNvPr>
          <p:cNvSpPr txBox="1"/>
          <p:nvPr/>
        </p:nvSpPr>
        <p:spPr>
          <a:xfrm>
            <a:off x="4009292" y="3077308"/>
            <a:ext cx="184731" cy="369332"/>
          </a:xfrm>
          <a:prstGeom prst="rect">
            <a:avLst/>
          </a:prstGeom>
          <a:noFill/>
        </p:spPr>
        <p:txBody>
          <a:bodyPr wrap="none" rtlCol="0">
            <a:spAutoFit/>
          </a:bodyPr>
          <a:lstStyle/>
          <a:p>
            <a:endParaRPr lang="en-US" dirty="0"/>
          </a:p>
        </p:txBody>
      </p:sp>
      <p:sp>
        <p:nvSpPr>
          <p:cNvPr id="2" name="TextBox 1">
            <a:extLst>
              <a:ext uri="{FF2B5EF4-FFF2-40B4-BE49-F238E27FC236}">
                <a16:creationId xmlns:a16="http://schemas.microsoft.com/office/drawing/2014/main" id="{F9BA4D64-2A24-F3EF-78B2-B9E22BE52961}"/>
              </a:ext>
            </a:extLst>
          </p:cNvPr>
          <p:cNvSpPr txBox="1"/>
          <p:nvPr/>
        </p:nvSpPr>
        <p:spPr>
          <a:xfrm>
            <a:off x="5074024" y="1954306"/>
            <a:ext cx="184731" cy="369332"/>
          </a:xfrm>
          <a:prstGeom prst="rect">
            <a:avLst/>
          </a:prstGeom>
          <a:noFill/>
        </p:spPr>
        <p:txBody>
          <a:bodyPr wrap="none" rtlCol="0">
            <a:spAutoFit/>
          </a:bodyPr>
          <a:lstStyle/>
          <a:p>
            <a:endParaRPr lang="en-US" dirty="0"/>
          </a:p>
        </p:txBody>
      </p:sp>
      <p:sp>
        <p:nvSpPr>
          <p:cNvPr id="6" name="TextBox 5">
            <a:extLst>
              <a:ext uri="{FF2B5EF4-FFF2-40B4-BE49-F238E27FC236}">
                <a16:creationId xmlns:a16="http://schemas.microsoft.com/office/drawing/2014/main" id="{9FF7EBB6-DEEC-323A-42D1-E5D8E8736175}"/>
              </a:ext>
            </a:extLst>
          </p:cNvPr>
          <p:cNvSpPr txBox="1"/>
          <p:nvPr/>
        </p:nvSpPr>
        <p:spPr>
          <a:xfrm>
            <a:off x="871870" y="2026353"/>
            <a:ext cx="10526232" cy="4154984"/>
          </a:xfrm>
          <a:prstGeom prst="rect">
            <a:avLst/>
          </a:prstGeom>
          <a:noFill/>
        </p:spPr>
        <p:txBody>
          <a:bodyPr wrap="square">
            <a:spAutoFit/>
          </a:bodyPr>
          <a:lstStyle/>
          <a:p>
            <a:pPr marL="0" marR="0">
              <a:spcBef>
                <a:spcPts val="0"/>
              </a:spcBef>
              <a:spcAft>
                <a:spcPts val="0"/>
              </a:spcAft>
            </a:pPr>
            <a:r>
              <a:rPr lang="en-GB" sz="2400" dirty="0">
                <a:effectLst/>
                <a:latin typeface="Times New Roman" panose="02020603050405020304" pitchFamily="18" charset="0"/>
                <a:ea typeface="Times"/>
                <a:cs typeface="Times New Roman" panose="02020603050405020304" pitchFamily="18" charset="0"/>
              </a:rPr>
              <a:t>4. The </a:t>
            </a:r>
            <a:r>
              <a:rPr lang="en-GB" sz="2400" b="1" dirty="0">
                <a:effectLst/>
                <a:latin typeface="Times New Roman" panose="02020603050405020304" pitchFamily="18" charset="0"/>
                <a:ea typeface="Times"/>
                <a:cs typeface="Times New Roman" panose="02020603050405020304" pitchFamily="18" charset="0"/>
              </a:rPr>
              <a:t>atrial</a:t>
            </a:r>
            <a:r>
              <a:rPr lang="en-GB" sz="2400" dirty="0">
                <a:effectLst/>
                <a:latin typeface="Times New Roman" panose="02020603050405020304" pitchFamily="18" charset="0"/>
                <a:ea typeface="Times"/>
                <a:cs typeface="Times New Roman" panose="02020603050405020304" pitchFamily="18" charset="0"/>
              </a:rPr>
              <a:t> systole is the first to occur, as the atria are the first to be excited by the sinus node (which is located in the right atrium).</a:t>
            </a:r>
            <a:r>
              <a:rPr lang="en-US" sz="2400" dirty="0">
                <a:effectLst/>
                <a:latin typeface="Times New Roman" panose="02020603050405020304" pitchFamily="18" charset="0"/>
                <a:cs typeface="Times New Roman" panose="02020603050405020304" pitchFamily="18" charset="0"/>
              </a:rPr>
              <a:t> </a:t>
            </a:r>
          </a:p>
          <a:p>
            <a:pPr marL="0" marR="0">
              <a:spcBef>
                <a:spcPts val="0"/>
              </a:spcBef>
              <a:spcAft>
                <a:spcPts val="0"/>
              </a:spcAft>
            </a:pPr>
            <a:endParaRPr lang="en-GB" sz="2400" b="0" dirty="0">
              <a:effectLst/>
              <a:latin typeface="Times New Roman" panose="02020603050405020304" pitchFamily="18" charset="0"/>
              <a:ea typeface="Times"/>
              <a:cs typeface="Times New Roman" panose="02020603050405020304" pitchFamily="18" charset="0"/>
            </a:endParaRPr>
          </a:p>
          <a:p>
            <a:pPr marL="0" marR="0">
              <a:spcBef>
                <a:spcPts val="0"/>
              </a:spcBef>
              <a:spcAft>
                <a:spcPts val="0"/>
              </a:spcAft>
            </a:pPr>
            <a:r>
              <a:rPr lang="en-GB" sz="2400" b="0" dirty="0">
                <a:effectLst/>
                <a:latin typeface="Times New Roman" panose="02020603050405020304" pitchFamily="18" charset="0"/>
                <a:ea typeface="Times"/>
                <a:cs typeface="Times New Roman" panose="02020603050405020304" pitchFamily="18" charset="0"/>
              </a:rPr>
              <a:t>5. Soon after the atrial systole, as the impulse propagates through the AV-node into the Purkinje system, the </a:t>
            </a:r>
            <a:r>
              <a:rPr lang="en-GB" sz="2400" b="1" dirty="0">
                <a:effectLst/>
                <a:latin typeface="Times New Roman" panose="02020603050405020304" pitchFamily="18" charset="0"/>
                <a:ea typeface="Times"/>
                <a:cs typeface="Times New Roman" panose="02020603050405020304" pitchFamily="18" charset="0"/>
              </a:rPr>
              <a:t>ventricles</a:t>
            </a:r>
            <a:r>
              <a:rPr lang="en-GB" sz="2400" b="0" dirty="0">
                <a:effectLst/>
                <a:latin typeface="Times New Roman" panose="02020603050405020304" pitchFamily="18" charset="0"/>
                <a:ea typeface="Times"/>
                <a:cs typeface="Times New Roman" panose="02020603050405020304" pitchFamily="18" charset="0"/>
              </a:rPr>
              <a:t> are excited and this is the beginning of the ventricular systole (= contraction).</a:t>
            </a:r>
            <a:endParaRPr lang="en-US" sz="2400" b="1" dirty="0">
              <a:effectLst/>
              <a:latin typeface="Times New Roman" panose="02020603050405020304" pitchFamily="18" charset="0"/>
              <a:ea typeface="Times"/>
              <a:cs typeface="Times New Roman" panose="02020603050405020304" pitchFamily="18" charset="0"/>
            </a:endParaRPr>
          </a:p>
          <a:p>
            <a:pPr marL="0" marR="0">
              <a:spcBef>
                <a:spcPts val="0"/>
              </a:spcBef>
              <a:spcAft>
                <a:spcPts val="0"/>
              </a:spcAft>
            </a:pPr>
            <a:endParaRPr lang="en-GB" sz="2400" b="0" dirty="0">
              <a:effectLst/>
              <a:latin typeface="Times New Roman" panose="02020603050405020304" pitchFamily="18" charset="0"/>
              <a:ea typeface="Times"/>
              <a:cs typeface="Times New Roman" panose="02020603050405020304" pitchFamily="18" charset="0"/>
            </a:endParaRPr>
          </a:p>
          <a:p>
            <a:pPr marL="0" marR="0">
              <a:spcBef>
                <a:spcPts val="0"/>
              </a:spcBef>
              <a:spcAft>
                <a:spcPts val="0"/>
              </a:spcAft>
            </a:pPr>
            <a:r>
              <a:rPr lang="en-GB" sz="2400" b="0" dirty="0">
                <a:effectLst/>
                <a:latin typeface="Times New Roman" panose="02020603050405020304" pitchFamily="18" charset="0"/>
                <a:ea typeface="Times"/>
                <a:cs typeface="Times New Roman" panose="02020603050405020304" pitchFamily="18" charset="0"/>
              </a:rPr>
              <a:t>6. After the atrial and the ventricular systole, the cardiac muscle </a:t>
            </a:r>
            <a:r>
              <a:rPr lang="en-GB" sz="2400" b="1" dirty="0">
                <a:effectLst/>
                <a:latin typeface="Times New Roman" panose="02020603050405020304" pitchFamily="18" charset="0"/>
                <a:ea typeface="Times"/>
                <a:cs typeface="Times New Roman" panose="02020603050405020304" pitchFamily="18" charset="0"/>
              </a:rPr>
              <a:t>relaxes</a:t>
            </a:r>
            <a:r>
              <a:rPr lang="en-GB" sz="2400" b="0" dirty="0">
                <a:effectLst/>
                <a:latin typeface="Times New Roman" panose="02020603050405020304" pitchFamily="18" charset="0"/>
                <a:ea typeface="Times"/>
                <a:cs typeface="Times New Roman" panose="02020603050405020304" pitchFamily="18" charset="0"/>
              </a:rPr>
              <a:t>, dilates (= diastole) which allows blood from the body to </a:t>
            </a:r>
            <a:r>
              <a:rPr lang="en-GB" sz="2400" b="1" dirty="0">
                <a:effectLst/>
                <a:latin typeface="Times New Roman" panose="02020603050405020304" pitchFamily="18" charset="0"/>
                <a:ea typeface="Times"/>
                <a:cs typeface="Times New Roman" panose="02020603050405020304" pitchFamily="18" charset="0"/>
              </a:rPr>
              <a:t>flow </a:t>
            </a:r>
            <a:r>
              <a:rPr lang="en-GB" sz="2400" b="0" dirty="0">
                <a:effectLst/>
                <a:latin typeface="Times New Roman" panose="02020603050405020304" pitchFamily="18" charset="0"/>
                <a:ea typeface="Times"/>
                <a:cs typeface="Times New Roman" panose="02020603050405020304" pitchFamily="18" charset="0"/>
              </a:rPr>
              <a:t>into the heart, in preparation for the next systole. This period of relaxation is the </a:t>
            </a:r>
            <a:r>
              <a:rPr lang="en-GB" sz="2400" b="1" dirty="0">
                <a:effectLst/>
                <a:latin typeface="Times New Roman" panose="02020603050405020304" pitchFamily="18" charset="0"/>
                <a:ea typeface="Times"/>
                <a:cs typeface="Times New Roman" panose="02020603050405020304" pitchFamily="18" charset="0"/>
              </a:rPr>
              <a:t>diastole</a:t>
            </a:r>
            <a:r>
              <a:rPr lang="en-GB" sz="2400" b="0" dirty="0">
                <a:effectLst/>
                <a:latin typeface="Times New Roman" panose="02020603050405020304" pitchFamily="18" charset="0"/>
                <a:ea typeface="Times"/>
                <a:cs typeface="Times New Roman" panose="02020603050405020304" pitchFamily="18" charset="0"/>
              </a:rPr>
              <a:t>.</a:t>
            </a:r>
            <a:endParaRPr lang="en-US" sz="2400" b="1" dirty="0">
              <a:effectLst/>
              <a:latin typeface="Times New Roman" panose="02020603050405020304" pitchFamily="18" charset="0"/>
              <a:ea typeface="Times"/>
              <a:cs typeface="Times New Roman" panose="02020603050405020304" pitchFamily="18" charset="0"/>
            </a:endParaRPr>
          </a:p>
          <a:p>
            <a:endParaRPr lang="en-US" sz="2400" dirty="0">
              <a:latin typeface="Times New Roman" panose="02020603050405020304" pitchFamily="18" charset="0"/>
              <a:cs typeface="Times New Roman" panose="02020603050405020304" pitchFamily="18" charset="0"/>
            </a:endParaRPr>
          </a:p>
        </p:txBody>
      </p:sp>
      <p:sp>
        <p:nvSpPr>
          <p:cNvPr id="7" name="TextBox 6">
            <a:extLst>
              <a:ext uri="{FF2B5EF4-FFF2-40B4-BE49-F238E27FC236}">
                <a16:creationId xmlns:a16="http://schemas.microsoft.com/office/drawing/2014/main" id="{118B3706-E38E-CD9B-7F02-DB92FF7AA071}"/>
              </a:ext>
            </a:extLst>
          </p:cNvPr>
          <p:cNvSpPr txBox="1"/>
          <p:nvPr/>
        </p:nvSpPr>
        <p:spPr>
          <a:xfrm>
            <a:off x="1020727" y="999461"/>
            <a:ext cx="3817071" cy="523220"/>
          </a:xfrm>
          <a:prstGeom prst="rect">
            <a:avLst/>
          </a:prstGeom>
          <a:noFill/>
        </p:spPr>
        <p:txBody>
          <a:bodyPr wrap="none" rtlCol="0">
            <a:spAutoFit/>
          </a:bodyPr>
          <a:lstStyle/>
          <a:p>
            <a:r>
              <a:rPr lang="en-GB" sz="2800" b="1" dirty="0">
                <a:effectLst/>
                <a:latin typeface="Times New Roman" panose="02020603050405020304" pitchFamily="18" charset="0"/>
                <a:ea typeface="Times"/>
                <a:cs typeface="Times New Roman" panose="02020603050405020304" pitchFamily="18" charset="0"/>
              </a:rPr>
              <a:t>A. Diastole and Systole:</a:t>
            </a:r>
            <a:endParaRPr lang="en-US" sz="2800" b="1" dirty="0">
              <a:effectLst/>
              <a:latin typeface="Times"/>
              <a:ea typeface="Times"/>
              <a:cs typeface="Times New Roman" panose="02020603050405020304" pitchFamily="18" charset="0"/>
            </a:endParaRPr>
          </a:p>
        </p:txBody>
      </p:sp>
    </p:spTree>
    <p:extLst>
      <p:ext uri="{BB962C8B-B14F-4D97-AF65-F5344CB8AC3E}">
        <p14:creationId xmlns:p14="http://schemas.microsoft.com/office/powerpoint/2010/main" val="74663936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a:extLst>
              <a:ext uri="{FF2B5EF4-FFF2-40B4-BE49-F238E27FC236}">
                <a16:creationId xmlns:a16="http://schemas.microsoft.com/office/drawing/2014/main" id="{4FDFD549-8D09-D366-D835-60D052C50BB6}"/>
              </a:ext>
            </a:extLst>
          </p:cNvPr>
          <p:cNvSpPr txBox="1"/>
          <p:nvPr/>
        </p:nvSpPr>
        <p:spPr>
          <a:xfrm>
            <a:off x="186612" y="6573615"/>
            <a:ext cx="11793894" cy="276999"/>
          </a:xfrm>
          <a:prstGeom prst="rect">
            <a:avLst/>
          </a:prstGeom>
          <a:noFill/>
        </p:spPr>
        <p:txBody>
          <a:bodyPr wrap="square">
            <a:spAutoFit/>
          </a:bodyPr>
          <a:lstStyle/>
          <a:p>
            <a:r>
              <a:rPr lang="en-US" sz="1200" i="1" dirty="0">
                <a:solidFill>
                  <a:schemeClr val="tx2">
                    <a:lumMod val="60000"/>
                    <a:lumOff val="40000"/>
                  </a:schemeClr>
                </a:solidFill>
                <a:latin typeface="Helvetica" pitchFamily="2" charset="0"/>
              </a:rPr>
              <a:t>www.</a:t>
            </a:r>
            <a:r>
              <a:rPr lang="en-US" sz="1200" i="1" dirty="0">
                <a:solidFill>
                  <a:schemeClr val="tx2">
                    <a:lumMod val="60000"/>
                    <a:lumOff val="40000"/>
                  </a:schemeClr>
                </a:solidFill>
                <a:effectLst/>
                <a:latin typeface="Helvetica" pitchFamily="2" charset="0"/>
              </a:rPr>
              <a:t>BasicPhysiology.org			                      B.4.1. The Contracting Heart	                                      		</a:t>
            </a:r>
            <a:r>
              <a:rPr lang="en-US" sz="1200" i="1" dirty="0">
                <a:solidFill>
                  <a:schemeClr val="tx2">
                    <a:lumMod val="60000"/>
                    <a:lumOff val="40000"/>
                  </a:schemeClr>
                </a:solidFill>
                <a:latin typeface="Helvetica" pitchFamily="2" charset="0"/>
              </a:rPr>
              <a:t>        </a:t>
            </a:r>
            <a:r>
              <a:rPr lang="en-US" sz="1200" i="1" dirty="0">
                <a:solidFill>
                  <a:schemeClr val="tx2">
                    <a:lumMod val="60000"/>
                    <a:lumOff val="40000"/>
                  </a:schemeClr>
                </a:solidFill>
                <a:effectLst/>
                <a:latin typeface="Helvetica" pitchFamily="2" charset="0"/>
              </a:rPr>
              <a:t>slide #4</a:t>
            </a:r>
            <a:endParaRPr lang="en-US" sz="1200" dirty="0">
              <a:solidFill>
                <a:schemeClr val="tx2">
                  <a:lumMod val="60000"/>
                  <a:lumOff val="40000"/>
                </a:schemeClr>
              </a:solidFill>
              <a:effectLst/>
              <a:latin typeface="Helvetica" pitchFamily="2" charset="0"/>
            </a:endParaRPr>
          </a:p>
        </p:txBody>
      </p:sp>
      <p:sp>
        <p:nvSpPr>
          <p:cNvPr id="5" name="TextBox 4">
            <a:extLst>
              <a:ext uri="{FF2B5EF4-FFF2-40B4-BE49-F238E27FC236}">
                <a16:creationId xmlns:a16="http://schemas.microsoft.com/office/drawing/2014/main" id="{EA3ADFAE-2A74-D71E-A182-DCFA58B34DCD}"/>
              </a:ext>
            </a:extLst>
          </p:cNvPr>
          <p:cNvSpPr txBox="1"/>
          <p:nvPr/>
        </p:nvSpPr>
        <p:spPr>
          <a:xfrm>
            <a:off x="2148044" y="75613"/>
            <a:ext cx="8488827" cy="584775"/>
          </a:xfrm>
          <a:prstGeom prst="rect">
            <a:avLst/>
          </a:prstGeom>
          <a:noFill/>
        </p:spPr>
        <p:txBody>
          <a:bodyPr wrap="square">
            <a:spAutoFit/>
          </a:bodyPr>
          <a:lstStyle/>
          <a:p>
            <a:pPr marL="0" marR="0" algn="ctr">
              <a:spcBef>
                <a:spcPts val="0"/>
              </a:spcBef>
              <a:spcAft>
                <a:spcPts val="0"/>
              </a:spcAft>
            </a:pPr>
            <a:r>
              <a:rPr lang="en-US" sz="3200" b="1" dirty="0">
                <a:solidFill>
                  <a:schemeClr val="accent1"/>
                </a:solidFill>
                <a:latin typeface="Times New Roman" panose="02020603050405020304" pitchFamily="18" charset="0"/>
                <a:cs typeface="Times New Roman" panose="02020603050405020304" pitchFamily="18" charset="0"/>
              </a:rPr>
              <a:t>B.4.1. The Contracting Heart</a:t>
            </a:r>
            <a:r>
              <a:rPr lang="en-US" sz="3200" b="1" dirty="0">
                <a:solidFill>
                  <a:schemeClr val="accent1"/>
                </a:solidFill>
                <a:effectLst/>
                <a:latin typeface="Times New Roman" panose="02020603050405020304" pitchFamily="18" charset="0"/>
                <a:cs typeface="Times New Roman" panose="02020603050405020304" pitchFamily="18" charset="0"/>
              </a:rPr>
              <a:t>	</a:t>
            </a:r>
            <a:endParaRPr lang="en-GB" sz="3200" b="1" dirty="0">
              <a:solidFill>
                <a:schemeClr val="accent1"/>
              </a:solidFill>
              <a:effectLst/>
              <a:latin typeface="Times New Roman" panose="02020603050405020304" pitchFamily="18" charset="0"/>
              <a:ea typeface="Times"/>
              <a:cs typeface="Times New Roman" panose="02020603050405020304" pitchFamily="18" charset="0"/>
            </a:endParaRPr>
          </a:p>
        </p:txBody>
      </p:sp>
      <p:sp>
        <p:nvSpPr>
          <p:cNvPr id="10" name="TextBox 9">
            <a:extLst>
              <a:ext uri="{FF2B5EF4-FFF2-40B4-BE49-F238E27FC236}">
                <a16:creationId xmlns:a16="http://schemas.microsoft.com/office/drawing/2014/main" id="{0BFBA8B3-F998-303B-48C3-FDE1EECE6CEB}"/>
              </a:ext>
            </a:extLst>
          </p:cNvPr>
          <p:cNvSpPr txBox="1"/>
          <p:nvPr/>
        </p:nvSpPr>
        <p:spPr>
          <a:xfrm>
            <a:off x="4009292" y="3077308"/>
            <a:ext cx="184731" cy="369332"/>
          </a:xfrm>
          <a:prstGeom prst="rect">
            <a:avLst/>
          </a:prstGeom>
          <a:noFill/>
        </p:spPr>
        <p:txBody>
          <a:bodyPr wrap="none" rtlCol="0">
            <a:spAutoFit/>
          </a:bodyPr>
          <a:lstStyle/>
          <a:p>
            <a:endParaRPr lang="en-US" dirty="0"/>
          </a:p>
        </p:txBody>
      </p:sp>
      <p:sp>
        <p:nvSpPr>
          <p:cNvPr id="2" name="TextBox 1">
            <a:extLst>
              <a:ext uri="{FF2B5EF4-FFF2-40B4-BE49-F238E27FC236}">
                <a16:creationId xmlns:a16="http://schemas.microsoft.com/office/drawing/2014/main" id="{F9BA4D64-2A24-F3EF-78B2-B9E22BE52961}"/>
              </a:ext>
            </a:extLst>
          </p:cNvPr>
          <p:cNvSpPr txBox="1"/>
          <p:nvPr/>
        </p:nvSpPr>
        <p:spPr>
          <a:xfrm>
            <a:off x="5074024" y="1954306"/>
            <a:ext cx="184731" cy="369332"/>
          </a:xfrm>
          <a:prstGeom prst="rect">
            <a:avLst/>
          </a:prstGeom>
          <a:noFill/>
        </p:spPr>
        <p:txBody>
          <a:bodyPr wrap="none" rtlCol="0">
            <a:spAutoFit/>
          </a:bodyPr>
          <a:lstStyle/>
          <a:p>
            <a:endParaRPr lang="en-US" dirty="0"/>
          </a:p>
        </p:txBody>
      </p:sp>
      <p:sp>
        <p:nvSpPr>
          <p:cNvPr id="6" name="TextBox 5">
            <a:extLst>
              <a:ext uri="{FF2B5EF4-FFF2-40B4-BE49-F238E27FC236}">
                <a16:creationId xmlns:a16="http://schemas.microsoft.com/office/drawing/2014/main" id="{9FF7EBB6-DEEC-323A-42D1-E5D8E8736175}"/>
              </a:ext>
            </a:extLst>
          </p:cNvPr>
          <p:cNvSpPr txBox="1"/>
          <p:nvPr/>
        </p:nvSpPr>
        <p:spPr>
          <a:xfrm>
            <a:off x="871870" y="2026353"/>
            <a:ext cx="8488827" cy="4154984"/>
          </a:xfrm>
          <a:prstGeom prst="rect">
            <a:avLst/>
          </a:prstGeom>
          <a:noFill/>
        </p:spPr>
        <p:txBody>
          <a:bodyPr wrap="square">
            <a:spAutoFit/>
          </a:bodyPr>
          <a:lstStyle/>
          <a:p>
            <a:pPr marL="0" marR="0">
              <a:spcBef>
                <a:spcPts val="0"/>
              </a:spcBef>
              <a:spcAft>
                <a:spcPts val="0"/>
              </a:spcAft>
            </a:pPr>
            <a:r>
              <a:rPr lang="en-GB" sz="2400" b="0" dirty="0">
                <a:effectLst/>
                <a:latin typeface="Times New Roman" panose="02020603050405020304" pitchFamily="18" charset="0"/>
                <a:ea typeface="Times"/>
                <a:cs typeface="Times New Roman" panose="02020603050405020304" pitchFamily="18" charset="0"/>
              </a:rPr>
              <a:t>1.</a:t>
            </a:r>
            <a:r>
              <a:rPr lang="en-US" sz="2400" b="1" dirty="0">
                <a:latin typeface="Times New Roman" panose="02020603050405020304" pitchFamily="18" charset="0"/>
                <a:ea typeface="Times"/>
                <a:cs typeface="Times New Roman" panose="02020603050405020304" pitchFamily="18" charset="0"/>
              </a:rPr>
              <a:t> </a:t>
            </a:r>
            <a:r>
              <a:rPr lang="en-GB" sz="2400" dirty="0">
                <a:effectLst/>
                <a:latin typeface="Times New Roman" panose="02020603050405020304" pitchFamily="18" charset="0"/>
                <a:ea typeface="Times"/>
                <a:cs typeface="Times New Roman" panose="02020603050405020304" pitchFamily="18" charset="0"/>
              </a:rPr>
              <a:t>As in every cardiac cell, the excitation is followed by its contraction. So, the cells that are first activated will be the first to contract.</a:t>
            </a:r>
            <a:r>
              <a:rPr lang="en-US" sz="2400" dirty="0">
                <a:effectLst/>
                <a:latin typeface="Times New Roman" panose="02020603050405020304" pitchFamily="18" charset="0"/>
                <a:cs typeface="Times New Roman" panose="02020603050405020304" pitchFamily="18" charset="0"/>
              </a:rPr>
              <a:t> </a:t>
            </a:r>
          </a:p>
          <a:p>
            <a:pPr marL="0" marR="0">
              <a:spcBef>
                <a:spcPts val="0"/>
              </a:spcBef>
              <a:spcAft>
                <a:spcPts val="0"/>
              </a:spcAft>
            </a:pPr>
            <a:endParaRPr lang="en-GB" sz="2400" b="0" dirty="0">
              <a:effectLst/>
              <a:latin typeface="Times New Roman" panose="02020603050405020304" pitchFamily="18" charset="0"/>
              <a:ea typeface="Times"/>
              <a:cs typeface="Times New Roman" panose="02020603050405020304" pitchFamily="18" charset="0"/>
            </a:endParaRPr>
          </a:p>
          <a:p>
            <a:pPr marL="0" marR="0">
              <a:spcBef>
                <a:spcPts val="0"/>
              </a:spcBef>
              <a:spcAft>
                <a:spcPts val="0"/>
              </a:spcAft>
            </a:pPr>
            <a:r>
              <a:rPr lang="en-GB" sz="2400" b="0" dirty="0">
                <a:effectLst/>
                <a:latin typeface="Times New Roman" panose="02020603050405020304" pitchFamily="18" charset="0"/>
                <a:ea typeface="Times"/>
                <a:cs typeface="Times New Roman" panose="02020603050405020304" pitchFamily="18" charset="0"/>
              </a:rPr>
              <a:t>2. Although the sinus node is the first to be excited (i.e. the pacemaker), it is very small and thus hardly contracts. Therefore, this node does not play a significant role in the contraction of the atrium.</a:t>
            </a:r>
            <a:endParaRPr lang="en-US" sz="2400" b="1" dirty="0">
              <a:effectLst/>
              <a:latin typeface="Times New Roman" panose="02020603050405020304" pitchFamily="18" charset="0"/>
              <a:ea typeface="Times"/>
              <a:cs typeface="Times New Roman" panose="02020603050405020304" pitchFamily="18" charset="0"/>
            </a:endParaRPr>
          </a:p>
          <a:p>
            <a:pPr marL="0" marR="0">
              <a:spcBef>
                <a:spcPts val="0"/>
              </a:spcBef>
              <a:spcAft>
                <a:spcPts val="0"/>
              </a:spcAft>
            </a:pPr>
            <a:endParaRPr lang="en-GB" sz="2400" b="0" dirty="0">
              <a:effectLst/>
              <a:latin typeface="Times New Roman" panose="02020603050405020304" pitchFamily="18" charset="0"/>
              <a:ea typeface="Times"/>
              <a:cs typeface="Times New Roman" panose="02020603050405020304" pitchFamily="18" charset="0"/>
            </a:endParaRPr>
          </a:p>
          <a:p>
            <a:pPr marL="0" marR="0">
              <a:spcBef>
                <a:spcPts val="0"/>
              </a:spcBef>
              <a:spcAft>
                <a:spcPts val="0"/>
              </a:spcAft>
            </a:pPr>
            <a:r>
              <a:rPr lang="en-GB" sz="2400" b="0" dirty="0">
                <a:effectLst/>
                <a:latin typeface="Times New Roman" panose="02020603050405020304" pitchFamily="18" charset="0"/>
                <a:ea typeface="Times"/>
                <a:cs typeface="Times New Roman" panose="02020603050405020304" pitchFamily="18" charset="0"/>
              </a:rPr>
              <a:t>3.</a:t>
            </a:r>
            <a:r>
              <a:rPr lang="en-US" sz="2400" b="1" dirty="0">
                <a:latin typeface="Times New Roman" panose="02020603050405020304" pitchFamily="18" charset="0"/>
                <a:ea typeface="Times"/>
                <a:cs typeface="Times New Roman" panose="02020603050405020304" pitchFamily="18" charset="0"/>
              </a:rPr>
              <a:t> </a:t>
            </a:r>
            <a:r>
              <a:rPr lang="en-GB" sz="2400" b="0" dirty="0">
                <a:effectLst/>
                <a:latin typeface="Times New Roman" panose="02020603050405020304" pitchFamily="18" charset="0"/>
                <a:ea typeface="Times"/>
                <a:cs typeface="Times New Roman" panose="02020603050405020304" pitchFamily="18" charset="0"/>
              </a:rPr>
              <a:t>The important structures that contract are the right and the left atria.</a:t>
            </a:r>
            <a:endParaRPr lang="en-US" sz="2400" b="1" dirty="0">
              <a:effectLst/>
              <a:latin typeface="Times New Roman" panose="02020603050405020304" pitchFamily="18" charset="0"/>
              <a:ea typeface="Times"/>
              <a:cs typeface="Times New Roman" panose="02020603050405020304" pitchFamily="18" charset="0"/>
            </a:endParaRPr>
          </a:p>
        </p:txBody>
      </p:sp>
      <p:sp>
        <p:nvSpPr>
          <p:cNvPr id="7" name="TextBox 6">
            <a:extLst>
              <a:ext uri="{FF2B5EF4-FFF2-40B4-BE49-F238E27FC236}">
                <a16:creationId xmlns:a16="http://schemas.microsoft.com/office/drawing/2014/main" id="{118B3706-E38E-CD9B-7F02-DB92FF7AA071}"/>
              </a:ext>
            </a:extLst>
          </p:cNvPr>
          <p:cNvSpPr txBox="1"/>
          <p:nvPr/>
        </p:nvSpPr>
        <p:spPr>
          <a:xfrm>
            <a:off x="1020727" y="999461"/>
            <a:ext cx="2807179" cy="523220"/>
          </a:xfrm>
          <a:prstGeom prst="rect">
            <a:avLst/>
          </a:prstGeom>
          <a:noFill/>
        </p:spPr>
        <p:txBody>
          <a:bodyPr wrap="none" rtlCol="0">
            <a:spAutoFit/>
          </a:bodyPr>
          <a:lstStyle/>
          <a:p>
            <a:r>
              <a:rPr lang="en-GB" sz="2800" b="1" dirty="0">
                <a:latin typeface="Times New Roman" panose="02020603050405020304" pitchFamily="18" charset="0"/>
                <a:ea typeface="Times"/>
                <a:cs typeface="Times New Roman" panose="02020603050405020304" pitchFamily="18" charset="0"/>
              </a:rPr>
              <a:t>B</a:t>
            </a:r>
            <a:r>
              <a:rPr lang="en-GB" sz="2800" b="1" dirty="0">
                <a:effectLst/>
                <a:latin typeface="Times New Roman" panose="02020603050405020304" pitchFamily="18" charset="0"/>
                <a:ea typeface="Times"/>
                <a:cs typeface="Times New Roman" panose="02020603050405020304" pitchFamily="18" charset="0"/>
              </a:rPr>
              <a:t>. </a:t>
            </a:r>
            <a:r>
              <a:rPr lang="en-GB" sz="2800" b="1" kern="0" dirty="0">
                <a:effectLst/>
                <a:latin typeface="Times New Roman" panose="02020603050405020304" pitchFamily="18" charset="0"/>
              </a:rPr>
              <a:t>Atrial Systole</a:t>
            </a:r>
            <a:r>
              <a:rPr lang="en-GB" sz="2800" b="1" dirty="0">
                <a:effectLst/>
                <a:latin typeface="Times New Roman" panose="02020603050405020304" pitchFamily="18" charset="0"/>
                <a:ea typeface="Times"/>
                <a:cs typeface="Times New Roman" panose="02020603050405020304" pitchFamily="18" charset="0"/>
              </a:rPr>
              <a:t>:</a:t>
            </a:r>
            <a:endParaRPr lang="en-US" sz="2800" b="1" dirty="0">
              <a:effectLst/>
              <a:latin typeface="Times"/>
              <a:ea typeface="Times"/>
              <a:cs typeface="Times New Roman" panose="02020603050405020304" pitchFamily="18" charset="0"/>
            </a:endParaRPr>
          </a:p>
        </p:txBody>
      </p:sp>
      <p:pic>
        <p:nvPicPr>
          <p:cNvPr id="3" name="Picture 2">
            <a:extLst>
              <a:ext uri="{FF2B5EF4-FFF2-40B4-BE49-F238E27FC236}">
                <a16:creationId xmlns:a16="http://schemas.microsoft.com/office/drawing/2014/main" id="{BC2D7383-BFB8-77C4-A5B3-0F3D91D4B53B}"/>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9381213" y="413385"/>
            <a:ext cx="2318385" cy="6031230"/>
          </a:xfrm>
          <a:prstGeom prst="rect">
            <a:avLst/>
          </a:prstGeom>
          <a:noFill/>
          <a:ln>
            <a:noFill/>
          </a:ln>
        </p:spPr>
      </p:pic>
    </p:spTree>
    <p:extLst>
      <p:ext uri="{BB962C8B-B14F-4D97-AF65-F5344CB8AC3E}">
        <p14:creationId xmlns:p14="http://schemas.microsoft.com/office/powerpoint/2010/main" val="227311114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a:extLst>
              <a:ext uri="{FF2B5EF4-FFF2-40B4-BE49-F238E27FC236}">
                <a16:creationId xmlns:a16="http://schemas.microsoft.com/office/drawing/2014/main" id="{4FDFD549-8D09-D366-D835-60D052C50BB6}"/>
              </a:ext>
            </a:extLst>
          </p:cNvPr>
          <p:cNvSpPr txBox="1"/>
          <p:nvPr/>
        </p:nvSpPr>
        <p:spPr>
          <a:xfrm>
            <a:off x="186612" y="6573615"/>
            <a:ext cx="11793894" cy="276999"/>
          </a:xfrm>
          <a:prstGeom prst="rect">
            <a:avLst/>
          </a:prstGeom>
          <a:noFill/>
        </p:spPr>
        <p:txBody>
          <a:bodyPr wrap="square">
            <a:spAutoFit/>
          </a:bodyPr>
          <a:lstStyle/>
          <a:p>
            <a:r>
              <a:rPr lang="en-US" sz="1200" i="1" dirty="0">
                <a:solidFill>
                  <a:schemeClr val="tx2">
                    <a:lumMod val="60000"/>
                    <a:lumOff val="40000"/>
                  </a:schemeClr>
                </a:solidFill>
                <a:latin typeface="Helvetica" pitchFamily="2" charset="0"/>
              </a:rPr>
              <a:t>www.</a:t>
            </a:r>
            <a:r>
              <a:rPr lang="en-US" sz="1200" i="1" dirty="0">
                <a:solidFill>
                  <a:schemeClr val="tx2">
                    <a:lumMod val="60000"/>
                    <a:lumOff val="40000"/>
                  </a:schemeClr>
                </a:solidFill>
                <a:effectLst/>
                <a:latin typeface="Helvetica" pitchFamily="2" charset="0"/>
              </a:rPr>
              <a:t>BasicPhysiology.org			                      B.4.1. The Contracting Heart	                                      		</a:t>
            </a:r>
            <a:r>
              <a:rPr lang="en-US" sz="1200" i="1" dirty="0">
                <a:solidFill>
                  <a:schemeClr val="tx2">
                    <a:lumMod val="60000"/>
                    <a:lumOff val="40000"/>
                  </a:schemeClr>
                </a:solidFill>
                <a:latin typeface="Helvetica" pitchFamily="2" charset="0"/>
              </a:rPr>
              <a:t>        </a:t>
            </a:r>
            <a:r>
              <a:rPr lang="en-US" sz="1200" i="1" dirty="0">
                <a:solidFill>
                  <a:schemeClr val="tx2">
                    <a:lumMod val="60000"/>
                    <a:lumOff val="40000"/>
                  </a:schemeClr>
                </a:solidFill>
                <a:effectLst/>
                <a:latin typeface="Helvetica" pitchFamily="2" charset="0"/>
              </a:rPr>
              <a:t>slide #5</a:t>
            </a:r>
            <a:endParaRPr lang="en-US" sz="1200" dirty="0">
              <a:solidFill>
                <a:schemeClr val="tx2">
                  <a:lumMod val="60000"/>
                  <a:lumOff val="40000"/>
                </a:schemeClr>
              </a:solidFill>
              <a:effectLst/>
              <a:latin typeface="Helvetica" pitchFamily="2" charset="0"/>
            </a:endParaRPr>
          </a:p>
        </p:txBody>
      </p:sp>
      <p:sp>
        <p:nvSpPr>
          <p:cNvPr id="5" name="TextBox 4">
            <a:extLst>
              <a:ext uri="{FF2B5EF4-FFF2-40B4-BE49-F238E27FC236}">
                <a16:creationId xmlns:a16="http://schemas.microsoft.com/office/drawing/2014/main" id="{EA3ADFAE-2A74-D71E-A182-DCFA58B34DCD}"/>
              </a:ext>
            </a:extLst>
          </p:cNvPr>
          <p:cNvSpPr txBox="1"/>
          <p:nvPr/>
        </p:nvSpPr>
        <p:spPr>
          <a:xfrm>
            <a:off x="2148044" y="75613"/>
            <a:ext cx="8488827" cy="584775"/>
          </a:xfrm>
          <a:prstGeom prst="rect">
            <a:avLst/>
          </a:prstGeom>
          <a:noFill/>
        </p:spPr>
        <p:txBody>
          <a:bodyPr wrap="square">
            <a:spAutoFit/>
          </a:bodyPr>
          <a:lstStyle/>
          <a:p>
            <a:pPr marL="0" marR="0" algn="ctr">
              <a:spcBef>
                <a:spcPts val="0"/>
              </a:spcBef>
              <a:spcAft>
                <a:spcPts val="0"/>
              </a:spcAft>
            </a:pPr>
            <a:r>
              <a:rPr lang="en-US" sz="3200" b="1" dirty="0">
                <a:solidFill>
                  <a:schemeClr val="accent1"/>
                </a:solidFill>
                <a:latin typeface="Times New Roman" panose="02020603050405020304" pitchFamily="18" charset="0"/>
                <a:cs typeface="Times New Roman" panose="02020603050405020304" pitchFamily="18" charset="0"/>
              </a:rPr>
              <a:t>B.4.1. The Contracting Heart</a:t>
            </a:r>
            <a:r>
              <a:rPr lang="en-US" sz="3200" b="1" dirty="0">
                <a:solidFill>
                  <a:schemeClr val="accent1"/>
                </a:solidFill>
                <a:effectLst/>
                <a:latin typeface="Times New Roman" panose="02020603050405020304" pitchFamily="18" charset="0"/>
                <a:cs typeface="Times New Roman" panose="02020603050405020304" pitchFamily="18" charset="0"/>
              </a:rPr>
              <a:t>	</a:t>
            </a:r>
            <a:endParaRPr lang="en-GB" sz="3200" b="1" dirty="0">
              <a:solidFill>
                <a:schemeClr val="accent1"/>
              </a:solidFill>
              <a:effectLst/>
              <a:latin typeface="Times New Roman" panose="02020603050405020304" pitchFamily="18" charset="0"/>
              <a:ea typeface="Times"/>
              <a:cs typeface="Times New Roman" panose="02020603050405020304" pitchFamily="18" charset="0"/>
            </a:endParaRPr>
          </a:p>
        </p:txBody>
      </p:sp>
      <p:sp>
        <p:nvSpPr>
          <p:cNvPr id="10" name="TextBox 9">
            <a:extLst>
              <a:ext uri="{FF2B5EF4-FFF2-40B4-BE49-F238E27FC236}">
                <a16:creationId xmlns:a16="http://schemas.microsoft.com/office/drawing/2014/main" id="{0BFBA8B3-F998-303B-48C3-FDE1EECE6CEB}"/>
              </a:ext>
            </a:extLst>
          </p:cNvPr>
          <p:cNvSpPr txBox="1"/>
          <p:nvPr/>
        </p:nvSpPr>
        <p:spPr>
          <a:xfrm>
            <a:off x="4009292" y="3077308"/>
            <a:ext cx="184731" cy="369332"/>
          </a:xfrm>
          <a:prstGeom prst="rect">
            <a:avLst/>
          </a:prstGeom>
          <a:noFill/>
        </p:spPr>
        <p:txBody>
          <a:bodyPr wrap="none" rtlCol="0">
            <a:spAutoFit/>
          </a:bodyPr>
          <a:lstStyle/>
          <a:p>
            <a:endParaRPr lang="en-US" dirty="0"/>
          </a:p>
        </p:txBody>
      </p:sp>
      <p:sp>
        <p:nvSpPr>
          <p:cNvPr id="2" name="TextBox 1">
            <a:extLst>
              <a:ext uri="{FF2B5EF4-FFF2-40B4-BE49-F238E27FC236}">
                <a16:creationId xmlns:a16="http://schemas.microsoft.com/office/drawing/2014/main" id="{F9BA4D64-2A24-F3EF-78B2-B9E22BE52961}"/>
              </a:ext>
            </a:extLst>
          </p:cNvPr>
          <p:cNvSpPr txBox="1"/>
          <p:nvPr/>
        </p:nvSpPr>
        <p:spPr>
          <a:xfrm>
            <a:off x="5074024" y="1954306"/>
            <a:ext cx="184731" cy="369332"/>
          </a:xfrm>
          <a:prstGeom prst="rect">
            <a:avLst/>
          </a:prstGeom>
          <a:noFill/>
        </p:spPr>
        <p:txBody>
          <a:bodyPr wrap="none" rtlCol="0">
            <a:spAutoFit/>
          </a:bodyPr>
          <a:lstStyle/>
          <a:p>
            <a:endParaRPr lang="en-US" dirty="0"/>
          </a:p>
        </p:txBody>
      </p:sp>
      <p:sp>
        <p:nvSpPr>
          <p:cNvPr id="6" name="TextBox 5">
            <a:extLst>
              <a:ext uri="{FF2B5EF4-FFF2-40B4-BE49-F238E27FC236}">
                <a16:creationId xmlns:a16="http://schemas.microsoft.com/office/drawing/2014/main" id="{9FF7EBB6-DEEC-323A-42D1-E5D8E8736175}"/>
              </a:ext>
            </a:extLst>
          </p:cNvPr>
          <p:cNvSpPr txBox="1"/>
          <p:nvPr/>
        </p:nvSpPr>
        <p:spPr>
          <a:xfrm>
            <a:off x="871870" y="2026353"/>
            <a:ext cx="8488827" cy="3785652"/>
          </a:xfrm>
          <a:prstGeom prst="rect">
            <a:avLst/>
          </a:prstGeom>
          <a:noFill/>
        </p:spPr>
        <p:txBody>
          <a:bodyPr wrap="square">
            <a:spAutoFit/>
          </a:bodyPr>
          <a:lstStyle/>
          <a:p>
            <a:pPr marL="0" marR="0">
              <a:spcBef>
                <a:spcPts val="0"/>
              </a:spcBef>
              <a:spcAft>
                <a:spcPts val="0"/>
              </a:spcAft>
            </a:pPr>
            <a:r>
              <a:rPr lang="en-GB" sz="2400" b="0" dirty="0">
                <a:effectLst/>
                <a:latin typeface="Times New Roman" panose="02020603050405020304" pitchFamily="18" charset="0"/>
                <a:ea typeface="Times"/>
                <a:cs typeface="Times New Roman" panose="02020603050405020304" pitchFamily="18" charset="0"/>
              </a:rPr>
              <a:t>4. This is useful, as this will push the blood that has accumulated in the atria (from the veins) into the ventricles.</a:t>
            </a:r>
            <a:endParaRPr lang="en-US" sz="2400" b="1" dirty="0">
              <a:effectLst/>
              <a:latin typeface="Times New Roman" panose="02020603050405020304" pitchFamily="18" charset="0"/>
              <a:ea typeface="Times"/>
              <a:cs typeface="Times New Roman" panose="02020603050405020304" pitchFamily="18" charset="0"/>
            </a:endParaRPr>
          </a:p>
          <a:p>
            <a:pPr marL="0" marR="0">
              <a:spcBef>
                <a:spcPts val="0"/>
              </a:spcBef>
              <a:spcAft>
                <a:spcPts val="0"/>
              </a:spcAft>
            </a:pPr>
            <a:endParaRPr lang="en-GB" sz="2400" b="0" dirty="0">
              <a:effectLst/>
              <a:latin typeface="Times New Roman" panose="02020603050405020304" pitchFamily="18" charset="0"/>
              <a:ea typeface="Times"/>
              <a:cs typeface="Times New Roman" panose="02020603050405020304" pitchFamily="18" charset="0"/>
            </a:endParaRPr>
          </a:p>
          <a:p>
            <a:pPr marL="0" marR="0">
              <a:spcBef>
                <a:spcPts val="0"/>
              </a:spcBef>
              <a:spcAft>
                <a:spcPts val="0"/>
              </a:spcAft>
            </a:pPr>
            <a:r>
              <a:rPr lang="en-GB" sz="2400" b="0" dirty="0">
                <a:effectLst/>
                <a:latin typeface="Times New Roman" panose="02020603050405020304" pitchFamily="18" charset="0"/>
                <a:ea typeface="Times"/>
                <a:cs typeface="Times New Roman" panose="02020603050405020304" pitchFamily="18" charset="0"/>
              </a:rPr>
              <a:t>5.</a:t>
            </a:r>
            <a:r>
              <a:rPr lang="en-US" sz="2400" b="1" dirty="0">
                <a:latin typeface="Times New Roman" panose="02020603050405020304" pitchFamily="18" charset="0"/>
                <a:ea typeface="Times"/>
                <a:cs typeface="Times New Roman" panose="02020603050405020304" pitchFamily="18" charset="0"/>
              </a:rPr>
              <a:t> </a:t>
            </a:r>
            <a:r>
              <a:rPr lang="en-GB" sz="2400" b="0" dirty="0">
                <a:effectLst/>
                <a:latin typeface="Times New Roman" panose="02020603050405020304" pitchFamily="18" charset="0"/>
                <a:ea typeface="Times"/>
                <a:cs typeface="Times New Roman" panose="02020603050405020304" pitchFamily="18" charset="0"/>
              </a:rPr>
              <a:t>Note that the impulse starts in the upper right atrium (close to the sinus node) and propagates towards the AV-ring (=annulus fibrosus).</a:t>
            </a:r>
            <a:endParaRPr lang="en-US" sz="2400" b="1" dirty="0">
              <a:effectLst/>
              <a:latin typeface="Times New Roman" panose="02020603050405020304" pitchFamily="18" charset="0"/>
              <a:ea typeface="Times"/>
              <a:cs typeface="Times New Roman" panose="02020603050405020304" pitchFamily="18" charset="0"/>
            </a:endParaRPr>
          </a:p>
          <a:p>
            <a:pPr marL="0" marR="0">
              <a:spcBef>
                <a:spcPts val="0"/>
              </a:spcBef>
              <a:spcAft>
                <a:spcPts val="0"/>
              </a:spcAft>
            </a:pPr>
            <a:endParaRPr lang="en-GB" sz="2400" b="0" dirty="0">
              <a:effectLst/>
              <a:latin typeface="Times New Roman" panose="02020603050405020304" pitchFamily="18" charset="0"/>
              <a:ea typeface="Times"/>
              <a:cs typeface="Times New Roman" panose="02020603050405020304" pitchFamily="18" charset="0"/>
            </a:endParaRPr>
          </a:p>
          <a:p>
            <a:pPr marL="0" marR="0">
              <a:spcBef>
                <a:spcPts val="0"/>
              </a:spcBef>
              <a:spcAft>
                <a:spcPts val="0"/>
              </a:spcAft>
            </a:pPr>
            <a:r>
              <a:rPr lang="en-GB" sz="2400" b="0" dirty="0">
                <a:effectLst/>
                <a:latin typeface="Times New Roman" panose="02020603050405020304" pitchFamily="18" charset="0"/>
                <a:ea typeface="Times"/>
                <a:cs typeface="Times New Roman" panose="02020603050405020304" pitchFamily="18" charset="0"/>
              </a:rPr>
              <a:t>6.</a:t>
            </a:r>
            <a:r>
              <a:rPr lang="en-US" sz="2400" b="1" dirty="0">
                <a:latin typeface="Times New Roman" panose="02020603050405020304" pitchFamily="18" charset="0"/>
                <a:ea typeface="Times"/>
                <a:cs typeface="Times New Roman" panose="02020603050405020304" pitchFamily="18" charset="0"/>
              </a:rPr>
              <a:t> </a:t>
            </a:r>
            <a:r>
              <a:rPr lang="en-GB" sz="2400" b="0" dirty="0">
                <a:effectLst/>
                <a:latin typeface="Times New Roman" panose="02020603050405020304" pitchFamily="18" charset="0"/>
                <a:ea typeface="Times"/>
                <a:cs typeface="Times New Roman" panose="02020603050405020304" pitchFamily="18" charset="0"/>
              </a:rPr>
              <a:t>Therefore, the contraction will follow this pattern and start contracting in the right atrium (diagram B). This will push the blood towards the AV-valves and into the ventricles.</a:t>
            </a:r>
            <a:endParaRPr lang="en-US" sz="2400" b="1" dirty="0">
              <a:effectLst/>
              <a:latin typeface="Times New Roman" panose="02020603050405020304" pitchFamily="18" charset="0"/>
              <a:ea typeface="Times"/>
              <a:cs typeface="Times New Roman" panose="02020603050405020304" pitchFamily="18" charset="0"/>
            </a:endParaRPr>
          </a:p>
        </p:txBody>
      </p:sp>
      <p:sp>
        <p:nvSpPr>
          <p:cNvPr id="7" name="TextBox 6">
            <a:extLst>
              <a:ext uri="{FF2B5EF4-FFF2-40B4-BE49-F238E27FC236}">
                <a16:creationId xmlns:a16="http://schemas.microsoft.com/office/drawing/2014/main" id="{118B3706-E38E-CD9B-7F02-DB92FF7AA071}"/>
              </a:ext>
            </a:extLst>
          </p:cNvPr>
          <p:cNvSpPr txBox="1"/>
          <p:nvPr/>
        </p:nvSpPr>
        <p:spPr>
          <a:xfrm>
            <a:off x="1020727" y="999461"/>
            <a:ext cx="2807179" cy="523220"/>
          </a:xfrm>
          <a:prstGeom prst="rect">
            <a:avLst/>
          </a:prstGeom>
          <a:noFill/>
        </p:spPr>
        <p:txBody>
          <a:bodyPr wrap="none" rtlCol="0">
            <a:spAutoFit/>
          </a:bodyPr>
          <a:lstStyle/>
          <a:p>
            <a:r>
              <a:rPr lang="en-GB" sz="2800" b="1" dirty="0">
                <a:latin typeface="Times New Roman" panose="02020603050405020304" pitchFamily="18" charset="0"/>
                <a:ea typeface="Times"/>
                <a:cs typeface="Times New Roman" panose="02020603050405020304" pitchFamily="18" charset="0"/>
              </a:rPr>
              <a:t>B</a:t>
            </a:r>
            <a:r>
              <a:rPr lang="en-GB" sz="2800" b="1" dirty="0">
                <a:effectLst/>
                <a:latin typeface="Times New Roman" panose="02020603050405020304" pitchFamily="18" charset="0"/>
                <a:ea typeface="Times"/>
                <a:cs typeface="Times New Roman" panose="02020603050405020304" pitchFamily="18" charset="0"/>
              </a:rPr>
              <a:t>. </a:t>
            </a:r>
            <a:r>
              <a:rPr lang="en-GB" sz="2800" b="1" kern="0" dirty="0">
                <a:effectLst/>
                <a:latin typeface="Times New Roman" panose="02020603050405020304" pitchFamily="18" charset="0"/>
              </a:rPr>
              <a:t>Atrial Systole</a:t>
            </a:r>
            <a:r>
              <a:rPr lang="en-GB" sz="2800" b="1" dirty="0">
                <a:effectLst/>
                <a:latin typeface="Times New Roman" panose="02020603050405020304" pitchFamily="18" charset="0"/>
                <a:ea typeface="Times"/>
                <a:cs typeface="Times New Roman" panose="02020603050405020304" pitchFamily="18" charset="0"/>
              </a:rPr>
              <a:t>:</a:t>
            </a:r>
            <a:endParaRPr lang="en-US" sz="2800" b="1" dirty="0">
              <a:effectLst/>
              <a:latin typeface="Times"/>
              <a:ea typeface="Times"/>
              <a:cs typeface="Times New Roman" panose="02020603050405020304" pitchFamily="18" charset="0"/>
            </a:endParaRPr>
          </a:p>
        </p:txBody>
      </p:sp>
      <p:pic>
        <p:nvPicPr>
          <p:cNvPr id="3" name="Picture 2">
            <a:extLst>
              <a:ext uri="{FF2B5EF4-FFF2-40B4-BE49-F238E27FC236}">
                <a16:creationId xmlns:a16="http://schemas.microsoft.com/office/drawing/2014/main" id="{05056888-2128-12FE-FAA9-1E523B406DB8}"/>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9381213" y="413385"/>
            <a:ext cx="2318385" cy="6031230"/>
          </a:xfrm>
          <a:prstGeom prst="rect">
            <a:avLst/>
          </a:prstGeom>
          <a:noFill/>
          <a:ln>
            <a:noFill/>
          </a:ln>
        </p:spPr>
      </p:pic>
    </p:spTree>
    <p:extLst>
      <p:ext uri="{BB962C8B-B14F-4D97-AF65-F5344CB8AC3E}">
        <p14:creationId xmlns:p14="http://schemas.microsoft.com/office/powerpoint/2010/main" val="203864591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a:extLst>
              <a:ext uri="{FF2B5EF4-FFF2-40B4-BE49-F238E27FC236}">
                <a16:creationId xmlns:a16="http://schemas.microsoft.com/office/drawing/2014/main" id="{4FDFD549-8D09-D366-D835-60D052C50BB6}"/>
              </a:ext>
            </a:extLst>
          </p:cNvPr>
          <p:cNvSpPr txBox="1"/>
          <p:nvPr/>
        </p:nvSpPr>
        <p:spPr>
          <a:xfrm>
            <a:off x="186612" y="6573615"/>
            <a:ext cx="11793894" cy="276999"/>
          </a:xfrm>
          <a:prstGeom prst="rect">
            <a:avLst/>
          </a:prstGeom>
          <a:noFill/>
        </p:spPr>
        <p:txBody>
          <a:bodyPr wrap="square">
            <a:spAutoFit/>
          </a:bodyPr>
          <a:lstStyle/>
          <a:p>
            <a:r>
              <a:rPr lang="en-US" sz="1200" i="1" dirty="0">
                <a:solidFill>
                  <a:schemeClr val="tx2">
                    <a:lumMod val="60000"/>
                    <a:lumOff val="40000"/>
                  </a:schemeClr>
                </a:solidFill>
                <a:latin typeface="Helvetica" pitchFamily="2" charset="0"/>
              </a:rPr>
              <a:t>www.</a:t>
            </a:r>
            <a:r>
              <a:rPr lang="en-US" sz="1200" i="1" dirty="0">
                <a:solidFill>
                  <a:schemeClr val="tx2">
                    <a:lumMod val="60000"/>
                    <a:lumOff val="40000"/>
                  </a:schemeClr>
                </a:solidFill>
                <a:effectLst/>
                <a:latin typeface="Helvetica" pitchFamily="2" charset="0"/>
              </a:rPr>
              <a:t>BasicPhysiology.org			                      B.4.1. The Contracting Heart	                                      		</a:t>
            </a:r>
            <a:r>
              <a:rPr lang="en-US" sz="1200" i="1" dirty="0">
                <a:solidFill>
                  <a:schemeClr val="tx2">
                    <a:lumMod val="60000"/>
                    <a:lumOff val="40000"/>
                  </a:schemeClr>
                </a:solidFill>
                <a:latin typeface="Helvetica" pitchFamily="2" charset="0"/>
              </a:rPr>
              <a:t>        </a:t>
            </a:r>
            <a:r>
              <a:rPr lang="en-US" sz="1200" i="1" dirty="0">
                <a:solidFill>
                  <a:schemeClr val="tx2">
                    <a:lumMod val="60000"/>
                    <a:lumOff val="40000"/>
                  </a:schemeClr>
                </a:solidFill>
                <a:effectLst/>
                <a:latin typeface="Helvetica" pitchFamily="2" charset="0"/>
              </a:rPr>
              <a:t>slide #6</a:t>
            </a:r>
            <a:endParaRPr lang="en-US" sz="1200" dirty="0">
              <a:solidFill>
                <a:schemeClr val="tx2">
                  <a:lumMod val="60000"/>
                  <a:lumOff val="40000"/>
                </a:schemeClr>
              </a:solidFill>
              <a:effectLst/>
              <a:latin typeface="Helvetica" pitchFamily="2" charset="0"/>
            </a:endParaRPr>
          </a:p>
        </p:txBody>
      </p:sp>
      <p:sp>
        <p:nvSpPr>
          <p:cNvPr id="5" name="TextBox 4">
            <a:extLst>
              <a:ext uri="{FF2B5EF4-FFF2-40B4-BE49-F238E27FC236}">
                <a16:creationId xmlns:a16="http://schemas.microsoft.com/office/drawing/2014/main" id="{EA3ADFAE-2A74-D71E-A182-DCFA58B34DCD}"/>
              </a:ext>
            </a:extLst>
          </p:cNvPr>
          <p:cNvSpPr txBox="1"/>
          <p:nvPr/>
        </p:nvSpPr>
        <p:spPr>
          <a:xfrm>
            <a:off x="2148044" y="75613"/>
            <a:ext cx="8488827" cy="584775"/>
          </a:xfrm>
          <a:prstGeom prst="rect">
            <a:avLst/>
          </a:prstGeom>
          <a:noFill/>
        </p:spPr>
        <p:txBody>
          <a:bodyPr wrap="square">
            <a:spAutoFit/>
          </a:bodyPr>
          <a:lstStyle/>
          <a:p>
            <a:pPr marL="0" marR="0" algn="ctr">
              <a:spcBef>
                <a:spcPts val="0"/>
              </a:spcBef>
              <a:spcAft>
                <a:spcPts val="0"/>
              </a:spcAft>
            </a:pPr>
            <a:r>
              <a:rPr lang="en-US" sz="3200" b="1" dirty="0">
                <a:solidFill>
                  <a:schemeClr val="accent1"/>
                </a:solidFill>
                <a:latin typeface="Times New Roman" panose="02020603050405020304" pitchFamily="18" charset="0"/>
                <a:cs typeface="Times New Roman" panose="02020603050405020304" pitchFamily="18" charset="0"/>
              </a:rPr>
              <a:t>B.4.1. The Contracting Heart</a:t>
            </a:r>
            <a:r>
              <a:rPr lang="en-US" sz="3200" b="1" dirty="0">
                <a:solidFill>
                  <a:schemeClr val="accent1"/>
                </a:solidFill>
                <a:effectLst/>
                <a:latin typeface="Times New Roman" panose="02020603050405020304" pitchFamily="18" charset="0"/>
                <a:cs typeface="Times New Roman" panose="02020603050405020304" pitchFamily="18" charset="0"/>
              </a:rPr>
              <a:t>	</a:t>
            </a:r>
            <a:endParaRPr lang="en-GB" sz="3200" b="1" dirty="0">
              <a:solidFill>
                <a:schemeClr val="accent1"/>
              </a:solidFill>
              <a:effectLst/>
              <a:latin typeface="Times New Roman" panose="02020603050405020304" pitchFamily="18" charset="0"/>
              <a:ea typeface="Times"/>
              <a:cs typeface="Times New Roman" panose="02020603050405020304" pitchFamily="18" charset="0"/>
            </a:endParaRPr>
          </a:p>
        </p:txBody>
      </p:sp>
      <p:sp>
        <p:nvSpPr>
          <p:cNvPr id="10" name="TextBox 9">
            <a:extLst>
              <a:ext uri="{FF2B5EF4-FFF2-40B4-BE49-F238E27FC236}">
                <a16:creationId xmlns:a16="http://schemas.microsoft.com/office/drawing/2014/main" id="{0BFBA8B3-F998-303B-48C3-FDE1EECE6CEB}"/>
              </a:ext>
            </a:extLst>
          </p:cNvPr>
          <p:cNvSpPr txBox="1"/>
          <p:nvPr/>
        </p:nvSpPr>
        <p:spPr>
          <a:xfrm>
            <a:off x="4009292" y="3077308"/>
            <a:ext cx="184731" cy="369332"/>
          </a:xfrm>
          <a:prstGeom prst="rect">
            <a:avLst/>
          </a:prstGeom>
          <a:noFill/>
        </p:spPr>
        <p:txBody>
          <a:bodyPr wrap="none" rtlCol="0">
            <a:spAutoFit/>
          </a:bodyPr>
          <a:lstStyle/>
          <a:p>
            <a:endParaRPr lang="en-US" dirty="0"/>
          </a:p>
        </p:txBody>
      </p:sp>
      <p:sp>
        <p:nvSpPr>
          <p:cNvPr id="2" name="TextBox 1">
            <a:extLst>
              <a:ext uri="{FF2B5EF4-FFF2-40B4-BE49-F238E27FC236}">
                <a16:creationId xmlns:a16="http://schemas.microsoft.com/office/drawing/2014/main" id="{F9BA4D64-2A24-F3EF-78B2-B9E22BE52961}"/>
              </a:ext>
            </a:extLst>
          </p:cNvPr>
          <p:cNvSpPr txBox="1"/>
          <p:nvPr/>
        </p:nvSpPr>
        <p:spPr>
          <a:xfrm>
            <a:off x="5074024" y="1954306"/>
            <a:ext cx="184731" cy="369332"/>
          </a:xfrm>
          <a:prstGeom prst="rect">
            <a:avLst/>
          </a:prstGeom>
          <a:noFill/>
        </p:spPr>
        <p:txBody>
          <a:bodyPr wrap="none" rtlCol="0">
            <a:spAutoFit/>
          </a:bodyPr>
          <a:lstStyle/>
          <a:p>
            <a:endParaRPr lang="en-US" dirty="0"/>
          </a:p>
        </p:txBody>
      </p:sp>
      <p:sp>
        <p:nvSpPr>
          <p:cNvPr id="6" name="TextBox 5">
            <a:extLst>
              <a:ext uri="{FF2B5EF4-FFF2-40B4-BE49-F238E27FC236}">
                <a16:creationId xmlns:a16="http://schemas.microsoft.com/office/drawing/2014/main" id="{9FF7EBB6-DEEC-323A-42D1-E5D8E8736175}"/>
              </a:ext>
            </a:extLst>
          </p:cNvPr>
          <p:cNvSpPr txBox="1"/>
          <p:nvPr/>
        </p:nvSpPr>
        <p:spPr>
          <a:xfrm>
            <a:off x="871870" y="2026353"/>
            <a:ext cx="8488827" cy="3046988"/>
          </a:xfrm>
          <a:prstGeom prst="rect">
            <a:avLst/>
          </a:prstGeom>
          <a:noFill/>
        </p:spPr>
        <p:txBody>
          <a:bodyPr wrap="square">
            <a:spAutoFit/>
          </a:bodyPr>
          <a:lstStyle/>
          <a:p>
            <a:pPr marL="0" marR="0">
              <a:spcBef>
                <a:spcPts val="0"/>
              </a:spcBef>
              <a:spcAft>
                <a:spcPts val="0"/>
              </a:spcAft>
            </a:pPr>
            <a:r>
              <a:rPr lang="en-GB" sz="2400" b="0" dirty="0">
                <a:effectLst/>
                <a:latin typeface="Times New Roman" panose="02020603050405020304" pitchFamily="18" charset="0"/>
                <a:ea typeface="Times"/>
                <a:cs typeface="Times New Roman" panose="02020603050405020304" pitchFamily="18" charset="0"/>
              </a:rPr>
              <a:t>7.</a:t>
            </a:r>
            <a:r>
              <a:rPr lang="en-US" sz="2400" b="1" dirty="0">
                <a:latin typeface="Times New Roman" panose="02020603050405020304" pitchFamily="18" charset="0"/>
                <a:ea typeface="Times"/>
                <a:cs typeface="Times New Roman" panose="02020603050405020304" pitchFamily="18" charset="0"/>
              </a:rPr>
              <a:t> </a:t>
            </a:r>
            <a:r>
              <a:rPr lang="en-GB" sz="2400" b="0" dirty="0">
                <a:effectLst/>
                <a:latin typeface="Times New Roman" panose="02020603050405020304" pitchFamily="18" charset="0"/>
                <a:ea typeface="Times"/>
                <a:cs typeface="Times New Roman" panose="02020603050405020304" pitchFamily="18" charset="0"/>
              </a:rPr>
              <a:t>Also note that both atria contract nearly simultaneously. The right atria will contract a little bit earlier than the left atrium (because the sinus node is located in the right atrium) but this difference is very small and negligible.</a:t>
            </a:r>
            <a:endParaRPr lang="en-US" sz="2400" b="1" dirty="0">
              <a:effectLst/>
              <a:latin typeface="Times New Roman" panose="02020603050405020304" pitchFamily="18" charset="0"/>
              <a:ea typeface="Times"/>
              <a:cs typeface="Times New Roman" panose="02020603050405020304" pitchFamily="18" charset="0"/>
            </a:endParaRPr>
          </a:p>
          <a:p>
            <a:pPr marL="0" marR="0">
              <a:spcBef>
                <a:spcPts val="0"/>
              </a:spcBef>
              <a:spcAft>
                <a:spcPts val="0"/>
              </a:spcAft>
            </a:pPr>
            <a:endParaRPr lang="en-GB" sz="2400" b="0" dirty="0">
              <a:effectLst/>
              <a:latin typeface="Times New Roman" panose="02020603050405020304" pitchFamily="18" charset="0"/>
              <a:ea typeface="Times"/>
              <a:cs typeface="Times New Roman" panose="02020603050405020304" pitchFamily="18" charset="0"/>
            </a:endParaRPr>
          </a:p>
          <a:p>
            <a:pPr marL="0" marR="0">
              <a:spcBef>
                <a:spcPts val="0"/>
              </a:spcBef>
              <a:spcAft>
                <a:spcPts val="0"/>
              </a:spcAft>
            </a:pPr>
            <a:r>
              <a:rPr lang="en-GB" sz="2400" b="0" dirty="0">
                <a:effectLst/>
                <a:latin typeface="Times New Roman" panose="02020603050405020304" pitchFamily="18" charset="0"/>
                <a:ea typeface="Times"/>
                <a:cs typeface="Times New Roman" panose="02020603050405020304" pitchFamily="18" charset="0"/>
              </a:rPr>
              <a:t>8.</a:t>
            </a:r>
            <a:r>
              <a:rPr lang="en-US" sz="2400" b="1" dirty="0">
                <a:latin typeface="Times New Roman" panose="02020603050405020304" pitchFamily="18" charset="0"/>
                <a:ea typeface="Times"/>
                <a:cs typeface="Times New Roman" panose="02020603050405020304" pitchFamily="18" charset="0"/>
              </a:rPr>
              <a:t> </a:t>
            </a:r>
            <a:r>
              <a:rPr lang="en-GB" sz="2400" b="0" dirty="0">
                <a:effectLst/>
                <a:latin typeface="Times New Roman" panose="02020603050405020304" pitchFamily="18" charset="0"/>
                <a:ea typeface="Times"/>
                <a:cs typeface="Times New Roman" panose="02020603050405020304" pitchFamily="18" charset="0"/>
              </a:rPr>
              <a:t>As the atria contracts, the blood pressure increases in the atria and blood is pushed from the atria into the ventricles.</a:t>
            </a:r>
            <a:endParaRPr lang="en-US" sz="2400" b="1" dirty="0">
              <a:effectLst/>
              <a:latin typeface="Times New Roman" panose="02020603050405020304" pitchFamily="18" charset="0"/>
              <a:ea typeface="Times"/>
              <a:cs typeface="Times New Roman" panose="02020603050405020304" pitchFamily="18" charset="0"/>
            </a:endParaRPr>
          </a:p>
          <a:p>
            <a:endParaRPr lang="en-US" sz="2400" dirty="0">
              <a:latin typeface="Times New Roman" panose="02020603050405020304" pitchFamily="18" charset="0"/>
              <a:cs typeface="Times New Roman" panose="02020603050405020304" pitchFamily="18" charset="0"/>
            </a:endParaRPr>
          </a:p>
        </p:txBody>
      </p:sp>
      <p:sp>
        <p:nvSpPr>
          <p:cNvPr id="7" name="TextBox 6">
            <a:extLst>
              <a:ext uri="{FF2B5EF4-FFF2-40B4-BE49-F238E27FC236}">
                <a16:creationId xmlns:a16="http://schemas.microsoft.com/office/drawing/2014/main" id="{118B3706-E38E-CD9B-7F02-DB92FF7AA071}"/>
              </a:ext>
            </a:extLst>
          </p:cNvPr>
          <p:cNvSpPr txBox="1"/>
          <p:nvPr/>
        </p:nvSpPr>
        <p:spPr>
          <a:xfrm>
            <a:off x="1020727" y="999461"/>
            <a:ext cx="2807179" cy="523220"/>
          </a:xfrm>
          <a:prstGeom prst="rect">
            <a:avLst/>
          </a:prstGeom>
          <a:noFill/>
        </p:spPr>
        <p:txBody>
          <a:bodyPr wrap="none" rtlCol="0">
            <a:spAutoFit/>
          </a:bodyPr>
          <a:lstStyle/>
          <a:p>
            <a:r>
              <a:rPr lang="en-GB" sz="2800" b="1" dirty="0">
                <a:latin typeface="Times New Roman" panose="02020603050405020304" pitchFamily="18" charset="0"/>
                <a:ea typeface="Times"/>
                <a:cs typeface="Times New Roman" panose="02020603050405020304" pitchFamily="18" charset="0"/>
              </a:rPr>
              <a:t>B</a:t>
            </a:r>
            <a:r>
              <a:rPr lang="en-GB" sz="2800" b="1" dirty="0">
                <a:effectLst/>
                <a:latin typeface="Times New Roman" panose="02020603050405020304" pitchFamily="18" charset="0"/>
                <a:ea typeface="Times"/>
                <a:cs typeface="Times New Roman" panose="02020603050405020304" pitchFamily="18" charset="0"/>
              </a:rPr>
              <a:t>. </a:t>
            </a:r>
            <a:r>
              <a:rPr lang="en-GB" sz="2800" b="1" kern="0" dirty="0">
                <a:effectLst/>
                <a:latin typeface="Times New Roman" panose="02020603050405020304" pitchFamily="18" charset="0"/>
              </a:rPr>
              <a:t>Atrial Systole</a:t>
            </a:r>
            <a:r>
              <a:rPr lang="en-GB" sz="2800" b="1" dirty="0">
                <a:effectLst/>
                <a:latin typeface="Times New Roman" panose="02020603050405020304" pitchFamily="18" charset="0"/>
                <a:ea typeface="Times"/>
                <a:cs typeface="Times New Roman" panose="02020603050405020304" pitchFamily="18" charset="0"/>
              </a:rPr>
              <a:t>:</a:t>
            </a:r>
            <a:endParaRPr lang="en-US" sz="2800" b="1" dirty="0">
              <a:effectLst/>
              <a:latin typeface="Times"/>
              <a:ea typeface="Times"/>
              <a:cs typeface="Times New Roman" panose="02020603050405020304" pitchFamily="18" charset="0"/>
            </a:endParaRPr>
          </a:p>
        </p:txBody>
      </p:sp>
      <p:pic>
        <p:nvPicPr>
          <p:cNvPr id="3" name="Picture 2">
            <a:extLst>
              <a:ext uri="{FF2B5EF4-FFF2-40B4-BE49-F238E27FC236}">
                <a16:creationId xmlns:a16="http://schemas.microsoft.com/office/drawing/2014/main" id="{2C7185E6-961F-2A00-EAC0-1ECDF9C2FFA8}"/>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9381213" y="413385"/>
            <a:ext cx="2318385" cy="6031230"/>
          </a:xfrm>
          <a:prstGeom prst="rect">
            <a:avLst/>
          </a:prstGeom>
          <a:noFill/>
          <a:ln>
            <a:noFill/>
          </a:ln>
        </p:spPr>
      </p:pic>
    </p:spTree>
    <p:extLst>
      <p:ext uri="{BB962C8B-B14F-4D97-AF65-F5344CB8AC3E}">
        <p14:creationId xmlns:p14="http://schemas.microsoft.com/office/powerpoint/2010/main" val="269913036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a:extLst>
              <a:ext uri="{FF2B5EF4-FFF2-40B4-BE49-F238E27FC236}">
                <a16:creationId xmlns:a16="http://schemas.microsoft.com/office/drawing/2014/main" id="{4FDFD549-8D09-D366-D835-60D052C50BB6}"/>
              </a:ext>
            </a:extLst>
          </p:cNvPr>
          <p:cNvSpPr txBox="1"/>
          <p:nvPr/>
        </p:nvSpPr>
        <p:spPr>
          <a:xfrm>
            <a:off x="186612" y="6573615"/>
            <a:ext cx="11793894" cy="276999"/>
          </a:xfrm>
          <a:prstGeom prst="rect">
            <a:avLst/>
          </a:prstGeom>
          <a:noFill/>
        </p:spPr>
        <p:txBody>
          <a:bodyPr wrap="square">
            <a:spAutoFit/>
          </a:bodyPr>
          <a:lstStyle/>
          <a:p>
            <a:r>
              <a:rPr lang="en-US" sz="1200" i="1" dirty="0">
                <a:solidFill>
                  <a:schemeClr val="tx2">
                    <a:lumMod val="60000"/>
                    <a:lumOff val="40000"/>
                  </a:schemeClr>
                </a:solidFill>
                <a:latin typeface="Helvetica" pitchFamily="2" charset="0"/>
              </a:rPr>
              <a:t>www.</a:t>
            </a:r>
            <a:r>
              <a:rPr lang="en-US" sz="1200" i="1" dirty="0">
                <a:solidFill>
                  <a:schemeClr val="tx2">
                    <a:lumMod val="60000"/>
                    <a:lumOff val="40000"/>
                  </a:schemeClr>
                </a:solidFill>
                <a:effectLst/>
                <a:latin typeface="Helvetica" pitchFamily="2" charset="0"/>
              </a:rPr>
              <a:t>BasicPhysiology.org			                      B.4.1. The Contracting Heart	                                      		</a:t>
            </a:r>
            <a:r>
              <a:rPr lang="en-US" sz="1200" i="1" dirty="0">
                <a:solidFill>
                  <a:schemeClr val="tx2">
                    <a:lumMod val="60000"/>
                    <a:lumOff val="40000"/>
                  </a:schemeClr>
                </a:solidFill>
                <a:latin typeface="Helvetica" pitchFamily="2" charset="0"/>
              </a:rPr>
              <a:t>        </a:t>
            </a:r>
            <a:r>
              <a:rPr lang="en-US" sz="1200" i="1" dirty="0">
                <a:solidFill>
                  <a:schemeClr val="tx2">
                    <a:lumMod val="60000"/>
                    <a:lumOff val="40000"/>
                  </a:schemeClr>
                </a:solidFill>
                <a:effectLst/>
                <a:latin typeface="Helvetica" pitchFamily="2" charset="0"/>
              </a:rPr>
              <a:t>slide #7</a:t>
            </a:r>
            <a:endParaRPr lang="en-US" sz="1200" dirty="0">
              <a:solidFill>
                <a:schemeClr val="tx2">
                  <a:lumMod val="60000"/>
                  <a:lumOff val="40000"/>
                </a:schemeClr>
              </a:solidFill>
              <a:effectLst/>
              <a:latin typeface="Helvetica" pitchFamily="2" charset="0"/>
            </a:endParaRPr>
          </a:p>
        </p:txBody>
      </p:sp>
      <p:sp>
        <p:nvSpPr>
          <p:cNvPr id="5" name="TextBox 4">
            <a:extLst>
              <a:ext uri="{FF2B5EF4-FFF2-40B4-BE49-F238E27FC236}">
                <a16:creationId xmlns:a16="http://schemas.microsoft.com/office/drawing/2014/main" id="{EA3ADFAE-2A74-D71E-A182-DCFA58B34DCD}"/>
              </a:ext>
            </a:extLst>
          </p:cNvPr>
          <p:cNvSpPr txBox="1"/>
          <p:nvPr/>
        </p:nvSpPr>
        <p:spPr>
          <a:xfrm>
            <a:off x="2148044" y="75613"/>
            <a:ext cx="8488827" cy="584775"/>
          </a:xfrm>
          <a:prstGeom prst="rect">
            <a:avLst/>
          </a:prstGeom>
          <a:noFill/>
        </p:spPr>
        <p:txBody>
          <a:bodyPr wrap="square">
            <a:spAutoFit/>
          </a:bodyPr>
          <a:lstStyle/>
          <a:p>
            <a:pPr marL="0" marR="0" algn="ctr">
              <a:spcBef>
                <a:spcPts val="0"/>
              </a:spcBef>
              <a:spcAft>
                <a:spcPts val="0"/>
              </a:spcAft>
            </a:pPr>
            <a:r>
              <a:rPr lang="en-US" sz="3200" b="1" dirty="0">
                <a:solidFill>
                  <a:schemeClr val="accent1"/>
                </a:solidFill>
                <a:latin typeface="Times New Roman" panose="02020603050405020304" pitchFamily="18" charset="0"/>
                <a:cs typeface="Times New Roman" panose="02020603050405020304" pitchFamily="18" charset="0"/>
              </a:rPr>
              <a:t>B.4.1. The Contracting Heart</a:t>
            </a:r>
            <a:r>
              <a:rPr lang="en-US" sz="3200" b="1" dirty="0">
                <a:solidFill>
                  <a:schemeClr val="accent1"/>
                </a:solidFill>
                <a:effectLst/>
                <a:latin typeface="Times New Roman" panose="02020603050405020304" pitchFamily="18" charset="0"/>
                <a:cs typeface="Times New Roman" panose="02020603050405020304" pitchFamily="18" charset="0"/>
              </a:rPr>
              <a:t>	</a:t>
            </a:r>
            <a:endParaRPr lang="en-GB" sz="3200" b="1" dirty="0">
              <a:solidFill>
                <a:schemeClr val="accent1"/>
              </a:solidFill>
              <a:effectLst/>
              <a:latin typeface="Times New Roman" panose="02020603050405020304" pitchFamily="18" charset="0"/>
              <a:ea typeface="Times"/>
              <a:cs typeface="Times New Roman" panose="02020603050405020304" pitchFamily="18" charset="0"/>
            </a:endParaRPr>
          </a:p>
        </p:txBody>
      </p:sp>
      <p:sp>
        <p:nvSpPr>
          <p:cNvPr id="10" name="TextBox 9">
            <a:extLst>
              <a:ext uri="{FF2B5EF4-FFF2-40B4-BE49-F238E27FC236}">
                <a16:creationId xmlns:a16="http://schemas.microsoft.com/office/drawing/2014/main" id="{0BFBA8B3-F998-303B-48C3-FDE1EECE6CEB}"/>
              </a:ext>
            </a:extLst>
          </p:cNvPr>
          <p:cNvSpPr txBox="1"/>
          <p:nvPr/>
        </p:nvSpPr>
        <p:spPr>
          <a:xfrm>
            <a:off x="4009292" y="3077308"/>
            <a:ext cx="184731" cy="369332"/>
          </a:xfrm>
          <a:prstGeom prst="rect">
            <a:avLst/>
          </a:prstGeom>
          <a:noFill/>
        </p:spPr>
        <p:txBody>
          <a:bodyPr wrap="none" rtlCol="0">
            <a:spAutoFit/>
          </a:bodyPr>
          <a:lstStyle/>
          <a:p>
            <a:endParaRPr lang="en-US" dirty="0"/>
          </a:p>
        </p:txBody>
      </p:sp>
      <p:sp>
        <p:nvSpPr>
          <p:cNvPr id="2" name="TextBox 1">
            <a:extLst>
              <a:ext uri="{FF2B5EF4-FFF2-40B4-BE49-F238E27FC236}">
                <a16:creationId xmlns:a16="http://schemas.microsoft.com/office/drawing/2014/main" id="{F9BA4D64-2A24-F3EF-78B2-B9E22BE52961}"/>
              </a:ext>
            </a:extLst>
          </p:cNvPr>
          <p:cNvSpPr txBox="1"/>
          <p:nvPr/>
        </p:nvSpPr>
        <p:spPr>
          <a:xfrm>
            <a:off x="5074024" y="1954306"/>
            <a:ext cx="184731" cy="369332"/>
          </a:xfrm>
          <a:prstGeom prst="rect">
            <a:avLst/>
          </a:prstGeom>
          <a:noFill/>
        </p:spPr>
        <p:txBody>
          <a:bodyPr wrap="none" rtlCol="0">
            <a:spAutoFit/>
          </a:bodyPr>
          <a:lstStyle/>
          <a:p>
            <a:endParaRPr lang="en-US" dirty="0"/>
          </a:p>
        </p:txBody>
      </p:sp>
      <p:sp>
        <p:nvSpPr>
          <p:cNvPr id="6" name="TextBox 5">
            <a:extLst>
              <a:ext uri="{FF2B5EF4-FFF2-40B4-BE49-F238E27FC236}">
                <a16:creationId xmlns:a16="http://schemas.microsoft.com/office/drawing/2014/main" id="{9FF7EBB6-DEEC-323A-42D1-E5D8E8736175}"/>
              </a:ext>
            </a:extLst>
          </p:cNvPr>
          <p:cNvSpPr txBox="1"/>
          <p:nvPr/>
        </p:nvSpPr>
        <p:spPr>
          <a:xfrm>
            <a:off x="871870" y="2026353"/>
            <a:ext cx="8488827" cy="3785652"/>
          </a:xfrm>
          <a:prstGeom prst="rect">
            <a:avLst/>
          </a:prstGeom>
          <a:noFill/>
        </p:spPr>
        <p:txBody>
          <a:bodyPr wrap="square">
            <a:spAutoFit/>
          </a:bodyPr>
          <a:lstStyle/>
          <a:p>
            <a:pPr marL="0" marR="0">
              <a:spcBef>
                <a:spcPts val="0"/>
              </a:spcBef>
              <a:spcAft>
                <a:spcPts val="0"/>
              </a:spcAft>
            </a:pPr>
            <a:r>
              <a:rPr lang="en-GB" sz="2400" b="0" dirty="0">
                <a:effectLst/>
                <a:latin typeface="Times New Roman" panose="02020603050405020304" pitchFamily="18" charset="0"/>
                <a:ea typeface="Times"/>
                <a:cs typeface="Times New Roman" panose="02020603050405020304" pitchFamily="18" charset="0"/>
              </a:rPr>
              <a:t>1.</a:t>
            </a:r>
            <a:r>
              <a:rPr lang="en-US" sz="2400" b="1" dirty="0">
                <a:latin typeface="Times New Roman" panose="02020603050405020304" pitchFamily="18" charset="0"/>
                <a:ea typeface="Times"/>
                <a:cs typeface="Times New Roman" panose="02020603050405020304" pitchFamily="18" charset="0"/>
              </a:rPr>
              <a:t> </a:t>
            </a:r>
            <a:r>
              <a:rPr lang="en-GB" sz="2400" b="0" dirty="0">
                <a:effectLst/>
                <a:latin typeface="Times New Roman" panose="02020603050405020304" pitchFamily="18" charset="0"/>
                <a:ea typeface="Times"/>
                <a:cs typeface="Times New Roman" panose="02020603050405020304" pitchFamily="18" charset="0"/>
              </a:rPr>
              <a:t>The ventricular contraction starts as the impulse arrives at the ventricular myocardial cells. </a:t>
            </a:r>
            <a:endParaRPr lang="en-US" sz="2400" b="1" dirty="0">
              <a:effectLst/>
              <a:latin typeface="Times New Roman" panose="02020603050405020304" pitchFamily="18" charset="0"/>
              <a:ea typeface="Times"/>
              <a:cs typeface="Times New Roman" panose="02020603050405020304" pitchFamily="18" charset="0"/>
            </a:endParaRPr>
          </a:p>
          <a:p>
            <a:pPr marL="0" marR="0">
              <a:spcBef>
                <a:spcPts val="0"/>
              </a:spcBef>
              <a:spcAft>
                <a:spcPts val="0"/>
              </a:spcAft>
            </a:pPr>
            <a:endParaRPr lang="en-GB" sz="2400" b="0" dirty="0">
              <a:effectLst/>
              <a:latin typeface="Times New Roman" panose="02020603050405020304" pitchFamily="18" charset="0"/>
              <a:ea typeface="Times"/>
              <a:cs typeface="Times New Roman" panose="02020603050405020304" pitchFamily="18" charset="0"/>
            </a:endParaRPr>
          </a:p>
          <a:p>
            <a:pPr marL="0" marR="0">
              <a:spcBef>
                <a:spcPts val="0"/>
              </a:spcBef>
              <a:spcAft>
                <a:spcPts val="0"/>
              </a:spcAft>
            </a:pPr>
            <a:r>
              <a:rPr lang="en-GB" sz="2400" b="0" dirty="0">
                <a:effectLst/>
                <a:latin typeface="Times New Roman" panose="02020603050405020304" pitchFamily="18" charset="0"/>
                <a:ea typeface="Times"/>
                <a:cs typeface="Times New Roman" panose="02020603050405020304" pitchFamily="18" charset="0"/>
              </a:rPr>
              <a:t>2.</a:t>
            </a:r>
            <a:r>
              <a:rPr lang="en-US" sz="2400" b="1" dirty="0">
                <a:latin typeface="Times New Roman" panose="02020603050405020304" pitchFamily="18" charset="0"/>
                <a:ea typeface="Times"/>
                <a:cs typeface="Times New Roman" panose="02020603050405020304" pitchFamily="18" charset="0"/>
              </a:rPr>
              <a:t> </a:t>
            </a:r>
            <a:r>
              <a:rPr lang="en-GB" sz="2400" b="0" dirty="0">
                <a:effectLst/>
                <a:latin typeface="Times New Roman" panose="02020603050405020304" pitchFamily="18" charset="0"/>
                <a:ea typeface="Times"/>
                <a:cs typeface="Times New Roman" panose="02020603050405020304" pitchFamily="18" charset="0"/>
              </a:rPr>
              <a:t>As in the atrial nodal cells, the bundle of His and the Purkinje cells are too small to help in the contraction (their function is only to distribute as quickly as possible the action potential throughout the ventricles).</a:t>
            </a:r>
            <a:endParaRPr lang="en-US" sz="2400" b="1" dirty="0">
              <a:effectLst/>
              <a:latin typeface="Times New Roman" panose="02020603050405020304" pitchFamily="18" charset="0"/>
              <a:ea typeface="Times"/>
              <a:cs typeface="Times New Roman" panose="02020603050405020304" pitchFamily="18" charset="0"/>
            </a:endParaRPr>
          </a:p>
          <a:p>
            <a:pPr marL="0" marR="0">
              <a:spcBef>
                <a:spcPts val="0"/>
              </a:spcBef>
              <a:spcAft>
                <a:spcPts val="0"/>
              </a:spcAft>
            </a:pPr>
            <a:endParaRPr lang="en-GB" sz="2400" b="0" dirty="0">
              <a:effectLst/>
              <a:latin typeface="Times New Roman" panose="02020603050405020304" pitchFamily="18" charset="0"/>
              <a:ea typeface="Times"/>
              <a:cs typeface="Times New Roman" panose="02020603050405020304" pitchFamily="18" charset="0"/>
            </a:endParaRPr>
          </a:p>
          <a:p>
            <a:pPr marL="0" marR="0">
              <a:spcBef>
                <a:spcPts val="0"/>
              </a:spcBef>
              <a:spcAft>
                <a:spcPts val="0"/>
              </a:spcAft>
            </a:pPr>
            <a:r>
              <a:rPr lang="en-GB" sz="2400" b="0" dirty="0">
                <a:effectLst/>
                <a:latin typeface="Times New Roman" panose="02020603050405020304" pitchFamily="18" charset="0"/>
                <a:ea typeface="Times"/>
                <a:cs typeface="Times New Roman" panose="02020603050405020304" pitchFamily="18" charset="0"/>
              </a:rPr>
              <a:t>3.</a:t>
            </a:r>
            <a:r>
              <a:rPr lang="en-US" sz="2400" b="1" dirty="0">
                <a:latin typeface="Times New Roman" panose="02020603050405020304" pitchFamily="18" charset="0"/>
                <a:ea typeface="Times"/>
                <a:cs typeface="Times New Roman" panose="02020603050405020304" pitchFamily="18" charset="0"/>
              </a:rPr>
              <a:t> </a:t>
            </a:r>
            <a:r>
              <a:rPr lang="en-GB" sz="2400" b="0" dirty="0">
                <a:effectLst/>
                <a:latin typeface="Times New Roman" panose="02020603050405020304" pitchFamily="18" charset="0"/>
                <a:ea typeface="Times"/>
                <a:cs typeface="Times New Roman" panose="02020603050405020304" pitchFamily="18" charset="0"/>
              </a:rPr>
              <a:t>It is only when the ventricular myocardium is finally excited that the </a:t>
            </a:r>
            <a:r>
              <a:rPr lang="en-GB" sz="2400" b="1" dirty="0">
                <a:effectLst/>
                <a:latin typeface="Times New Roman" panose="02020603050405020304" pitchFamily="18" charset="0"/>
                <a:ea typeface="Times"/>
                <a:cs typeface="Times New Roman" panose="02020603050405020304" pitchFamily="18" charset="0"/>
              </a:rPr>
              <a:t>ventricular systole</a:t>
            </a:r>
            <a:r>
              <a:rPr lang="en-GB" sz="2400" b="0" dirty="0">
                <a:effectLst/>
                <a:latin typeface="Times New Roman" panose="02020603050405020304" pitchFamily="18" charset="0"/>
                <a:ea typeface="Times"/>
                <a:cs typeface="Times New Roman" panose="02020603050405020304" pitchFamily="18" charset="0"/>
              </a:rPr>
              <a:t> has started.</a:t>
            </a:r>
            <a:endParaRPr lang="en-US" sz="2400" b="1" dirty="0">
              <a:effectLst/>
              <a:latin typeface="Times New Roman" panose="02020603050405020304" pitchFamily="18" charset="0"/>
              <a:ea typeface="Times"/>
              <a:cs typeface="Times New Roman" panose="02020603050405020304" pitchFamily="18" charset="0"/>
            </a:endParaRPr>
          </a:p>
        </p:txBody>
      </p:sp>
      <p:sp>
        <p:nvSpPr>
          <p:cNvPr id="7" name="TextBox 6">
            <a:extLst>
              <a:ext uri="{FF2B5EF4-FFF2-40B4-BE49-F238E27FC236}">
                <a16:creationId xmlns:a16="http://schemas.microsoft.com/office/drawing/2014/main" id="{118B3706-E38E-CD9B-7F02-DB92FF7AA071}"/>
              </a:ext>
            </a:extLst>
          </p:cNvPr>
          <p:cNvSpPr txBox="1"/>
          <p:nvPr/>
        </p:nvSpPr>
        <p:spPr>
          <a:xfrm>
            <a:off x="1020726" y="999461"/>
            <a:ext cx="4053297" cy="523220"/>
          </a:xfrm>
          <a:prstGeom prst="rect">
            <a:avLst/>
          </a:prstGeom>
          <a:noFill/>
        </p:spPr>
        <p:txBody>
          <a:bodyPr wrap="square" rtlCol="0">
            <a:spAutoFit/>
          </a:bodyPr>
          <a:lstStyle/>
          <a:p>
            <a:r>
              <a:rPr lang="en-GB" sz="2800" b="1" dirty="0">
                <a:effectLst/>
                <a:latin typeface="Times New Roman" panose="02020603050405020304" pitchFamily="18" charset="0"/>
                <a:cs typeface="Times New Roman" panose="02020603050405020304" pitchFamily="18" charset="0"/>
              </a:rPr>
              <a:t>C. Ventricular Systole:</a:t>
            </a:r>
            <a:endParaRPr lang="en-US" sz="2800" b="1" dirty="0">
              <a:effectLst/>
              <a:latin typeface="Times New Roman" panose="02020603050405020304" pitchFamily="18" charset="0"/>
              <a:cs typeface="Times New Roman" panose="02020603050405020304" pitchFamily="18" charset="0"/>
            </a:endParaRPr>
          </a:p>
        </p:txBody>
      </p:sp>
      <p:pic>
        <p:nvPicPr>
          <p:cNvPr id="4" name="Picture 3">
            <a:extLst>
              <a:ext uri="{FF2B5EF4-FFF2-40B4-BE49-F238E27FC236}">
                <a16:creationId xmlns:a16="http://schemas.microsoft.com/office/drawing/2014/main" id="{FAACE72C-6BC8-F9C4-D1AA-ED9DD91D111E}"/>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9771353" y="270192"/>
            <a:ext cx="1920875" cy="6317615"/>
          </a:xfrm>
          <a:prstGeom prst="rect">
            <a:avLst/>
          </a:prstGeom>
          <a:noFill/>
          <a:ln>
            <a:noFill/>
          </a:ln>
        </p:spPr>
      </p:pic>
    </p:spTree>
    <p:extLst>
      <p:ext uri="{BB962C8B-B14F-4D97-AF65-F5344CB8AC3E}">
        <p14:creationId xmlns:p14="http://schemas.microsoft.com/office/powerpoint/2010/main" val="319787359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a:extLst>
              <a:ext uri="{FF2B5EF4-FFF2-40B4-BE49-F238E27FC236}">
                <a16:creationId xmlns:a16="http://schemas.microsoft.com/office/drawing/2014/main" id="{4FDFD549-8D09-D366-D835-60D052C50BB6}"/>
              </a:ext>
            </a:extLst>
          </p:cNvPr>
          <p:cNvSpPr txBox="1"/>
          <p:nvPr/>
        </p:nvSpPr>
        <p:spPr>
          <a:xfrm>
            <a:off x="186612" y="6573615"/>
            <a:ext cx="11793894" cy="276999"/>
          </a:xfrm>
          <a:prstGeom prst="rect">
            <a:avLst/>
          </a:prstGeom>
          <a:noFill/>
        </p:spPr>
        <p:txBody>
          <a:bodyPr wrap="square">
            <a:spAutoFit/>
          </a:bodyPr>
          <a:lstStyle/>
          <a:p>
            <a:r>
              <a:rPr lang="en-US" sz="1200" i="1" dirty="0">
                <a:solidFill>
                  <a:schemeClr val="tx2">
                    <a:lumMod val="60000"/>
                    <a:lumOff val="40000"/>
                  </a:schemeClr>
                </a:solidFill>
                <a:latin typeface="Helvetica" pitchFamily="2" charset="0"/>
              </a:rPr>
              <a:t>www.</a:t>
            </a:r>
            <a:r>
              <a:rPr lang="en-US" sz="1200" i="1" dirty="0">
                <a:solidFill>
                  <a:schemeClr val="tx2">
                    <a:lumMod val="60000"/>
                    <a:lumOff val="40000"/>
                  </a:schemeClr>
                </a:solidFill>
                <a:effectLst/>
                <a:latin typeface="Helvetica" pitchFamily="2" charset="0"/>
              </a:rPr>
              <a:t>BasicPhysiology.org			                      B.4.1. The Contracting Heart	                                      		</a:t>
            </a:r>
            <a:r>
              <a:rPr lang="en-US" sz="1200" i="1" dirty="0">
                <a:solidFill>
                  <a:schemeClr val="tx2">
                    <a:lumMod val="60000"/>
                    <a:lumOff val="40000"/>
                  </a:schemeClr>
                </a:solidFill>
                <a:latin typeface="Helvetica" pitchFamily="2" charset="0"/>
              </a:rPr>
              <a:t>        </a:t>
            </a:r>
            <a:r>
              <a:rPr lang="en-US" sz="1200" i="1" dirty="0">
                <a:solidFill>
                  <a:schemeClr val="tx2">
                    <a:lumMod val="60000"/>
                    <a:lumOff val="40000"/>
                  </a:schemeClr>
                </a:solidFill>
                <a:effectLst/>
                <a:latin typeface="Helvetica" pitchFamily="2" charset="0"/>
              </a:rPr>
              <a:t>slide #8</a:t>
            </a:r>
            <a:endParaRPr lang="en-US" sz="1200" dirty="0">
              <a:solidFill>
                <a:schemeClr val="tx2">
                  <a:lumMod val="60000"/>
                  <a:lumOff val="40000"/>
                </a:schemeClr>
              </a:solidFill>
              <a:effectLst/>
              <a:latin typeface="Helvetica" pitchFamily="2" charset="0"/>
            </a:endParaRPr>
          </a:p>
        </p:txBody>
      </p:sp>
      <p:sp>
        <p:nvSpPr>
          <p:cNvPr id="5" name="TextBox 4">
            <a:extLst>
              <a:ext uri="{FF2B5EF4-FFF2-40B4-BE49-F238E27FC236}">
                <a16:creationId xmlns:a16="http://schemas.microsoft.com/office/drawing/2014/main" id="{EA3ADFAE-2A74-D71E-A182-DCFA58B34DCD}"/>
              </a:ext>
            </a:extLst>
          </p:cNvPr>
          <p:cNvSpPr txBox="1"/>
          <p:nvPr/>
        </p:nvSpPr>
        <p:spPr>
          <a:xfrm>
            <a:off x="2148044" y="75613"/>
            <a:ext cx="8488827" cy="584775"/>
          </a:xfrm>
          <a:prstGeom prst="rect">
            <a:avLst/>
          </a:prstGeom>
          <a:noFill/>
        </p:spPr>
        <p:txBody>
          <a:bodyPr wrap="square">
            <a:spAutoFit/>
          </a:bodyPr>
          <a:lstStyle/>
          <a:p>
            <a:pPr marL="0" marR="0" algn="ctr">
              <a:spcBef>
                <a:spcPts val="0"/>
              </a:spcBef>
              <a:spcAft>
                <a:spcPts val="0"/>
              </a:spcAft>
            </a:pPr>
            <a:r>
              <a:rPr lang="en-US" sz="3200" b="1" dirty="0">
                <a:solidFill>
                  <a:schemeClr val="accent1"/>
                </a:solidFill>
                <a:latin typeface="Times New Roman" panose="02020603050405020304" pitchFamily="18" charset="0"/>
                <a:cs typeface="Times New Roman" panose="02020603050405020304" pitchFamily="18" charset="0"/>
              </a:rPr>
              <a:t>B.4.1. The Contracting Heart</a:t>
            </a:r>
            <a:r>
              <a:rPr lang="en-US" sz="3200" b="1" dirty="0">
                <a:solidFill>
                  <a:schemeClr val="accent1"/>
                </a:solidFill>
                <a:effectLst/>
                <a:latin typeface="Times New Roman" panose="02020603050405020304" pitchFamily="18" charset="0"/>
                <a:cs typeface="Times New Roman" panose="02020603050405020304" pitchFamily="18" charset="0"/>
              </a:rPr>
              <a:t>	</a:t>
            </a:r>
            <a:endParaRPr lang="en-GB" sz="3200" b="1" dirty="0">
              <a:solidFill>
                <a:schemeClr val="accent1"/>
              </a:solidFill>
              <a:effectLst/>
              <a:latin typeface="Times New Roman" panose="02020603050405020304" pitchFamily="18" charset="0"/>
              <a:ea typeface="Times"/>
              <a:cs typeface="Times New Roman" panose="02020603050405020304" pitchFamily="18" charset="0"/>
            </a:endParaRPr>
          </a:p>
        </p:txBody>
      </p:sp>
      <p:sp>
        <p:nvSpPr>
          <p:cNvPr id="10" name="TextBox 9">
            <a:extLst>
              <a:ext uri="{FF2B5EF4-FFF2-40B4-BE49-F238E27FC236}">
                <a16:creationId xmlns:a16="http://schemas.microsoft.com/office/drawing/2014/main" id="{0BFBA8B3-F998-303B-48C3-FDE1EECE6CEB}"/>
              </a:ext>
            </a:extLst>
          </p:cNvPr>
          <p:cNvSpPr txBox="1"/>
          <p:nvPr/>
        </p:nvSpPr>
        <p:spPr>
          <a:xfrm>
            <a:off x="4009292" y="3077308"/>
            <a:ext cx="184731" cy="369332"/>
          </a:xfrm>
          <a:prstGeom prst="rect">
            <a:avLst/>
          </a:prstGeom>
          <a:noFill/>
        </p:spPr>
        <p:txBody>
          <a:bodyPr wrap="none" rtlCol="0">
            <a:spAutoFit/>
          </a:bodyPr>
          <a:lstStyle/>
          <a:p>
            <a:endParaRPr lang="en-US" dirty="0"/>
          </a:p>
        </p:txBody>
      </p:sp>
      <p:sp>
        <p:nvSpPr>
          <p:cNvPr id="2" name="TextBox 1">
            <a:extLst>
              <a:ext uri="{FF2B5EF4-FFF2-40B4-BE49-F238E27FC236}">
                <a16:creationId xmlns:a16="http://schemas.microsoft.com/office/drawing/2014/main" id="{F9BA4D64-2A24-F3EF-78B2-B9E22BE52961}"/>
              </a:ext>
            </a:extLst>
          </p:cNvPr>
          <p:cNvSpPr txBox="1"/>
          <p:nvPr/>
        </p:nvSpPr>
        <p:spPr>
          <a:xfrm>
            <a:off x="5074024" y="1954306"/>
            <a:ext cx="184731" cy="369332"/>
          </a:xfrm>
          <a:prstGeom prst="rect">
            <a:avLst/>
          </a:prstGeom>
          <a:noFill/>
        </p:spPr>
        <p:txBody>
          <a:bodyPr wrap="none" rtlCol="0">
            <a:spAutoFit/>
          </a:bodyPr>
          <a:lstStyle/>
          <a:p>
            <a:endParaRPr lang="en-US" dirty="0"/>
          </a:p>
        </p:txBody>
      </p:sp>
      <p:sp>
        <p:nvSpPr>
          <p:cNvPr id="6" name="TextBox 5">
            <a:extLst>
              <a:ext uri="{FF2B5EF4-FFF2-40B4-BE49-F238E27FC236}">
                <a16:creationId xmlns:a16="http://schemas.microsoft.com/office/drawing/2014/main" id="{9FF7EBB6-DEEC-323A-42D1-E5D8E8736175}"/>
              </a:ext>
            </a:extLst>
          </p:cNvPr>
          <p:cNvSpPr txBox="1"/>
          <p:nvPr/>
        </p:nvSpPr>
        <p:spPr>
          <a:xfrm>
            <a:off x="871870" y="2026353"/>
            <a:ext cx="8488827" cy="4154984"/>
          </a:xfrm>
          <a:prstGeom prst="rect">
            <a:avLst/>
          </a:prstGeom>
          <a:noFill/>
        </p:spPr>
        <p:txBody>
          <a:bodyPr wrap="square">
            <a:spAutoFit/>
          </a:bodyPr>
          <a:lstStyle/>
          <a:p>
            <a:pPr marL="0" marR="0">
              <a:spcBef>
                <a:spcPts val="0"/>
              </a:spcBef>
              <a:spcAft>
                <a:spcPts val="0"/>
              </a:spcAft>
            </a:pPr>
            <a:r>
              <a:rPr lang="en-GB" sz="2400" b="0" dirty="0">
                <a:effectLst/>
                <a:latin typeface="Times New Roman" panose="02020603050405020304" pitchFamily="18" charset="0"/>
                <a:ea typeface="Times"/>
                <a:cs typeface="Times New Roman" panose="02020603050405020304" pitchFamily="18" charset="0"/>
              </a:rPr>
              <a:t>4.</a:t>
            </a:r>
            <a:r>
              <a:rPr lang="en-US" sz="2400" b="1" dirty="0">
                <a:latin typeface="Times New Roman" panose="02020603050405020304" pitchFamily="18" charset="0"/>
                <a:ea typeface="Times"/>
                <a:cs typeface="Times New Roman" panose="02020603050405020304" pitchFamily="18" charset="0"/>
              </a:rPr>
              <a:t> </a:t>
            </a:r>
            <a:r>
              <a:rPr lang="en-GB" sz="2400" b="0" dirty="0">
                <a:effectLst/>
                <a:latin typeface="Times New Roman" panose="02020603050405020304" pitchFamily="18" charset="0"/>
                <a:ea typeface="Times"/>
                <a:cs typeface="Times New Roman" panose="02020603050405020304" pitchFamily="18" charset="0"/>
              </a:rPr>
              <a:t>Again, as both the right and the left ventricle are activated, through the right and the left bundle branches, more or less simultaneously, both ventricles will also contract at the same time.</a:t>
            </a:r>
            <a:endParaRPr lang="en-US" sz="2400" b="1" dirty="0">
              <a:effectLst/>
              <a:latin typeface="Times New Roman" panose="02020603050405020304" pitchFamily="18" charset="0"/>
              <a:ea typeface="Times"/>
              <a:cs typeface="Times New Roman" panose="02020603050405020304" pitchFamily="18" charset="0"/>
            </a:endParaRPr>
          </a:p>
          <a:p>
            <a:pPr marL="0" marR="0">
              <a:spcBef>
                <a:spcPts val="0"/>
              </a:spcBef>
              <a:spcAft>
                <a:spcPts val="0"/>
              </a:spcAft>
            </a:pPr>
            <a:endParaRPr lang="en-GB" sz="2400" b="0" dirty="0">
              <a:effectLst/>
              <a:latin typeface="Times New Roman" panose="02020603050405020304" pitchFamily="18" charset="0"/>
              <a:ea typeface="Times"/>
              <a:cs typeface="Times New Roman" panose="02020603050405020304" pitchFamily="18" charset="0"/>
            </a:endParaRPr>
          </a:p>
          <a:p>
            <a:pPr marL="0" marR="0">
              <a:spcBef>
                <a:spcPts val="0"/>
              </a:spcBef>
              <a:spcAft>
                <a:spcPts val="0"/>
              </a:spcAft>
            </a:pPr>
            <a:r>
              <a:rPr lang="en-GB" sz="2400" b="0" dirty="0">
                <a:effectLst/>
                <a:latin typeface="Times New Roman" panose="02020603050405020304" pitchFamily="18" charset="0"/>
                <a:ea typeface="Times"/>
                <a:cs typeface="Times New Roman" panose="02020603050405020304" pitchFamily="18" charset="0"/>
              </a:rPr>
              <a:t>5.</a:t>
            </a:r>
            <a:r>
              <a:rPr lang="en-US" sz="2400" b="1" dirty="0">
                <a:latin typeface="Times New Roman" panose="02020603050405020304" pitchFamily="18" charset="0"/>
                <a:ea typeface="Times"/>
                <a:cs typeface="Times New Roman" panose="02020603050405020304" pitchFamily="18" charset="0"/>
              </a:rPr>
              <a:t> </a:t>
            </a:r>
            <a:r>
              <a:rPr lang="en-GB" sz="2400" b="0" dirty="0">
                <a:effectLst/>
                <a:latin typeface="Times New Roman" panose="02020603050405020304" pitchFamily="18" charset="0"/>
                <a:ea typeface="Times"/>
                <a:cs typeface="Times New Roman" panose="02020603050405020304" pitchFamily="18" charset="0"/>
              </a:rPr>
              <a:t>As both ventricles contract, their length will decrease towards the fibrotic ring and the valves.</a:t>
            </a:r>
            <a:endParaRPr lang="en-US" sz="2400" b="1" dirty="0">
              <a:effectLst/>
              <a:latin typeface="Times New Roman" panose="02020603050405020304" pitchFamily="18" charset="0"/>
              <a:ea typeface="Times"/>
              <a:cs typeface="Times New Roman" panose="02020603050405020304" pitchFamily="18" charset="0"/>
            </a:endParaRPr>
          </a:p>
          <a:p>
            <a:pPr marL="0" marR="0">
              <a:spcBef>
                <a:spcPts val="0"/>
              </a:spcBef>
              <a:spcAft>
                <a:spcPts val="0"/>
              </a:spcAft>
            </a:pPr>
            <a:endParaRPr lang="en-GB" sz="2400" b="0" dirty="0">
              <a:effectLst/>
              <a:latin typeface="Times New Roman" panose="02020603050405020304" pitchFamily="18" charset="0"/>
              <a:ea typeface="Times"/>
              <a:cs typeface="Times New Roman" panose="02020603050405020304" pitchFamily="18" charset="0"/>
            </a:endParaRPr>
          </a:p>
          <a:p>
            <a:pPr marL="0" marR="0">
              <a:spcBef>
                <a:spcPts val="0"/>
              </a:spcBef>
              <a:spcAft>
                <a:spcPts val="0"/>
              </a:spcAft>
            </a:pPr>
            <a:r>
              <a:rPr lang="en-GB" sz="2400" b="0" dirty="0">
                <a:effectLst/>
                <a:latin typeface="Times New Roman" panose="02020603050405020304" pitchFamily="18" charset="0"/>
                <a:ea typeface="Times"/>
                <a:cs typeface="Times New Roman" panose="02020603050405020304" pitchFamily="18" charset="0"/>
              </a:rPr>
              <a:t>6. </a:t>
            </a:r>
            <a:r>
              <a:rPr lang="en-US" sz="2400" b="1" dirty="0">
                <a:latin typeface="Times New Roman" panose="02020603050405020304" pitchFamily="18" charset="0"/>
                <a:ea typeface="Times"/>
                <a:cs typeface="Times New Roman" panose="02020603050405020304" pitchFamily="18" charset="0"/>
              </a:rPr>
              <a:t> </a:t>
            </a:r>
            <a:r>
              <a:rPr lang="en-GB" sz="2400" dirty="0">
                <a:effectLst/>
                <a:latin typeface="Times New Roman" panose="02020603050405020304" pitchFamily="18" charset="0"/>
                <a:ea typeface="Times"/>
                <a:cs typeface="Times New Roman" panose="02020603050405020304" pitchFamily="18" charset="0"/>
              </a:rPr>
              <a:t>With the decrease in length and size, the volume inside the ventricles will also decrease. This will push (= pump) the blood out of the ventricles into the major arteries (</a:t>
            </a:r>
            <a:r>
              <a:rPr lang="en-GB" sz="2400" i="1" dirty="0">
                <a:effectLst/>
                <a:latin typeface="Times New Roman" panose="02020603050405020304" pitchFamily="18" charset="0"/>
                <a:ea typeface="Times"/>
                <a:cs typeface="Times New Roman" panose="02020603050405020304" pitchFamily="18" charset="0"/>
              </a:rPr>
              <a:t>see next presentation: The haemodynamic heart</a:t>
            </a:r>
            <a:r>
              <a:rPr lang="en-GB" sz="2400" dirty="0">
                <a:effectLst/>
                <a:latin typeface="Times New Roman" panose="02020603050405020304" pitchFamily="18" charset="0"/>
                <a:ea typeface="Times"/>
                <a:cs typeface="Times New Roman" panose="02020603050405020304" pitchFamily="18" charset="0"/>
              </a:rPr>
              <a:t>).</a:t>
            </a:r>
            <a:r>
              <a:rPr lang="en-US" sz="2400" dirty="0">
                <a:effectLst/>
                <a:latin typeface="Times New Roman" panose="02020603050405020304" pitchFamily="18" charset="0"/>
                <a:cs typeface="Times New Roman" panose="02020603050405020304" pitchFamily="18" charset="0"/>
              </a:rPr>
              <a:t> </a:t>
            </a:r>
            <a:endParaRPr lang="en-US" sz="2400" dirty="0">
              <a:latin typeface="Times New Roman" panose="02020603050405020304" pitchFamily="18" charset="0"/>
              <a:cs typeface="Times New Roman" panose="02020603050405020304" pitchFamily="18" charset="0"/>
            </a:endParaRPr>
          </a:p>
        </p:txBody>
      </p:sp>
      <p:sp>
        <p:nvSpPr>
          <p:cNvPr id="7" name="TextBox 6">
            <a:extLst>
              <a:ext uri="{FF2B5EF4-FFF2-40B4-BE49-F238E27FC236}">
                <a16:creationId xmlns:a16="http://schemas.microsoft.com/office/drawing/2014/main" id="{118B3706-E38E-CD9B-7F02-DB92FF7AA071}"/>
              </a:ext>
            </a:extLst>
          </p:cNvPr>
          <p:cNvSpPr txBox="1"/>
          <p:nvPr/>
        </p:nvSpPr>
        <p:spPr>
          <a:xfrm>
            <a:off x="1020726" y="999461"/>
            <a:ext cx="4053297" cy="523220"/>
          </a:xfrm>
          <a:prstGeom prst="rect">
            <a:avLst/>
          </a:prstGeom>
          <a:noFill/>
        </p:spPr>
        <p:txBody>
          <a:bodyPr wrap="square" rtlCol="0">
            <a:spAutoFit/>
          </a:bodyPr>
          <a:lstStyle/>
          <a:p>
            <a:r>
              <a:rPr lang="en-GB" sz="2800" b="1" dirty="0">
                <a:effectLst/>
                <a:latin typeface="Times New Roman" panose="02020603050405020304" pitchFamily="18" charset="0"/>
                <a:cs typeface="Times New Roman" panose="02020603050405020304" pitchFamily="18" charset="0"/>
              </a:rPr>
              <a:t>C. Ventricular Systole:</a:t>
            </a:r>
            <a:endParaRPr lang="en-US" sz="2800" b="1" dirty="0">
              <a:effectLst/>
              <a:latin typeface="Times New Roman" panose="02020603050405020304" pitchFamily="18" charset="0"/>
              <a:cs typeface="Times New Roman" panose="02020603050405020304" pitchFamily="18" charset="0"/>
            </a:endParaRPr>
          </a:p>
        </p:txBody>
      </p:sp>
      <p:pic>
        <p:nvPicPr>
          <p:cNvPr id="4" name="Picture 3">
            <a:extLst>
              <a:ext uri="{FF2B5EF4-FFF2-40B4-BE49-F238E27FC236}">
                <a16:creationId xmlns:a16="http://schemas.microsoft.com/office/drawing/2014/main" id="{0A3C5A48-283A-9E0B-CC2D-A0A9A3FA40F7}"/>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9771353" y="270192"/>
            <a:ext cx="1920875" cy="6317615"/>
          </a:xfrm>
          <a:prstGeom prst="rect">
            <a:avLst/>
          </a:prstGeom>
          <a:noFill/>
          <a:ln>
            <a:noFill/>
          </a:ln>
        </p:spPr>
      </p:pic>
    </p:spTree>
    <p:extLst>
      <p:ext uri="{BB962C8B-B14F-4D97-AF65-F5344CB8AC3E}">
        <p14:creationId xmlns:p14="http://schemas.microsoft.com/office/powerpoint/2010/main" val="170931971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2310</TotalTime>
  <Words>926</Words>
  <Application>Microsoft Macintosh PowerPoint</Application>
  <PresentationFormat>Widescreen</PresentationFormat>
  <Paragraphs>61</Paragraphs>
  <Slides>8</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8</vt:i4>
      </vt:variant>
    </vt:vector>
  </HeadingPairs>
  <TitlesOfParts>
    <vt:vector size="15" baseType="lpstr">
      <vt:lpstr>Arial</vt:lpstr>
      <vt:lpstr>Calibri</vt:lpstr>
      <vt:lpstr>Calibri Light</vt:lpstr>
      <vt:lpstr>Helvetica</vt:lpstr>
      <vt:lpstr>Times</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BasicPhysiology.org</dc:title>
  <dc:creator>Wim Lammers</dc:creator>
  <cp:lastModifiedBy>Wim Lammers</cp:lastModifiedBy>
  <cp:revision>624</cp:revision>
  <dcterms:created xsi:type="dcterms:W3CDTF">2026-03-27T09:36:05Z</dcterms:created>
  <dcterms:modified xsi:type="dcterms:W3CDTF">2026-05-19T10:02:10Z</dcterms:modified>
</cp:coreProperties>
</file>