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79"/>
    <p:restoredTop sz="94674"/>
  </p:normalViewPr>
  <p:slideViewPr>
    <p:cSldViewPr snapToGrid="0">
      <p:cViewPr>
        <p:scale>
          <a:sx n="66" d="100"/>
          <a:sy n="66" d="100"/>
        </p:scale>
        <p:origin x="144" y="1432"/>
      </p:cViewPr>
      <p:guideLst>
        <p:guide orient="horz" pos="2160"/>
        <p:guide pos="3840"/>
      </p:guideLst>
    </p:cSldViewPr>
  </p:slideViewPr>
  <p:outlineViewPr>
    <p:cViewPr>
      <p:scale>
        <a:sx n="33" d="100"/>
        <a:sy n="33" d="100"/>
      </p:scale>
      <p:origin x="0" y="-23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C7307-F60D-5344-9E85-C005D0A8AD04}" type="datetimeFigureOut">
              <a:rPr lang="en-US" smtClean="0"/>
              <a:t>5/21/26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E18C7-EAD9-2147-90C4-976AD59224BE}" type="slidenum">
              <a:rPr lang="en-US" smtClean="0"/>
              <a:t>‹#›</a:t>
            </a:fld>
            <a:endParaRPr lang="en-US" dirty="0"/>
          </a:p>
        </p:txBody>
      </p:sp>
    </p:spTree>
    <p:extLst>
      <p:ext uri="{BB962C8B-B14F-4D97-AF65-F5344CB8AC3E}">
        <p14:creationId xmlns:p14="http://schemas.microsoft.com/office/powerpoint/2010/main" val="300506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0293-9D2D-5B76-C10C-7B079C10C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B518-1438-78C3-4795-37DCA4500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41A6F-EF41-8418-0194-3FD388E93549}"/>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5" name="Footer Placeholder 4">
            <a:extLst>
              <a:ext uri="{FF2B5EF4-FFF2-40B4-BE49-F238E27FC236}">
                <a16:creationId xmlns:a16="http://schemas.microsoft.com/office/drawing/2014/main" id="{18FC8567-E247-2BE8-8C08-F30759928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8956BE-7CFD-B9DE-2EBC-0543CF7B5263}"/>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237887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F469-F9EE-0EA3-9D2B-6301436BC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28D88-296F-919C-FB0E-3C4CF3846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43A42-A385-6ECF-E01B-38661E3D86C0}"/>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5" name="Footer Placeholder 4">
            <a:extLst>
              <a:ext uri="{FF2B5EF4-FFF2-40B4-BE49-F238E27FC236}">
                <a16:creationId xmlns:a16="http://schemas.microsoft.com/office/drawing/2014/main" id="{619975FE-4A59-B3C1-B459-AC6EE52B4D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5A489D-2F81-9E9F-7D7F-DC5E23FE27C3}"/>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317833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D333B-A647-1251-C0DE-4F2DC12546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00E4CB-027E-9D3A-3F3B-5C8DDB02A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75305-43A8-54C3-1153-17238E26E326}"/>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5" name="Footer Placeholder 4">
            <a:extLst>
              <a:ext uri="{FF2B5EF4-FFF2-40B4-BE49-F238E27FC236}">
                <a16:creationId xmlns:a16="http://schemas.microsoft.com/office/drawing/2014/main" id="{75D1F0E0-07FC-521E-283F-D1EEB26E5D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41FEAB-781A-7EFE-E7C6-449D6B79D800}"/>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04248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6D2B-5655-E0BB-D279-6609C913F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B96C8-1980-3335-66D9-1881A875BA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53613-0DED-AC60-7DCE-AAF66189DF5C}"/>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5" name="Footer Placeholder 4">
            <a:extLst>
              <a:ext uri="{FF2B5EF4-FFF2-40B4-BE49-F238E27FC236}">
                <a16:creationId xmlns:a16="http://schemas.microsoft.com/office/drawing/2014/main" id="{7D9B040A-2C18-1DC4-84D4-C39415FA56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EF025C-8920-C6DA-93A4-DDBCF503B28A}"/>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04454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9BDA-B6FE-7D9A-146C-CA5164442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3C9C2-14BA-7F4C-E06F-3F11FEA75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5397BF-7363-28B5-8C77-79D4B85CC695}"/>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5" name="Footer Placeholder 4">
            <a:extLst>
              <a:ext uri="{FF2B5EF4-FFF2-40B4-BE49-F238E27FC236}">
                <a16:creationId xmlns:a16="http://schemas.microsoft.com/office/drawing/2014/main" id="{073F635E-8DB4-3ADD-E8E3-02D298C999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0E090-4687-4E0A-4154-8707C8FFA0FE}"/>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1027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627F-5B41-F799-2693-23663B39B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35F29-004E-03C0-ED8E-81E642745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9E838-1502-9177-433F-21A3856D3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F60357-9A2D-CEB4-D5E5-2C49D1C6F809}"/>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6" name="Footer Placeholder 5">
            <a:extLst>
              <a:ext uri="{FF2B5EF4-FFF2-40B4-BE49-F238E27FC236}">
                <a16:creationId xmlns:a16="http://schemas.microsoft.com/office/drawing/2014/main" id="{519EF0C9-5CB6-4EB5-6E30-16577DFF9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47D5D0-9F6B-4A09-1EFB-7A540EA8E0B9}"/>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27206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6902-C2E4-CE8B-D1C2-FD04736E8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136F51-1B1B-7078-CD89-B87CD663B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6248A7-F682-A502-22A8-6AC5F9290C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BFB307-CC31-159F-7042-BE8440205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45341-DA12-9847-6214-E65A5B9DA7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B1DEB-259D-FC75-ED48-45C1506F152A}"/>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8" name="Footer Placeholder 7">
            <a:extLst>
              <a:ext uri="{FF2B5EF4-FFF2-40B4-BE49-F238E27FC236}">
                <a16:creationId xmlns:a16="http://schemas.microsoft.com/office/drawing/2014/main" id="{35294170-F3B5-72D4-0183-8EA26D199A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DE578E-5767-3964-774D-2D004D01E6FD}"/>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422440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9409-0E3F-8391-252B-A343C40F61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163D1-BD93-C837-63BE-A96F672F2262}"/>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4" name="Footer Placeholder 3">
            <a:extLst>
              <a:ext uri="{FF2B5EF4-FFF2-40B4-BE49-F238E27FC236}">
                <a16:creationId xmlns:a16="http://schemas.microsoft.com/office/drawing/2014/main" id="{AEDE9B0B-4A6E-8AEE-36F0-9ED604A3EF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FD654C-2CAE-AE09-527C-4F7A7B8EA3B2}"/>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427422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00A95-A508-60C7-E381-286A9C68C10E}"/>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3" name="Footer Placeholder 2">
            <a:extLst>
              <a:ext uri="{FF2B5EF4-FFF2-40B4-BE49-F238E27FC236}">
                <a16:creationId xmlns:a16="http://schemas.microsoft.com/office/drawing/2014/main" id="{234F50FC-EE16-A140-AB72-6B75AD95277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2626D7-88A5-9BCE-D879-D65024C503BA}"/>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66705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CDA1-F363-8F05-E1BD-C13B5B32B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9F992-4EE2-2793-C3FD-8400E2DD0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BCF5A-67BA-6269-60BF-C561AF3AC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F09F2-2C4A-64C1-ECCD-A73832D20DE5}"/>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6" name="Footer Placeholder 5">
            <a:extLst>
              <a:ext uri="{FF2B5EF4-FFF2-40B4-BE49-F238E27FC236}">
                <a16:creationId xmlns:a16="http://schemas.microsoft.com/office/drawing/2014/main" id="{9C72DF23-3F65-AC94-A5C1-6AF37964E5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004188-5146-1602-28F0-338D15D857A1}"/>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306837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F4F8-CEA5-AAC2-9981-EC7BB5E9C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BD5FD4-83B9-700C-660C-40CF883EA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598F4C-ED3F-D526-3D49-B74ACA3E4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463A5-F763-BA5C-6E13-8BBB0A21576C}"/>
              </a:ext>
            </a:extLst>
          </p:cNvPr>
          <p:cNvSpPr>
            <a:spLocks noGrp="1"/>
          </p:cNvSpPr>
          <p:nvPr>
            <p:ph type="dt" sz="half" idx="10"/>
          </p:nvPr>
        </p:nvSpPr>
        <p:spPr/>
        <p:txBody>
          <a:bodyPr/>
          <a:lstStyle/>
          <a:p>
            <a:fld id="{9520B1E0-43CE-BC44-A706-B644E279A5FF}" type="datetimeFigureOut">
              <a:rPr lang="en-US" smtClean="0"/>
              <a:t>5/21/26</a:t>
            </a:fld>
            <a:endParaRPr lang="en-US" dirty="0"/>
          </a:p>
        </p:txBody>
      </p:sp>
      <p:sp>
        <p:nvSpPr>
          <p:cNvPr id="6" name="Footer Placeholder 5">
            <a:extLst>
              <a:ext uri="{FF2B5EF4-FFF2-40B4-BE49-F238E27FC236}">
                <a16:creationId xmlns:a16="http://schemas.microsoft.com/office/drawing/2014/main" id="{7A778ECE-2FF8-CF23-77AA-87AB6FD962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7F075-E3FE-8C54-30C4-57D5F37F9F66}"/>
              </a:ext>
            </a:extLst>
          </p:cNvPr>
          <p:cNvSpPr>
            <a:spLocks noGrp="1"/>
          </p:cNvSpPr>
          <p:nvPr>
            <p:ph type="sldNum" sz="quarter" idx="12"/>
          </p:nvPr>
        </p:nvSpPr>
        <p:spPr/>
        <p:txBody>
          <a:bodyPr/>
          <a:lstStyle/>
          <a:p>
            <a:fld id="{2F7D2DCF-523D-994E-B803-18FC4B939115}" type="slidenum">
              <a:rPr lang="en-US" smtClean="0"/>
              <a:t>‹#›</a:t>
            </a:fld>
            <a:endParaRPr lang="en-US" dirty="0"/>
          </a:p>
        </p:txBody>
      </p:sp>
    </p:spTree>
    <p:extLst>
      <p:ext uri="{BB962C8B-B14F-4D97-AF65-F5344CB8AC3E}">
        <p14:creationId xmlns:p14="http://schemas.microsoft.com/office/powerpoint/2010/main" val="142804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0B258-FFDB-35FF-7995-E9082FCE0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3F70F-3343-1038-876A-0A85392B3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A94D8-37A0-8F7E-A847-F6016A989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0B1E0-43CE-BC44-A706-B644E279A5FF}" type="datetimeFigureOut">
              <a:rPr lang="en-US" smtClean="0"/>
              <a:t>5/21/26</a:t>
            </a:fld>
            <a:endParaRPr lang="en-US" dirty="0"/>
          </a:p>
        </p:txBody>
      </p:sp>
      <p:sp>
        <p:nvSpPr>
          <p:cNvPr id="5" name="Footer Placeholder 4">
            <a:extLst>
              <a:ext uri="{FF2B5EF4-FFF2-40B4-BE49-F238E27FC236}">
                <a16:creationId xmlns:a16="http://schemas.microsoft.com/office/drawing/2014/main" id="{77DAE57C-3FC3-F03C-6920-D3BAF72B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2A7447-45AA-0037-4C3B-4FAD8BF78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D2DCF-523D-994E-B803-18FC4B939115}" type="slidenum">
              <a:rPr lang="en-US" smtClean="0"/>
              <a:t>‹#›</a:t>
            </a:fld>
            <a:endParaRPr lang="en-US" dirty="0"/>
          </a:p>
        </p:txBody>
      </p:sp>
    </p:spTree>
    <p:extLst>
      <p:ext uri="{BB962C8B-B14F-4D97-AF65-F5344CB8AC3E}">
        <p14:creationId xmlns:p14="http://schemas.microsoft.com/office/powerpoint/2010/main" val="277295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669073" y="1587917"/>
            <a:ext cx="7186962" cy="4893647"/>
          </a:xfrm>
          <a:prstGeom prst="rect">
            <a:avLst/>
          </a:prstGeom>
          <a:noFill/>
        </p:spPr>
        <p:txBody>
          <a:bodyPr wrap="square">
            <a:spAutoFit/>
          </a:bodyPr>
          <a:lstStyle/>
          <a:p>
            <a:pPr marL="0" marR="0">
              <a:spcBef>
                <a:spcPts val="0"/>
              </a:spcBef>
              <a:spcAft>
                <a:spcPts val="0"/>
              </a:spcAft>
            </a:pPr>
            <a:r>
              <a:rPr lang="en-GB" sz="2400" b="0" kern="0" dirty="0">
                <a:effectLst/>
                <a:latin typeface="Times New Roman" panose="02020603050405020304" pitchFamily="18" charset="0"/>
                <a:cs typeface="Times New Roman" panose="02020603050405020304" pitchFamily="18" charset="0"/>
              </a:rPr>
              <a:t>1. </a:t>
            </a:r>
            <a:r>
              <a:rPr lang="en-GB" sz="2400" b="0" dirty="0">
                <a:effectLst/>
                <a:latin typeface="Times New Roman" panose="02020603050405020304" pitchFamily="18" charset="0"/>
                <a:ea typeface="Times"/>
                <a:cs typeface="Times New Roman" panose="02020603050405020304" pitchFamily="18" charset="0"/>
              </a:rPr>
              <a:t>Remember the structure and location of the cardiac valves?</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The cardiac valves play a </a:t>
            </a:r>
            <a:r>
              <a:rPr lang="en-GB" sz="2400" b="1" dirty="0">
                <a:effectLst/>
                <a:latin typeface="Times New Roman" panose="02020603050405020304" pitchFamily="18" charset="0"/>
                <a:ea typeface="Times"/>
                <a:cs typeface="Times New Roman" panose="02020603050405020304" pitchFamily="18" charset="0"/>
              </a:rPr>
              <a:t>crucial role</a:t>
            </a:r>
            <a:r>
              <a:rPr lang="en-GB" sz="2400" b="0" dirty="0">
                <a:effectLst/>
                <a:latin typeface="Times New Roman" panose="02020603050405020304" pitchFamily="18" charset="0"/>
                <a:ea typeface="Times"/>
                <a:cs typeface="Times New Roman" panose="02020603050405020304" pitchFamily="18" charset="0"/>
              </a:rPr>
              <a:t> in the function of the heart. They make sure that the blood flows in the </a:t>
            </a:r>
            <a:r>
              <a:rPr lang="en-GB" sz="2400" b="1" dirty="0">
                <a:effectLst/>
                <a:latin typeface="Times New Roman" panose="02020603050405020304" pitchFamily="18" charset="0"/>
                <a:ea typeface="Times"/>
                <a:cs typeface="Times New Roman" panose="02020603050405020304" pitchFamily="18" charset="0"/>
              </a:rPr>
              <a:t>right direction</a:t>
            </a:r>
            <a:r>
              <a:rPr lang="en-GB" sz="2400" b="0" dirty="0">
                <a:effectLst/>
                <a:latin typeface="Times New Roman" panose="02020603050405020304" pitchFamily="18" charset="0"/>
                <a:ea typeface="Times"/>
                <a:cs typeface="Times New Roman" panose="02020603050405020304" pitchFamily="18" charset="0"/>
              </a:rPr>
              <a:t>. </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 </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The valves are located between the atria and the ventricles (= the </a:t>
            </a:r>
            <a:r>
              <a:rPr lang="en-GB" sz="2400" b="1" dirty="0">
                <a:effectLst/>
                <a:latin typeface="Times New Roman" panose="02020603050405020304" pitchFamily="18" charset="0"/>
                <a:ea typeface="Times"/>
                <a:cs typeface="Times New Roman" panose="02020603050405020304" pitchFamily="18" charset="0"/>
              </a:rPr>
              <a:t>atrio-ventricular valves</a:t>
            </a:r>
            <a:r>
              <a:rPr lang="en-GB" sz="2400" b="0" dirty="0">
                <a:effectLst/>
                <a:latin typeface="Times New Roman" panose="02020603050405020304" pitchFamily="18" charset="0"/>
                <a:ea typeface="Times"/>
                <a:cs typeface="Times New Roman" panose="02020603050405020304" pitchFamily="18" charset="0"/>
              </a:rPr>
              <a:t>) and between the ventricles and the arteries (= the </a:t>
            </a:r>
            <a:r>
              <a:rPr lang="en-GB" sz="2400" b="1" dirty="0">
                <a:effectLst/>
                <a:latin typeface="Times New Roman" panose="02020603050405020304" pitchFamily="18" charset="0"/>
                <a:ea typeface="Times"/>
                <a:cs typeface="Times New Roman" panose="02020603050405020304" pitchFamily="18" charset="0"/>
              </a:rPr>
              <a:t>semi-lunar valves</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 </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(Semi-lunar = half moon shaped)</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(RA = right atrium; LA = left atrium</a:t>
            </a:r>
            <a:r>
              <a:rPr lang="en-GB" sz="2400" dirty="0">
                <a:latin typeface="Times New Roman" panose="02020603050405020304" pitchFamily="18" charset="0"/>
                <a:ea typeface="Times"/>
                <a:cs typeface="Times New Roman" panose="02020603050405020304" pitchFamily="18" charset="0"/>
              </a:rPr>
              <a:t>)</a:t>
            </a: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dirty="0">
                <a:latin typeface="Times New Roman" panose="02020603050405020304" pitchFamily="18" charset="0"/>
                <a:ea typeface="Times"/>
                <a:cs typeface="Times New Roman" panose="02020603050405020304" pitchFamily="18" charset="0"/>
              </a:rPr>
              <a:t>(</a:t>
            </a:r>
            <a:r>
              <a:rPr lang="en-GB" sz="2400" b="0" dirty="0">
                <a:effectLst/>
                <a:latin typeface="Times New Roman" panose="02020603050405020304" pitchFamily="18" charset="0"/>
                <a:ea typeface="Times"/>
                <a:cs typeface="Times New Roman" panose="02020603050405020304" pitchFamily="18" charset="0"/>
              </a:rPr>
              <a:t>RV = right ventricle; LV = left ventricle)</a:t>
            </a:r>
            <a:endParaRPr lang="en-US" sz="2400" b="1" dirty="0">
              <a:effectLst/>
              <a:latin typeface="Times New Roman" panose="02020603050405020304" pitchFamily="18" charset="0"/>
              <a:ea typeface="Times"/>
              <a:cs typeface="Times New Roman" panose="02020603050405020304" pitchFamily="18" charset="0"/>
            </a:endParaRPr>
          </a:p>
        </p:txBody>
      </p:sp>
      <p:pic>
        <p:nvPicPr>
          <p:cNvPr id="8" name="Picture 7">
            <a:extLst>
              <a:ext uri="{FF2B5EF4-FFF2-40B4-BE49-F238E27FC236}">
                <a16:creationId xmlns:a16="http://schemas.microsoft.com/office/drawing/2014/main" id="{0AF01FB4-88D7-A311-6EC7-E587A424CFA1}"/>
              </a:ext>
            </a:extLst>
          </p:cNvPr>
          <p:cNvPicPr>
            <a:picLocks noChangeAspect="1"/>
          </p:cNvPicPr>
          <p:nvPr/>
        </p:nvPicPr>
        <p:blipFill>
          <a:blip r:embed="rId2"/>
          <a:stretch>
            <a:fillRect/>
          </a:stretch>
        </p:blipFill>
        <p:spPr>
          <a:xfrm>
            <a:off x="8509129" y="3806128"/>
            <a:ext cx="3469020" cy="2723343"/>
          </a:xfrm>
          <a:prstGeom prst="rect">
            <a:avLst/>
          </a:prstGeom>
        </p:spPr>
      </p:pic>
      <p:sp>
        <p:nvSpPr>
          <p:cNvPr id="7" name="TextBox 6">
            <a:extLst>
              <a:ext uri="{FF2B5EF4-FFF2-40B4-BE49-F238E27FC236}">
                <a16:creationId xmlns:a16="http://schemas.microsoft.com/office/drawing/2014/main" id="{AF51F52E-E92D-4E43-E3B5-72BE2213CCEA}"/>
              </a:ext>
            </a:extLst>
          </p:cNvPr>
          <p:cNvSpPr txBox="1"/>
          <p:nvPr/>
        </p:nvSpPr>
        <p:spPr>
          <a:xfrm>
            <a:off x="797315" y="885858"/>
            <a:ext cx="6099716" cy="523220"/>
          </a:xfrm>
          <a:prstGeom prst="rect">
            <a:avLst/>
          </a:prstGeom>
          <a:noFill/>
        </p:spPr>
        <p:txBody>
          <a:bodyPr wrap="square">
            <a:spAutoFit/>
          </a:bodyPr>
          <a:lstStyle/>
          <a:p>
            <a:pPr marL="342900" marR="0" lvl="0" indent="-342900">
              <a:spcBef>
                <a:spcPts val="0"/>
              </a:spcBef>
              <a:spcAft>
                <a:spcPts val="0"/>
              </a:spcAft>
              <a:buFont typeface="+mj-lt"/>
              <a:buAutoNum type="alphaUcPeriod"/>
              <a:tabLst>
                <a:tab pos="457200" algn="l"/>
              </a:tabLst>
            </a:pPr>
            <a:r>
              <a:rPr lang="en-GB" sz="2800" b="1" kern="0" dirty="0">
                <a:effectLst/>
                <a:latin typeface="Times"/>
              </a:rPr>
              <a:t>Role of the Cardiac Valves:</a:t>
            </a:r>
            <a:endParaRPr lang="en-US" sz="2800" b="1" kern="0" dirty="0">
              <a:effectLst/>
              <a:latin typeface="Times"/>
            </a:endParaRPr>
          </a:p>
        </p:txBody>
      </p:sp>
      <p:pic>
        <p:nvPicPr>
          <p:cNvPr id="11" name="Picture 10">
            <a:extLst>
              <a:ext uri="{FF2B5EF4-FFF2-40B4-BE49-F238E27FC236}">
                <a16:creationId xmlns:a16="http://schemas.microsoft.com/office/drawing/2014/main" id="{B66DB4D0-4A46-41BB-A6B5-EFEA55612BFF}"/>
              </a:ext>
            </a:extLst>
          </p:cNvPr>
          <p:cNvPicPr>
            <a:picLocks noChangeAspect="1"/>
          </p:cNvPicPr>
          <p:nvPr/>
        </p:nvPicPr>
        <p:blipFill>
          <a:blip r:embed="rId3"/>
          <a:stretch>
            <a:fillRect/>
          </a:stretch>
        </p:blipFill>
        <p:spPr>
          <a:xfrm>
            <a:off x="8208755" y="543726"/>
            <a:ext cx="3126572" cy="3126572"/>
          </a:xfrm>
          <a:prstGeom prst="rect">
            <a:avLst/>
          </a:prstGeom>
        </p:spPr>
      </p:pic>
    </p:spTree>
    <p:extLst>
      <p:ext uri="{BB962C8B-B14F-4D97-AF65-F5344CB8AC3E}">
        <p14:creationId xmlns:p14="http://schemas.microsoft.com/office/powerpoint/2010/main" val="27308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#10</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2677656"/>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9.</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During this phase, the pressure in the ventricles rapidly decreases to low values. As soon as the pressure in the ventricles is lower than in the atria, the </a:t>
            </a:r>
            <a:r>
              <a:rPr lang="en-GB" sz="2400" b="1" dirty="0">
                <a:effectLst/>
                <a:latin typeface="Times New Roman" panose="02020603050405020304" pitchFamily="18" charset="0"/>
                <a:ea typeface="Times"/>
                <a:cs typeface="Times New Roman" panose="02020603050405020304" pitchFamily="18" charset="0"/>
              </a:rPr>
              <a:t>AV-valves open</a:t>
            </a:r>
            <a:r>
              <a:rPr lang="en-GB" sz="2400" b="0" dirty="0">
                <a:effectLst/>
                <a:latin typeface="Times New Roman" panose="02020603050405020304" pitchFamily="18" charset="0"/>
                <a:ea typeface="Times"/>
                <a:cs typeface="Times New Roman" panose="02020603050405020304" pitchFamily="18" charset="0"/>
              </a:rPr>
              <a:t> again. </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dirty="0">
                <a:effectLst/>
                <a:latin typeface="Times New Roman" panose="02020603050405020304" pitchFamily="18" charset="0"/>
                <a:ea typeface="Times"/>
                <a:cs typeface="Times New Roman" panose="02020603050405020304" pitchFamily="18" charset="0"/>
              </a:rPr>
              <a:t>10.</a:t>
            </a:r>
            <a:r>
              <a:rPr lang="en-US" sz="2400" dirty="0">
                <a:latin typeface="Times New Roman" panose="02020603050405020304" pitchFamily="18" charset="0"/>
                <a:ea typeface="Times"/>
                <a:cs typeface="Times New Roman" panose="02020603050405020304" pitchFamily="18" charset="0"/>
              </a:rPr>
              <a:t> </a:t>
            </a:r>
            <a:r>
              <a:rPr lang="en-GB" sz="2400" dirty="0">
                <a:effectLst/>
                <a:latin typeface="Times New Roman" panose="02020603050405020304" pitchFamily="18" charset="0"/>
                <a:ea typeface="Times"/>
                <a:cs typeface="Times New Roman" panose="02020603050405020304" pitchFamily="18" charset="0"/>
              </a:rPr>
              <a:t>The opening of the AV-valves marks the </a:t>
            </a:r>
            <a:r>
              <a:rPr lang="en-GB" sz="2400" b="1" dirty="0">
                <a:effectLst/>
                <a:latin typeface="Times New Roman" panose="02020603050405020304" pitchFamily="18" charset="0"/>
                <a:ea typeface="Times"/>
                <a:cs typeface="Times New Roman" panose="02020603050405020304" pitchFamily="18" charset="0"/>
              </a:rPr>
              <a:t>end</a:t>
            </a:r>
            <a:r>
              <a:rPr lang="en-GB" sz="2400" dirty="0">
                <a:effectLst/>
                <a:latin typeface="Times New Roman" panose="02020603050405020304" pitchFamily="18" charset="0"/>
                <a:ea typeface="Times"/>
                <a:cs typeface="Times New Roman" panose="02020603050405020304" pitchFamily="18" charset="0"/>
              </a:rPr>
              <a:t> of the ventricular systole.</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latin typeface="Times New Roman" panose="02020603050405020304" pitchFamily="18" charset="0"/>
                <a:cs typeface="Times New Roman" panose="02020603050405020304" pitchFamily="18" charset="0"/>
              </a:rPr>
              <a:t>C</a:t>
            </a:r>
            <a:r>
              <a:rPr lang="en-GB" sz="2800" b="1" dirty="0">
                <a:effectLst/>
                <a:latin typeface="Times New Roman" panose="02020603050405020304" pitchFamily="18" charset="0"/>
                <a:cs typeface="Times New Roman" panose="02020603050405020304" pitchFamily="18" charset="0"/>
              </a:rPr>
              <a:t>. </a:t>
            </a:r>
            <a:r>
              <a:rPr lang="en-GB" sz="2800" b="1" dirty="0">
                <a:effectLst/>
                <a:latin typeface="Times"/>
                <a:ea typeface="Times"/>
                <a:cs typeface="Times New Roman" panose="02020603050405020304" pitchFamily="18" charset="0"/>
              </a:rPr>
              <a:t>Ventricular</a:t>
            </a:r>
            <a:r>
              <a:rPr lang="en-GB" sz="1800" b="1" dirty="0">
                <a:effectLst/>
                <a:latin typeface="Times"/>
                <a:ea typeface="Times"/>
                <a:cs typeface="Times New Roman" panose="02020603050405020304" pitchFamily="18" charset="0"/>
              </a:rPr>
              <a:t> </a:t>
            </a:r>
            <a:r>
              <a:rPr lang="en-GB" sz="2800" b="1" dirty="0">
                <a:effectLst/>
                <a:latin typeface="Times New Roman" panose="02020603050405020304" pitchFamily="18" charset="0"/>
                <a:cs typeface="Times New Roman" panose="02020603050405020304" pitchFamily="18" charset="0"/>
              </a:rPr>
              <a:t> Systole:</a:t>
            </a:r>
            <a:endParaRPr lang="en-US" sz="2800" b="1" dirty="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B56B167-4337-0041-C52A-F78D9B456E07}"/>
              </a:ext>
            </a:extLst>
          </p:cNvPr>
          <p:cNvPicPr>
            <a:picLocks noChangeAspect="1"/>
          </p:cNvPicPr>
          <p:nvPr/>
        </p:nvPicPr>
        <p:blipFill>
          <a:blip r:embed="rId2"/>
          <a:stretch>
            <a:fillRect/>
          </a:stretch>
        </p:blipFill>
        <p:spPr>
          <a:xfrm>
            <a:off x="9970587" y="3429000"/>
            <a:ext cx="1943100" cy="2578100"/>
          </a:xfrm>
          <a:prstGeom prst="rect">
            <a:avLst/>
          </a:prstGeom>
        </p:spPr>
      </p:pic>
      <p:pic>
        <p:nvPicPr>
          <p:cNvPr id="13" name="Picture 12">
            <a:extLst>
              <a:ext uri="{FF2B5EF4-FFF2-40B4-BE49-F238E27FC236}">
                <a16:creationId xmlns:a16="http://schemas.microsoft.com/office/drawing/2014/main" id="{A1964696-36D3-4559-DD65-EB0E9AC62454}"/>
              </a:ext>
            </a:extLst>
          </p:cNvPr>
          <p:cNvPicPr>
            <a:picLocks noChangeAspect="1"/>
          </p:cNvPicPr>
          <p:nvPr/>
        </p:nvPicPr>
        <p:blipFill>
          <a:blip r:embed="rId3"/>
          <a:stretch>
            <a:fillRect/>
          </a:stretch>
        </p:blipFill>
        <p:spPr>
          <a:xfrm>
            <a:off x="7850457" y="3534487"/>
            <a:ext cx="1943100" cy="2578100"/>
          </a:xfrm>
          <a:prstGeom prst="rect">
            <a:avLst/>
          </a:prstGeom>
        </p:spPr>
      </p:pic>
      <p:pic>
        <p:nvPicPr>
          <p:cNvPr id="16" name="Picture 15">
            <a:extLst>
              <a:ext uri="{FF2B5EF4-FFF2-40B4-BE49-F238E27FC236}">
                <a16:creationId xmlns:a16="http://schemas.microsoft.com/office/drawing/2014/main" id="{6C50EC8C-6CCB-5707-1BC8-4B7D28118767}"/>
              </a:ext>
            </a:extLst>
          </p:cNvPr>
          <p:cNvPicPr>
            <a:picLocks noChangeAspect="1"/>
          </p:cNvPicPr>
          <p:nvPr/>
        </p:nvPicPr>
        <p:blipFill>
          <a:blip r:embed="rId4"/>
          <a:stretch>
            <a:fillRect/>
          </a:stretch>
        </p:blipFill>
        <p:spPr>
          <a:xfrm>
            <a:off x="9869683" y="660388"/>
            <a:ext cx="1943100" cy="2578100"/>
          </a:xfrm>
          <a:prstGeom prst="rect">
            <a:avLst/>
          </a:prstGeom>
        </p:spPr>
      </p:pic>
      <p:pic>
        <p:nvPicPr>
          <p:cNvPr id="18" name="Picture 17">
            <a:extLst>
              <a:ext uri="{FF2B5EF4-FFF2-40B4-BE49-F238E27FC236}">
                <a16:creationId xmlns:a16="http://schemas.microsoft.com/office/drawing/2014/main" id="{ACB2DA42-00F4-D77E-5B03-8613741EA7B3}"/>
              </a:ext>
            </a:extLst>
          </p:cNvPr>
          <p:cNvPicPr>
            <a:picLocks noChangeAspect="1"/>
          </p:cNvPicPr>
          <p:nvPr/>
        </p:nvPicPr>
        <p:blipFill>
          <a:blip r:embed="rId5"/>
          <a:stretch>
            <a:fillRect/>
          </a:stretch>
        </p:blipFill>
        <p:spPr>
          <a:xfrm>
            <a:off x="7805764" y="683874"/>
            <a:ext cx="1943100" cy="2578100"/>
          </a:xfrm>
          <a:prstGeom prst="rect">
            <a:avLst/>
          </a:prstGeom>
        </p:spPr>
      </p:pic>
    </p:spTree>
    <p:extLst>
      <p:ext uri="{BB962C8B-B14F-4D97-AF65-F5344CB8AC3E}">
        <p14:creationId xmlns:p14="http://schemas.microsoft.com/office/powerpoint/2010/main" val="23786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#11</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524315"/>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1.</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Another important way to study the events during the ventricular systole is to look at the </a:t>
            </a:r>
            <a:r>
              <a:rPr lang="en-GB" sz="2400" b="1" dirty="0">
                <a:effectLst/>
                <a:latin typeface="Times New Roman" panose="02020603050405020304" pitchFamily="18" charset="0"/>
                <a:ea typeface="Times"/>
                <a:cs typeface="Times New Roman" panose="02020603050405020304" pitchFamily="18" charset="0"/>
              </a:rPr>
              <a:t>changes in blood pressure during the systole</a:t>
            </a:r>
            <a:r>
              <a:rPr lang="en-GB" sz="2400" b="0" dirty="0">
                <a:effectLst/>
                <a:latin typeface="Times New Roman" panose="02020603050405020304" pitchFamily="18" charset="0"/>
                <a:ea typeface="Times"/>
                <a:cs typeface="Times New Roman" panose="02020603050405020304" pitchFamily="18" charset="0"/>
              </a:rPr>
              <a:t>. The </a:t>
            </a:r>
            <a:r>
              <a:rPr lang="en-GB" sz="2400" b="0">
                <a:effectLst/>
                <a:latin typeface="Times New Roman" panose="02020603050405020304" pitchFamily="18" charset="0"/>
                <a:ea typeface="Times"/>
                <a:cs typeface="Times New Roman" panose="02020603050405020304" pitchFamily="18" charset="0"/>
              </a:rPr>
              <a:t>diagram shows </a:t>
            </a:r>
            <a:r>
              <a:rPr lang="en-GB" sz="2400" b="0" dirty="0">
                <a:effectLst/>
                <a:latin typeface="Times New Roman" panose="02020603050405020304" pitchFamily="18" charset="0"/>
                <a:ea typeface="Times"/>
                <a:cs typeface="Times New Roman" panose="02020603050405020304" pitchFamily="18" charset="0"/>
              </a:rPr>
              <a:t>these pressures in the left heart (left ventricle in </a:t>
            </a:r>
            <a:r>
              <a:rPr lang="en-GB" sz="2400" b="1" dirty="0">
                <a:solidFill>
                  <a:srgbClr val="0000FF"/>
                </a:solidFill>
                <a:effectLst/>
                <a:latin typeface="Times New Roman" panose="02020603050405020304" pitchFamily="18" charset="0"/>
                <a:ea typeface="Times"/>
                <a:cs typeface="Times New Roman" panose="02020603050405020304" pitchFamily="18" charset="0"/>
              </a:rPr>
              <a:t>blue</a:t>
            </a:r>
            <a:r>
              <a:rPr lang="en-GB" sz="2400" b="0" dirty="0">
                <a:effectLst/>
                <a:latin typeface="Times New Roman" panose="02020603050405020304" pitchFamily="18" charset="0"/>
                <a:ea typeface="Times"/>
                <a:cs typeface="Times New Roman" panose="02020603050405020304" pitchFamily="18" charset="0"/>
              </a:rPr>
              <a:t> and aorta in </a:t>
            </a:r>
            <a:r>
              <a:rPr lang="en-GB" sz="2400" b="1" dirty="0">
                <a:solidFill>
                  <a:srgbClr val="FF0000"/>
                </a:solidFill>
                <a:effectLst/>
                <a:latin typeface="Times New Roman" panose="02020603050405020304" pitchFamily="18" charset="0"/>
                <a:ea typeface="Times"/>
                <a:cs typeface="Times New Roman" panose="02020603050405020304" pitchFamily="18" charset="0"/>
              </a:rPr>
              <a:t>red</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2. As shown in the diagram above, during diastole, the pressure in the ventricles (</a:t>
            </a:r>
            <a:r>
              <a:rPr lang="en-GB" sz="2400" b="1" dirty="0">
                <a:solidFill>
                  <a:srgbClr val="0000FF"/>
                </a:solidFill>
                <a:effectLst/>
                <a:latin typeface="Times New Roman" panose="02020603050405020304" pitchFamily="18" charset="0"/>
                <a:ea typeface="Times"/>
                <a:cs typeface="Times New Roman" panose="02020603050405020304" pitchFamily="18" charset="0"/>
              </a:rPr>
              <a:t>blue</a:t>
            </a:r>
            <a:r>
              <a:rPr lang="en-GB" sz="2400" b="0" dirty="0">
                <a:effectLst/>
                <a:latin typeface="Times New Roman" panose="02020603050405020304" pitchFamily="18" charset="0"/>
                <a:ea typeface="Times"/>
                <a:cs typeface="Times New Roman" panose="02020603050405020304" pitchFamily="18" charset="0"/>
              </a:rPr>
              <a:t>) is close to 0 mmHg. The pressure in the aorta (</a:t>
            </a:r>
            <a:r>
              <a:rPr lang="en-GB" sz="2400" b="1" dirty="0">
                <a:solidFill>
                  <a:srgbClr val="FF0000"/>
                </a:solidFill>
                <a:effectLst/>
                <a:latin typeface="Times New Roman" panose="02020603050405020304" pitchFamily="18" charset="0"/>
                <a:ea typeface="Times"/>
                <a:cs typeface="Times New Roman" panose="02020603050405020304" pitchFamily="18" charset="0"/>
              </a:rPr>
              <a:t>red</a:t>
            </a:r>
            <a:r>
              <a:rPr lang="en-GB" sz="2400" b="0" dirty="0">
                <a:effectLst/>
                <a:latin typeface="Times New Roman" panose="02020603050405020304" pitchFamily="18" charset="0"/>
                <a:ea typeface="Times"/>
                <a:cs typeface="Times New Roman" panose="02020603050405020304" pitchFamily="18" charset="0"/>
              </a:rPr>
              <a:t>) is much higher, somewhere between 80 and 120 mmHg. Therefore, the aorta valves (=SL valves) are closed.</a:t>
            </a:r>
            <a:endParaRPr lang="en-US" sz="2400" b="1"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D. </a:t>
            </a:r>
            <a:r>
              <a:rPr lang="en-GB" sz="2800" b="1" dirty="0">
                <a:effectLst/>
                <a:latin typeface="Times"/>
                <a:ea typeface="Times"/>
                <a:cs typeface="Times New Roman" panose="02020603050405020304" pitchFamily="18" charset="0"/>
              </a:rPr>
              <a:t>Ventricular Pressures</a:t>
            </a:r>
            <a:r>
              <a:rPr lang="en-GB"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604854C-ED55-FEF0-A8E4-E8D79E36C018}"/>
              </a:ext>
            </a:extLst>
          </p:cNvPr>
          <p:cNvPicPr>
            <a:picLocks noChangeAspect="1"/>
          </p:cNvPicPr>
          <p:nvPr/>
        </p:nvPicPr>
        <p:blipFill>
          <a:blip r:embed="rId2"/>
          <a:stretch>
            <a:fillRect/>
          </a:stretch>
        </p:blipFill>
        <p:spPr>
          <a:xfrm>
            <a:off x="7203031" y="2035989"/>
            <a:ext cx="4783431" cy="3446640"/>
          </a:xfrm>
          <a:prstGeom prst="rect">
            <a:avLst/>
          </a:prstGeom>
        </p:spPr>
      </p:pic>
    </p:spTree>
    <p:extLst>
      <p:ext uri="{BB962C8B-B14F-4D97-AF65-F5344CB8AC3E}">
        <p14:creationId xmlns:p14="http://schemas.microsoft.com/office/powerpoint/2010/main" val="132203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#12</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893647"/>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3. At the beginning of systole, the pressure in the ventricles </a:t>
            </a:r>
            <a:r>
              <a:rPr lang="en-GB" sz="2400" b="1" dirty="0">
                <a:effectLst/>
                <a:latin typeface="Times New Roman" panose="02020603050405020304" pitchFamily="18" charset="0"/>
                <a:ea typeface="Times"/>
                <a:cs typeface="Times New Roman" panose="02020603050405020304" pitchFamily="18" charset="0"/>
              </a:rPr>
              <a:t>increases</a:t>
            </a:r>
            <a:r>
              <a:rPr lang="en-GB" sz="2400" b="0" dirty="0">
                <a:effectLst/>
                <a:latin typeface="Times New Roman" panose="02020603050405020304" pitchFamily="18" charset="0"/>
                <a:ea typeface="Times"/>
                <a:cs typeface="Times New Roman" panose="02020603050405020304" pitchFamily="18" charset="0"/>
              </a:rPr>
              <a:t> and this immediately </a:t>
            </a:r>
            <a:r>
              <a:rPr lang="en-GB" sz="2400" b="1" dirty="0">
                <a:effectLst/>
                <a:latin typeface="Times New Roman" panose="02020603050405020304" pitchFamily="18" charset="0"/>
                <a:ea typeface="Times"/>
                <a:cs typeface="Times New Roman" panose="02020603050405020304" pitchFamily="18" charset="0"/>
              </a:rPr>
              <a:t>closes</a:t>
            </a:r>
            <a:r>
              <a:rPr lang="en-GB" sz="2400" b="0" dirty="0">
                <a:effectLst/>
                <a:latin typeface="Times New Roman" panose="02020603050405020304" pitchFamily="18" charset="0"/>
                <a:ea typeface="Times"/>
                <a:cs typeface="Times New Roman" panose="02020603050405020304" pitchFamily="18" charset="0"/>
              </a:rPr>
              <a:t> the AV-valves. Remember that the SL-valves are still closed (the pressure in the arteries is still higher than in the ventricles).</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4.</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The first phase, the </a:t>
            </a:r>
            <a:r>
              <a:rPr lang="en-GB" sz="2400" b="1" dirty="0">
                <a:effectLst/>
                <a:latin typeface="Times New Roman" panose="02020603050405020304" pitchFamily="18" charset="0"/>
                <a:ea typeface="Times"/>
                <a:cs typeface="Times New Roman" panose="02020603050405020304" pitchFamily="18" charset="0"/>
              </a:rPr>
              <a:t>isovolumetric contraction phase</a:t>
            </a:r>
            <a:r>
              <a:rPr lang="en-GB" sz="2400" b="0" dirty="0">
                <a:effectLst/>
                <a:latin typeface="Times New Roman" panose="02020603050405020304" pitchFamily="18" charset="0"/>
                <a:ea typeface="Times"/>
                <a:cs typeface="Times New Roman" panose="02020603050405020304" pitchFamily="18" charset="0"/>
              </a:rPr>
              <a:t>, has now started (light grey area). In this phase, the ventricular pressure increases rapidly, until the pressure becomes higher than in the aorta. When the ventricular pressure gets higher than in the aorta, then the </a:t>
            </a:r>
            <a:r>
              <a:rPr lang="en-GB" sz="2400" b="1" dirty="0">
                <a:effectLst/>
                <a:latin typeface="Times New Roman" panose="02020603050405020304" pitchFamily="18" charset="0"/>
                <a:ea typeface="Times"/>
                <a:cs typeface="Times New Roman" panose="02020603050405020304" pitchFamily="18" charset="0"/>
              </a:rPr>
              <a:t>SL-valves will now open</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D. </a:t>
            </a:r>
            <a:r>
              <a:rPr lang="en-GB" sz="2800" b="1" dirty="0">
                <a:effectLst/>
                <a:latin typeface="Times"/>
                <a:ea typeface="Times"/>
                <a:cs typeface="Times New Roman" panose="02020603050405020304" pitchFamily="18" charset="0"/>
              </a:rPr>
              <a:t>Ventricular Pressures</a:t>
            </a:r>
            <a:r>
              <a:rPr lang="en-GB"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604854C-ED55-FEF0-A8E4-E8D79E36C018}"/>
              </a:ext>
            </a:extLst>
          </p:cNvPr>
          <p:cNvPicPr>
            <a:picLocks noChangeAspect="1"/>
          </p:cNvPicPr>
          <p:nvPr/>
        </p:nvPicPr>
        <p:blipFill>
          <a:blip r:embed="rId2"/>
          <a:stretch>
            <a:fillRect/>
          </a:stretch>
        </p:blipFill>
        <p:spPr>
          <a:xfrm>
            <a:off x="7203031" y="2035989"/>
            <a:ext cx="4783431" cy="3446640"/>
          </a:xfrm>
          <a:prstGeom prst="rect">
            <a:avLst/>
          </a:prstGeom>
        </p:spPr>
      </p:pic>
    </p:spTree>
    <p:extLst>
      <p:ext uri="{BB962C8B-B14F-4D97-AF65-F5344CB8AC3E}">
        <p14:creationId xmlns:p14="http://schemas.microsoft.com/office/powerpoint/2010/main" val="63628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#13</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154984"/>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5.</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As soon as the SL-valves open, the blood is ejected (= pumped) into the aorta; this is the </a:t>
            </a:r>
            <a:r>
              <a:rPr lang="en-GB" sz="2400" b="1" dirty="0">
                <a:effectLst/>
                <a:latin typeface="Times New Roman" panose="02020603050405020304" pitchFamily="18" charset="0"/>
                <a:ea typeface="Times"/>
                <a:cs typeface="Times New Roman" panose="02020603050405020304" pitchFamily="18" charset="0"/>
              </a:rPr>
              <a:t>ejection phase</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6.</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As the blood is being pumped out, the amount of blood in the ventricles will diminish, and the high pressure in the ventricles will eventually decrease. By then, the contraction has also stopped. Therefore, the blood will start to </a:t>
            </a:r>
            <a:r>
              <a:rPr lang="en-GB" sz="2400" b="1" dirty="0">
                <a:effectLst/>
                <a:latin typeface="Times New Roman" panose="02020603050405020304" pitchFamily="18" charset="0"/>
                <a:ea typeface="Times"/>
                <a:cs typeface="Times New Roman" panose="02020603050405020304" pitchFamily="18" charset="0"/>
              </a:rPr>
              <a:t>flow back</a:t>
            </a:r>
            <a:r>
              <a:rPr lang="en-GB" sz="2400" b="0" dirty="0">
                <a:effectLst/>
                <a:latin typeface="Times New Roman" panose="02020603050405020304" pitchFamily="18" charset="0"/>
                <a:ea typeface="Times"/>
                <a:cs typeface="Times New Roman" panose="02020603050405020304" pitchFamily="18" charset="0"/>
              </a:rPr>
              <a:t> and this will </a:t>
            </a:r>
            <a:r>
              <a:rPr lang="en-GB" sz="2400" b="1" dirty="0">
                <a:effectLst/>
                <a:latin typeface="Times New Roman" panose="02020603050405020304" pitchFamily="18" charset="0"/>
                <a:ea typeface="Times"/>
                <a:cs typeface="Times New Roman" panose="02020603050405020304" pitchFamily="18" charset="0"/>
              </a:rPr>
              <a:t>close the SL-valves</a:t>
            </a:r>
            <a:r>
              <a:rPr lang="en-GB" sz="2400" b="0" dirty="0">
                <a:effectLst/>
                <a:latin typeface="Times New Roman" panose="02020603050405020304" pitchFamily="18" charset="0"/>
                <a:ea typeface="Times"/>
                <a:cs typeface="Times New Roman" panose="02020603050405020304" pitchFamily="18" charset="0"/>
              </a:rPr>
              <a:t>. This is the end of the ejection phase.</a:t>
            </a:r>
            <a:endParaRPr lang="en-US" sz="2400" b="1"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D. </a:t>
            </a:r>
            <a:r>
              <a:rPr lang="en-GB" sz="2800" b="1" dirty="0">
                <a:effectLst/>
                <a:latin typeface="Times"/>
                <a:ea typeface="Times"/>
                <a:cs typeface="Times New Roman" panose="02020603050405020304" pitchFamily="18" charset="0"/>
              </a:rPr>
              <a:t>Ventricular Pressures</a:t>
            </a:r>
            <a:r>
              <a:rPr lang="en-GB"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604854C-ED55-FEF0-A8E4-E8D79E36C018}"/>
              </a:ext>
            </a:extLst>
          </p:cNvPr>
          <p:cNvPicPr>
            <a:picLocks noChangeAspect="1"/>
          </p:cNvPicPr>
          <p:nvPr/>
        </p:nvPicPr>
        <p:blipFill>
          <a:blip r:embed="rId2"/>
          <a:stretch>
            <a:fillRect/>
          </a:stretch>
        </p:blipFill>
        <p:spPr>
          <a:xfrm>
            <a:off x="7203031" y="2035989"/>
            <a:ext cx="4783431" cy="3446640"/>
          </a:xfrm>
          <a:prstGeom prst="rect">
            <a:avLst/>
          </a:prstGeom>
        </p:spPr>
      </p:pic>
    </p:spTree>
    <p:extLst>
      <p:ext uri="{BB962C8B-B14F-4D97-AF65-F5344CB8AC3E}">
        <p14:creationId xmlns:p14="http://schemas.microsoft.com/office/powerpoint/2010/main" val="272056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#14</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524315"/>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7.</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The end of the ejection phase is the beginning of the </a:t>
            </a:r>
            <a:r>
              <a:rPr lang="en-GB" sz="2400" b="1" dirty="0">
                <a:effectLst/>
                <a:latin typeface="Times New Roman" panose="02020603050405020304" pitchFamily="18" charset="0"/>
                <a:ea typeface="Times"/>
                <a:cs typeface="Times New Roman" panose="02020603050405020304" pitchFamily="18" charset="0"/>
              </a:rPr>
              <a:t>isovolumetric relaxation phase </a:t>
            </a:r>
            <a:r>
              <a:rPr lang="en-GB" sz="2400" b="0" dirty="0">
                <a:effectLst/>
                <a:latin typeface="Times New Roman" panose="02020603050405020304" pitchFamily="18" charset="0"/>
                <a:ea typeface="Times"/>
                <a:cs typeface="Times New Roman" panose="02020603050405020304" pitchFamily="18" charset="0"/>
              </a:rPr>
              <a:t>(all valves are again closed). The ventricles relax, and the pressure inside the ventricle drops quickly.</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8.</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As the ventricular pressure drops, the pressure eventually will become lower than in the atria and this will </a:t>
            </a:r>
            <a:r>
              <a:rPr lang="en-GB" sz="2400" b="1" dirty="0">
                <a:effectLst/>
                <a:latin typeface="Times New Roman" panose="02020603050405020304" pitchFamily="18" charset="0"/>
                <a:ea typeface="Times"/>
                <a:cs typeface="Times New Roman" panose="02020603050405020304" pitchFamily="18" charset="0"/>
              </a:rPr>
              <a:t>open the AV-valves</a:t>
            </a:r>
            <a:r>
              <a:rPr lang="en-GB" sz="2400" b="0" dirty="0">
                <a:effectLst/>
                <a:latin typeface="Times New Roman" panose="02020603050405020304" pitchFamily="18" charset="0"/>
                <a:ea typeface="Times"/>
                <a:cs typeface="Times New Roman" panose="02020603050405020304" pitchFamily="18" charset="0"/>
              </a:rPr>
              <a:t>. This marks the end of the isovolumetric relaxation phase and also the end of the </a:t>
            </a:r>
            <a:r>
              <a:rPr lang="en-GB" sz="2400" b="1" dirty="0">
                <a:effectLst/>
                <a:latin typeface="Times New Roman" panose="02020603050405020304" pitchFamily="18" charset="0"/>
                <a:ea typeface="Times"/>
                <a:cs typeface="Times New Roman" panose="02020603050405020304" pitchFamily="18" charset="0"/>
              </a:rPr>
              <a:t>systole</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D. </a:t>
            </a:r>
            <a:r>
              <a:rPr lang="en-GB" sz="2800" b="1" dirty="0">
                <a:effectLst/>
                <a:latin typeface="Times"/>
                <a:ea typeface="Times"/>
                <a:cs typeface="Times New Roman" panose="02020603050405020304" pitchFamily="18" charset="0"/>
              </a:rPr>
              <a:t>Ventricular Pressures:</a:t>
            </a:r>
            <a:endParaRPr lang="en-US" sz="2800" b="1" dirty="0">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604854C-ED55-FEF0-A8E4-E8D79E36C018}"/>
              </a:ext>
            </a:extLst>
          </p:cNvPr>
          <p:cNvPicPr>
            <a:picLocks noChangeAspect="1"/>
          </p:cNvPicPr>
          <p:nvPr/>
        </p:nvPicPr>
        <p:blipFill>
          <a:blip r:embed="rId2"/>
          <a:stretch>
            <a:fillRect/>
          </a:stretch>
        </p:blipFill>
        <p:spPr>
          <a:xfrm>
            <a:off x="7203031" y="2035989"/>
            <a:ext cx="4783431" cy="3446640"/>
          </a:xfrm>
          <a:prstGeom prst="rect">
            <a:avLst/>
          </a:prstGeom>
        </p:spPr>
      </p:pic>
    </p:spTree>
    <p:extLst>
      <p:ext uri="{BB962C8B-B14F-4D97-AF65-F5344CB8AC3E}">
        <p14:creationId xmlns:p14="http://schemas.microsoft.com/office/powerpoint/2010/main" val="183698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#15</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154984"/>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1.</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The behaviour of the cardiac valves also explains the heart sounds.</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2.</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The closing of the valves creates strong vibrations in the cusps and this will cause turbulence in the blood. Together, these create a heart sound.</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3.</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As the AV-valves close, at the beginning of the systole, this creates a sound and that is called the 1</a:t>
            </a:r>
            <a:r>
              <a:rPr lang="en-GB" sz="2400" b="0" baseline="30000" dirty="0">
                <a:effectLst/>
                <a:latin typeface="Times New Roman" panose="02020603050405020304" pitchFamily="18" charset="0"/>
                <a:ea typeface="Times"/>
                <a:cs typeface="Times New Roman" panose="02020603050405020304" pitchFamily="18" charset="0"/>
              </a:rPr>
              <a:t>st</a:t>
            </a:r>
            <a:r>
              <a:rPr lang="en-GB" sz="2400" b="0" dirty="0">
                <a:effectLst/>
                <a:latin typeface="Times New Roman" panose="02020603050405020304" pitchFamily="18" charset="0"/>
                <a:ea typeface="Times"/>
                <a:cs typeface="Times New Roman" panose="02020603050405020304" pitchFamily="18" charset="0"/>
              </a:rPr>
              <a:t> heart sound.</a:t>
            </a:r>
            <a:endParaRPr lang="en-US" sz="2400" b="1"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D. Heart Sounds</a:t>
            </a:r>
            <a:r>
              <a:rPr lang="en-GB" sz="2800" b="1" dirty="0">
                <a:effectLst/>
                <a:latin typeface="Times New Roman" panose="02020603050405020304" pitchFamily="18" charset="0"/>
                <a:ea typeface="Times"/>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898F08E-B491-708D-8998-BE13EB0CA1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3031" y="1701066"/>
            <a:ext cx="4488815" cy="3232785"/>
          </a:xfrm>
          <a:prstGeom prst="rect">
            <a:avLst/>
          </a:prstGeom>
          <a:noFill/>
          <a:ln>
            <a:noFill/>
          </a:ln>
        </p:spPr>
      </p:pic>
    </p:spTree>
    <p:extLst>
      <p:ext uri="{BB962C8B-B14F-4D97-AF65-F5344CB8AC3E}">
        <p14:creationId xmlns:p14="http://schemas.microsoft.com/office/powerpoint/2010/main" val="10973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#16</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766333"/>
            <a:ext cx="6099716" cy="4154984"/>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4. </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A little bit later, at the end of the ejection phase, when the SL-valves close, this also creates a sound; this is the 2</a:t>
            </a:r>
            <a:r>
              <a:rPr lang="en-GB" sz="2400" b="0" baseline="30000" dirty="0">
                <a:effectLst/>
                <a:latin typeface="Times New Roman" panose="02020603050405020304" pitchFamily="18" charset="0"/>
                <a:ea typeface="Times"/>
                <a:cs typeface="Times New Roman" panose="02020603050405020304" pitchFamily="18" charset="0"/>
              </a:rPr>
              <a:t>nd</a:t>
            </a:r>
            <a:r>
              <a:rPr lang="en-GB" sz="2400" b="0" dirty="0">
                <a:effectLst/>
                <a:latin typeface="Times New Roman" panose="02020603050405020304" pitchFamily="18" charset="0"/>
                <a:ea typeface="Times"/>
                <a:cs typeface="Times New Roman" panose="02020603050405020304" pitchFamily="18" charset="0"/>
              </a:rPr>
              <a:t> heart sound.</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5. </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Note that opening of the valves do NOT cause a sound.</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6. It is like when you open a door (no sound) and </a:t>
            </a:r>
            <a:r>
              <a:rPr lang="en-GB" sz="2400" b="1" dirty="0">
                <a:effectLst/>
                <a:latin typeface="Times New Roman" panose="02020603050405020304" pitchFamily="18" charset="0"/>
                <a:ea typeface="Times"/>
                <a:cs typeface="Times New Roman" panose="02020603050405020304" pitchFamily="18" charset="0"/>
              </a:rPr>
              <a:t>slam the door shut</a:t>
            </a:r>
            <a:r>
              <a:rPr lang="en-GB" sz="2400" b="0" dirty="0">
                <a:effectLst/>
                <a:latin typeface="Times New Roman" panose="02020603050405020304" pitchFamily="18" charset="0"/>
                <a:ea typeface="Times"/>
                <a:cs typeface="Times New Roman" panose="02020603050405020304" pitchFamily="18" charset="0"/>
              </a:rPr>
              <a:t> (loud noise)! </a:t>
            </a:r>
          </a:p>
          <a:p>
            <a:pPr marL="0" marR="0">
              <a:spcBef>
                <a:spcPts val="0"/>
              </a:spcBef>
              <a:spcAft>
                <a:spcPts val="0"/>
              </a:spcAft>
            </a:pPr>
            <a:r>
              <a:rPr lang="en-GB" sz="2400" b="0" dirty="0" err="1">
                <a:effectLst/>
                <a:latin typeface="Times New Roman" panose="02020603050405020304" pitchFamily="18" charset="0"/>
                <a:ea typeface="Times"/>
                <a:cs typeface="Times New Roman" panose="02020603050405020304" pitchFamily="18" charset="0"/>
              </a:rPr>
              <a:t>Capitto</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D. Heart Sounds</a:t>
            </a:r>
            <a:r>
              <a:rPr lang="en-GB" sz="2800" b="1" dirty="0">
                <a:effectLst/>
                <a:latin typeface="Times New Roman" panose="02020603050405020304" pitchFamily="18" charset="0"/>
                <a:ea typeface="Times"/>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898F08E-B491-708D-8998-BE13EB0CA1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3031" y="1701066"/>
            <a:ext cx="4488815" cy="3232785"/>
          </a:xfrm>
          <a:prstGeom prst="rect">
            <a:avLst/>
          </a:prstGeom>
          <a:noFill/>
          <a:ln>
            <a:noFill/>
          </a:ln>
        </p:spPr>
      </p:pic>
    </p:spTree>
    <p:extLst>
      <p:ext uri="{BB962C8B-B14F-4D97-AF65-F5344CB8AC3E}">
        <p14:creationId xmlns:p14="http://schemas.microsoft.com/office/powerpoint/2010/main" val="329709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#2</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154984"/>
          </a:xfrm>
          <a:prstGeom prst="rect">
            <a:avLst/>
          </a:prstGeom>
          <a:noFill/>
        </p:spPr>
        <p:txBody>
          <a:bodyPr wrap="square">
            <a:spAutoFit/>
          </a:bodyPr>
          <a:lstStyle/>
          <a:p>
            <a:pPr marL="0" marR="0">
              <a:spcBef>
                <a:spcPts val="0"/>
              </a:spcBef>
              <a:spcAft>
                <a:spcPts val="0"/>
              </a:spcAft>
              <a:tabLst>
                <a:tab pos="2743200" algn="ctr"/>
                <a:tab pos="5486400" algn="r"/>
                <a:tab pos="457200" algn="l"/>
              </a:tabLst>
            </a:pPr>
            <a:r>
              <a:rPr lang="en-GB" sz="2400" dirty="0">
                <a:effectLst/>
                <a:latin typeface="Times New Roman" panose="02020603050405020304" pitchFamily="18" charset="0"/>
                <a:ea typeface="Times"/>
                <a:cs typeface="Times New Roman" panose="02020603050405020304" pitchFamily="18" charset="0"/>
              </a:rPr>
              <a:t>There are, as we have seen, four different valves:</a:t>
            </a:r>
            <a:endParaRPr lang="en-US" sz="2400" dirty="0">
              <a:effectLst/>
              <a:latin typeface="Times New Roman" panose="02020603050405020304" pitchFamily="18" charset="0"/>
              <a:ea typeface="Times"/>
              <a:cs typeface="Times New Roman" panose="02020603050405020304" pitchFamily="18" charset="0"/>
            </a:endParaRPr>
          </a:p>
          <a:p>
            <a:pPr marL="800100" lvl="1" indent="-342900">
              <a:buFont typeface="+mj-lt"/>
              <a:buAutoNum type="arabicPeriod"/>
              <a:tabLst>
                <a:tab pos="2743200" algn="ctr"/>
                <a:tab pos="5486400" algn="r"/>
                <a:tab pos="457200" algn="l"/>
              </a:tabLst>
            </a:pPr>
            <a:r>
              <a:rPr lang="en-GB" sz="2400" dirty="0">
                <a:effectLst/>
                <a:latin typeface="Times New Roman" panose="02020603050405020304" pitchFamily="18" charset="0"/>
                <a:ea typeface="Times"/>
                <a:cs typeface="Times New Roman" panose="02020603050405020304" pitchFamily="18" charset="0"/>
              </a:rPr>
              <a:t>the </a:t>
            </a:r>
            <a:r>
              <a:rPr lang="en-GB" sz="2400" b="1" dirty="0">
                <a:effectLst/>
                <a:latin typeface="Times New Roman" panose="02020603050405020304" pitchFamily="18" charset="0"/>
                <a:ea typeface="Times"/>
                <a:cs typeface="Times New Roman" panose="02020603050405020304" pitchFamily="18" charset="0"/>
              </a:rPr>
              <a:t>tricuspid valves</a:t>
            </a:r>
            <a:r>
              <a:rPr lang="en-GB" sz="2400" dirty="0">
                <a:effectLst/>
                <a:latin typeface="Times New Roman" panose="02020603050405020304" pitchFamily="18" charset="0"/>
                <a:ea typeface="Times"/>
                <a:cs typeface="Times New Roman" panose="02020603050405020304" pitchFamily="18" charset="0"/>
              </a:rPr>
              <a:t>: located between right atrium and right ventricle,</a:t>
            </a:r>
            <a:endParaRPr lang="en-US" sz="2400" dirty="0">
              <a:effectLst/>
              <a:latin typeface="Times New Roman" panose="02020603050405020304" pitchFamily="18" charset="0"/>
              <a:ea typeface="Times"/>
              <a:cs typeface="Times New Roman" panose="02020603050405020304" pitchFamily="18" charset="0"/>
            </a:endParaRPr>
          </a:p>
          <a:p>
            <a:pPr marL="800100" lvl="1" indent="-342900">
              <a:buFont typeface="+mj-lt"/>
              <a:buAutoNum type="arabicPeriod"/>
              <a:tabLst>
                <a:tab pos="2743200" algn="ctr"/>
                <a:tab pos="5486400" algn="r"/>
                <a:tab pos="457200" algn="l"/>
              </a:tabLst>
            </a:pPr>
            <a:r>
              <a:rPr lang="en-GB" sz="2400" dirty="0">
                <a:effectLst/>
                <a:latin typeface="Times New Roman" panose="02020603050405020304" pitchFamily="18" charset="0"/>
                <a:ea typeface="Times"/>
                <a:cs typeface="Times New Roman" panose="02020603050405020304" pitchFamily="18" charset="0"/>
              </a:rPr>
              <a:t>the </a:t>
            </a:r>
            <a:r>
              <a:rPr lang="en-GB" sz="2400" b="1" dirty="0">
                <a:effectLst/>
                <a:latin typeface="Times New Roman" panose="02020603050405020304" pitchFamily="18" charset="0"/>
                <a:ea typeface="Times"/>
                <a:cs typeface="Times New Roman" panose="02020603050405020304" pitchFamily="18" charset="0"/>
              </a:rPr>
              <a:t>mitral valves</a:t>
            </a:r>
            <a:r>
              <a:rPr lang="en-GB" sz="2400" dirty="0">
                <a:effectLst/>
                <a:latin typeface="Times New Roman" panose="02020603050405020304" pitchFamily="18" charset="0"/>
                <a:ea typeface="Times"/>
                <a:cs typeface="Times New Roman" panose="02020603050405020304" pitchFamily="18" charset="0"/>
              </a:rPr>
              <a:t>: located between left atrium and left ventricle,</a:t>
            </a:r>
          </a:p>
          <a:p>
            <a:pPr marL="800100" lvl="1" indent="-342900">
              <a:buFont typeface="+mj-lt"/>
              <a:buAutoNum type="arabicPeriod"/>
              <a:tabLst>
                <a:tab pos="2743200" algn="ctr"/>
                <a:tab pos="5486400" algn="r"/>
                <a:tab pos="457200" algn="l"/>
              </a:tabLst>
            </a:pPr>
            <a:r>
              <a:rPr lang="en-GB" sz="2400" dirty="0">
                <a:effectLst/>
                <a:latin typeface="Times New Roman" panose="02020603050405020304" pitchFamily="18" charset="0"/>
                <a:ea typeface="Times"/>
                <a:cs typeface="Times New Roman" panose="02020603050405020304" pitchFamily="18" charset="0"/>
              </a:rPr>
              <a:t>the </a:t>
            </a:r>
            <a:r>
              <a:rPr lang="en-GB" sz="2400" b="1" dirty="0">
                <a:effectLst/>
                <a:latin typeface="Times New Roman" panose="02020603050405020304" pitchFamily="18" charset="0"/>
                <a:ea typeface="Times"/>
                <a:cs typeface="Times New Roman" panose="02020603050405020304" pitchFamily="18" charset="0"/>
              </a:rPr>
              <a:t>pulmonary valves</a:t>
            </a:r>
            <a:r>
              <a:rPr lang="en-GB" sz="2400" dirty="0">
                <a:effectLst/>
                <a:latin typeface="Times New Roman" panose="02020603050405020304" pitchFamily="18" charset="0"/>
                <a:ea typeface="Times"/>
                <a:cs typeface="Times New Roman" panose="02020603050405020304" pitchFamily="18" charset="0"/>
              </a:rPr>
              <a:t>: located between right ventricle and the pulmonary artery,</a:t>
            </a:r>
            <a:endParaRPr lang="en-US" sz="2400" dirty="0">
              <a:effectLst/>
              <a:latin typeface="Times New Roman" panose="02020603050405020304" pitchFamily="18" charset="0"/>
              <a:ea typeface="Times"/>
              <a:cs typeface="Times New Roman" panose="02020603050405020304" pitchFamily="18" charset="0"/>
            </a:endParaRPr>
          </a:p>
          <a:p>
            <a:pPr marL="800100" lvl="1" indent="-342900">
              <a:buFont typeface="+mj-lt"/>
              <a:buAutoNum type="arabicPeriod"/>
              <a:tabLst>
                <a:tab pos="2743200" algn="ctr"/>
                <a:tab pos="5486400" algn="r"/>
                <a:tab pos="457200" algn="l"/>
              </a:tabLst>
            </a:pPr>
            <a:r>
              <a:rPr lang="en-GB" sz="2400" dirty="0">
                <a:effectLst/>
                <a:latin typeface="Times New Roman" panose="02020603050405020304" pitchFamily="18" charset="0"/>
                <a:ea typeface="Times"/>
                <a:cs typeface="Times New Roman" panose="02020603050405020304" pitchFamily="18" charset="0"/>
              </a:rPr>
              <a:t>the </a:t>
            </a:r>
            <a:r>
              <a:rPr lang="en-GB" sz="2400" b="1" dirty="0">
                <a:effectLst/>
                <a:latin typeface="Times New Roman" panose="02020603050405020304" pitchFamily="18" charset="0"/>
                <a:ea typeface="Times"/>
                <a:cs typeface="Times New Roman" panose="02020603050405020304" pitchFamily="18" charset="0"/>
              </a:rPr>
              <a:t>aorta valves</a:t>
            </a:r>
            <a:r>
              <a:rPr lang="en-GB" sz="2400" dirty="0">
                <a:effectLst/>
                <a:latin typeface="Times New Roman" panose="02020603050405020304" pitchFamily="18" charset="0"/>
                <a:ea typeface="Times"/>
                <a:cs typeface="Times New Roman" panose="02020603050405020304" pitchFamily="18" charset="0"/>
              </a:rPr>
              <a:t>; located between left ventricle and the aorta.</a:t>
            </a: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marL="342900" marR="0" lvl="0" indent="-342900">
              <a:spcBef>
                <a:spcPts val="0"/>
              </a:spcBef>
              <a:spcAft>
                <a:spcPts val="0"/>
              </a:spcAft>
              <a:buFont typeface="+mj-lt"/>
              <a:buAutoNum type="alphaUcPeriod"/>
              <a:tabLst>
                <a:tab pos="457200" algn="l"/>
              </a:tabLst>
            </a:pPr>
            <a:r>
              <a:rPr lang="en-GB" sz="2800" b="1" kern="0" dirty="0">
                <a:effectLst/>
                <a:latin typeface="Times"/>
              </a:rPr>
              <a:t>Role of the Cardiac Valves:</a:t>
            </a:r>
            <a:endParaRPr lang="en-US" sz="2800" b="1" kern="0" dirty="0">
              <a:effectLst/>
              <a:latin typeface="Times"/>
            </a:endParaRPr>
          </a:p>
        </p:txBody>
      </p:sp>
      <p:pic>
        <p:nvPicPr>
          <p:cNvPr id="3" name="Picture 2">
            <a:extLst>
              <a:ext uri="{FF2B5EF4-FFF2-40B4-BE49-F238E27FC236}">
                <a16:creationId xmlns:a16="http://schemas.microsoft.com/office/drawing/2014/main" id="{A30EC0CD-C87F-2BCA-2FC4-0018C3EA5FCD}"/>
              </a:ext>
            </a:extLst>
          </p:cNvPr>
          <p:cNvPicPr>
            <a:picLocks noChangeAspect="1"/>
          </p:cNvPicPr>
          <p:nvPr/>
        </p:nvPicPr>
        <p:blipFill>
          <a:blip r:embed="rId2"/>
          <a:stretch>
            <a:fillRect/>
          </a:stretch>
        </p:blipFill>
        <p:spPr>
          <a:xfrm>
            <a:off x="8509129" y="3806128"/>
            <a:ext cx="3469020" cy="2723343"/>
          </a:xfrm>
          <a:prstGeom prst="rect">
            <a:avLst/>
          </a:prstGeom>
        </p:spPr>
      </p:pic>
      <p:pic>
        <p:nvPicPr>
          <p:cNvPr id="6" name="Picture 5">
            <a:extLst>
              <a:ext uri="{FF2B5EF4-FFF2-40B4-BE49-F238E27FC236}">
                <a16:creationId xmlns:a16="http://schemas.microsoft.com/office/drawing/2014/main" id="{45EC0663-D8DF-56CB-F8DC-4483F393485F}"/>
              </a:ext>
            </a:extLst>
          </p:cNvPr>
          <p:cNvPicPr>
            <a:picLocks noChangeAspect="1"/>
          </p:cNvPicPr>
          <p:nvPr/>
        </p:nvPicPr>
        <p:blipFill>
          <a:blip r:embed="rId3"/>
          <a:stretch>
            <a:fillRect/>
          </a:stretch>
        </p:blipFill>
        <p:spPr>
          <a:xfrm>
            <a:off x="8208755" y="543726"/>
            <a:ext cx="3126572" cy="3126572"/>
          </a:xfrm>
          <a:prstGeom prst="rect">
            <a:avLst/>
          </a:prstGeom>
        </p:spPr>
      </p:pic>
    </p:spTree>
    <p:extLst>
      <p:ext uri="{BB962C8B-B14F-4D97-AF65-F5344CB8AC3E}">
        <p14:creationId xmlns:p14="http://schemas.microsoft.com/office/powerpoint/2010/main" val="31091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#3</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3785652"/>
          </a:xfrm>
          <a:prstGeom prst="rect">
            <a:avLst/>
          </a:prstGeom>
          <a:noFill/>
        </p:spPr>
        <p:txBody>
          <a:bodyPr wrap="square">
            <a:spAutoFit/>
          </a:bodyPr>
          <a:lstStyle/>
          <a:p>
            <a:pPr marL="0" marR="0">
              <a:spcBef>
                <a:spcPts val="0"/>
              </a:spcBef>
              <a:spcAft>
                <a:spcPts val="0"/>
              </a:spcAft>
            </a:pPr>
            <a:r>
              <a:rPr lang="en-GB" sz="2400" dirty="0">
                <a:effectLst/>
                <a:latin typeface="Times New Roman" panose="02020603050405020304" pitchFamily="18" charset="0"/>
                <a:ea typeface="Times"/>
                <a:cs typeface="Times New Roman" panose="02020603050405020304" pitchFamily="18" charset="0"/>
              </a:rPr>
              <a:t>3.</a:t>
            </a:r>
            <a:r>
              <a:rPr lang="en-US" sz="2400" dirty="0">
                <a:latin typeface="Times New Roman" panose="02020603050405020304" pitchFamily="18" charset="0"/>
                <a:ea typeface="Times"/>
                <a:cs typeface="Times New Roman" panose="02020603050405020304" pitchFamily="18" charset="0"/>
              </a:rPr>
              <a:t> </a:t>
            </a:r>
            <a:r>
              <a:rPr lang="en-GB" sz="2400" dirty="0">
                <a:effectLst/>
                <a:latin typeface="Times New Roman" panose="02020603050405020304" pitchFamily="18" charset="0"/>
                <a:ea typeface="Times"/>
                <a:cs typeface="Times New Roman" panose="02020603050405020304" pitchFamily="18" charset="0"/>
              </a:rPr>
              <a:t>There is </a:t>
            </a:r>
            <a:r>
              <a:rPr lang="en-GB" sz="2400" b="1" dirty="0">
                <a:effectLst/>
                <a:latin typeface="Times New Roman" panose="02020603050405020304" pitchFamily="18" charset="0"/>
                <a:ea typeface="Times"/>
                <a:cs typeface="Times New Roman" panose="02020603050405020304" pitchFamily="18" charset="0"/>
              </a:rPr>
              <a:t>no machinery</a:t>
            </a:r>
            <a:r>
              <a:rPr lang="en-GB" sz="2400" dirty="0">
                <a:effectLst/>
                <a:latin typeface="Times New Roman" panose="02020603050405020304" pitchFamily="18" charset="0"/>
                <a:ea typeface="Times"/>
                <a:cs typeface="Times New Roman" panose="02020603050405020304" pitchFamily="18" charset="0"/>
              </a:rPr>
              <a:t> that makes the valves open and close. Instead, it is the </a:t>
            </a:r>
            <a:r>
              <a:rPr lang="en-GB" sz="2400" b="1" dirty="0">
                <a:effectLst/>
                <a:latin typeface="Times New Roman" panose="02020603050405020304" pitchFamily="18" charset="0"/>
                <a:ea typeface="Times"/>
                <a:cs typeface="Times New Roman" panose="02020603050405020304" pitchFamily="18" charset="0"/>
              </a:rPr>
              <a:t>blood pressure</a:t>
            </a:r>
            <a:r>
              <a:rPr lang="en-GB" sz="2400" dirty="0">
                <a:effectLst/>
                <a:latin typeface="Times New Roman" panose="02020603050405020304" pitchFamily="18" charset="0"/>
                <a:ea typeface="Times"/>
                <a:cs typeface="Times New Roman" panose="02020603050405020304" pitchFamily="18" charset="0"/>
              </a:rPr>
              <a:t> </a:t>
            </a:r>
            <a:r>
              <a:rPr lang="en-GB" sz="2400" b="1" dirty="0">
                <a:effectLst/>
                <a:latin typeface="Times New Roman" panose="02020603050405020304" pitchFamily="18" charset="0"/>
                <a:ea typeface="Times"/>
                <a:cs typeface="Times New Roman" panose="02020603050405020304" pitchFamily="18" charset="0"/>
              </a:rPr>
              <a:t>alone</a:t>
            </a:r>
            <a:r>
              <a:rPr lang="en-GB" sz="2400" dirty="0">
                <a:effectLst/>
                <a:latin typeface="Times New Roman" panose="02020603050405020304" pitchFamily="18" charset="0"/>
                <a:ea typeface="Times"/>
                <a:cs typeface="Times New Roman" panose="02020603050405020304" pitchFamily="18" charset="0"/>
              </a:rPr>
              <a:t> that determines whether the valves are open or closed.</a:t>
            </a: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tabLst>
                <a:tab pos="2743200" algn="ctr"/>
                <a:tab pos="5486400" algn="r"/>
                <a:tab pos="457200" algn="l"/>
              </a:tabLst>
            </a:pPr>
            <a:endParaRPr lang="en-GB"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tabLst>
                <a:tab pos="2743200" algn="ctr"/>
                <a:tab pos="5486400" algn="r"/>
                <a:tab pos="457200" algn="l"/>
              </a:tabLst>
            </a:pPr>
            <a:r>
              <a:rPr lang="en-GB" sz="2400" dirty="0">
                <a:effectLst/>
                <a:latin typeface="Times New Roman" panose="02020603050405020304" pitchFamily="18" charset="0"/>
                <a:ea typeface="Times"/>
                <a:cs typeface="Times New Roman" panose="02020603050405020304" pitchFamily="18" charset="0"/>
              </a:rPr>
              <a:t>4.</a:t>
            </a:r>
            <a:r>
              <a:rPr lang="en-US" sz="2400" dirty="0">
                <a:latin typeface="Times New Roman" panose="02020603050405020304" pitchFamily="18" charset="0"/>
                <a:ea typeface="Times"/>
                <a:cs typeface="Times New Roman" panose="02020603050405020304" pitchFamily="18" charset="0"/>
              </a:rPr>
              <a:t> </a:t>
            </a:r>
            <a:r>
              <a:rPr lang="en-GB" sz="2400" dirty="0">
                <a:effectLst/>
                <a:latin typeface="Times New Roman" panose="02020603050405020304" pitchFamily="18" charset="0"/>
                <a:ea typeface="Times"/>
                <a:cs typeface="Times New Roman" panose="02020603050405020304" pitchFamily="18" charset="0"/>
              </a:rPr>
              <a:t>If the blood pressure in the atria is higher than in the ventricles then the AV-valves are open. But, if the pressure in the ventricles is higher than in the atria, then the valves close.</a:t>
            </a:r>
            <a:endParaRPr lang="en-US"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marL="342900" marR="0" lvl="0" indent="-342900">
              <a:spcBef>
                <a:spcPts val="0"/>
              </a:spcBef>
              <a:spcAft>
                <a:spcPts val="0"/>
              </a:spcAft>
              <a:buFont typeface="+mj-lt"/>
              <a:buAutoNum type="alphaUcPeriod"/>
              <a:tabLst>
                <a:tab pos="457200" algn="l"/>
              </a:tabLst>
            </a:pPr>
            <a:r>
              <a:rPr lang="en-GB" sz="2800" b="1" kern="0" dirty="0">
                <a:effectLst/>
                <a:latin typeface="Times"/>
              </a:rPr>
              <a:t>Role of the Cardiac Valves:</a:t>
            </a:r>
            <a:endParaRPr lang="en-US" sz="2800" b="1" kern="0" dirty="0">
              <a:effectLst/>
              <a:latin typeface="Times"/>
            </a:endParaRPr>
          </a:p>
        </p:txBody>
      </p:sp>
      <p:pic>
        <p:nvPicPr>
          <p:cNvPr id="3" name="Picture 2">
            <a:extLst>
              <a:ext uri="{FF2B5EF4-FFF2-40B4-BE49-F238E27FC236}">
                <a16:creationId xmlns:a16="http://schemas.microsoft.com/office/drawing/2014/main" id="{204DF974-B2C5-0C0F-245F-38C595BE156C}"/>
              </a:ext>
            </a:extLst>
          </p:cNvPr>
          <p:cNvPicPr>
            <a:picLocks noChangeAspect="1"/>
          </p:cNvPicPr>
          <p:nvPr/>
        </p:nvPicPr>
        <p:blipFill>
          <a:blip r:embed="rId2"/>
          <a:stretch>
            <a:fillRect/>
          </a:stretch>
        </p:blipFill>
        <p:spPr>
          <a:xfrm>
            <a:off x="8509129" y="3806128"/>
            <a:ext cx="3469020" cy="2723343"/>
          </a:xfrm>
          <a:prstGeom prst="rect">
            <a:avLst/>
          </a:prstGeom>
        </p:spPr>
      </p:pic>
      <p:pic>
        <p:nvPicPr>
          <p:cNvPr id="6" name="Picture 5">
            <a:extLst>
              <a:ext uri="{FF2B5EF4-FFF2-40B4-BE49-F238E27FC236}">
                <a16:creationId xmlns:a16="http://schemas.microsoft.com/office/drawing/2014/main" id="{D799999D-30E2-25F8-6485-645ED89C7093}"/>
              </a:ext>
            </a:extLst>
          </p:cNvPr>
          <p:cNvPicPr>
            <a:picLocks noChangeAspect="1"/>
          </p:cNvPicPr>
          <p:nvPr/>
        </p:nvPicPr>
        <p:blipFill>
          <a:blip r:embed="rId3"/>
          <a:stretch>
            <a:fillRect/>
          </a:stretch>
        </p:blipFill>
        <p:spPr>
          <a:xfrm>
            <a:off x="8208755" y="543726"/>
            <a:ext cx="3126572" cy="3126572"/>
          </a:xfrm>
          <a:prstGeom prst="rect">
            <a:avLst/>
          </a:prstGeom>
        </p:spPr>
      </p:pic>
    </p:spTree>
    <p:extLst>
      <p:ext uri="{BB962C8B-B14F-4D97-AF65-F5344CB8AC3E}">
        <p14:creationId xmlns:p14="http://schemas.microsoft.com/office/powerpoint/2010/main" val="361036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#4</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3416320"/>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1. During diastole, the AV-valves are open and the semilunar (SL) valves are closed.</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2.</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During this phase, the AV-valves are open because blood flows from the atria (higher pressure) into the ventricles (lower pressure). The SL-valves are closed because the pressure in the arteries is (much) higher than in the ventricles.</a:t>
            </a:r>
            <a:endParaRPr lang="en-US" sz="2400" b="1"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B. Atrial Systole:</a:t>
            </a:r>
            <a:endParaRPr lang="en-US" sz="2800" b="1" dirty="0">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AD92BDB-7238-C1B2-4217-011252EC7D92}"/>
              </a:ext>
            </a:extLst>
          </p:cNvPr>
          <p:cNvPicPr>
            <a:picLocks noChangeAspect="1"/>
          </p:cNvPicPr>
          <p:nvPr/>
        </p:nvPicPr>
        <p:blipFill>
          <a:blip r:embed="rId2"/>
          <a:stretch>
            <a:fillRect/>
          </a:stretch>
        </p:blipFill>
        <p:spPr>
          <a:xfrm>
            <a:off x="8773763" y="4882484"/>
            <a:ext cx="1302221" cy="1620542"/>
          </a:xfrm>
          <a:prstGeom prst="rect">
            <a:avLst/>
          </a:prstGeom>
        </p:spPr>
      </p:pic>
      <p:pic>
        <p:nvPicPr>
          <p:cNvPr id="12" name="Picture 11">
            <a:extLst>
              <a:ext uri="{FF2B5EF4-FFF2-40B4-BE49-F238E27FC236}">
                <a16:creationId xmlns:a16="http://schemas.microsoft.com/office/drawing/2014/main" id="{392D740A-DE13-05CE-77E3-0DF78CAA3FD3}"/>
              </a:ext>
            </a:extLst>
          </p:cNvPr>
          <p:cNvPicPr>
            <a:picLocks noChangeAspect="1"/>
          </p:cNvPicPr>
          <p:nvPr/>
        </p:nvPicPr>
        <p:blipFill>
          <a:blip r:embed="rId3"/>
          <a:stretch>
            <a:fillRect/>
          </a:stretch>
        </p:blipFill>
        <p:spPr>
          <a:xfrm>
            <a:off x="8740001" y="2935214"/>
            <a:ext cx="1369744" cy="1717003"/>
          </a:xfrm>
          <a:prstGeom prst="rect">
            <a:avLst/>
          </a:prstGeom>
        </p:spPr>
      </p:pic>
      <p:pic>
        <p:nvPicPr>
          <p:cNvPr id="16" name="Picture 15">
            <a:extLst>
              <a:ext uri="{FF2B5EF4-FFF2-40B4-BE49-F238E27FC236}">
                <a16:creationId xmlns:a16="http://schemas.microsoft.com/office/drawing/2014/main" id="{88A0549B-1C81-4137-5968-71144C7CA881}"/>
              </a:ext>
            </a:extLst>
          </p:cNvPr>
          <p:cNvPicPr>
            <a:picLocks noChangeAspect="1"/>
          </p:cNvPicPr>
          <p:nvPr/>
        </p:nvPicPr>
        <p:blipFill>
          <a:blip r:embed="rId4"/>
          <a:stretch>
            <a:fillRect/>
          </a:stretch>
        </p:blipFill>
        <p:spPr>
          <a:xfrm>
            <a:off x="8740001" y="959006"/>
            <a:ext cx="1369744" cy="1745941"/>
          </a:xfrm>
          <a:prstGeom prst="rect">
            <a:avLst/>
          </a:prstGeom>
        </p:spPr>
      </p:pic>
    </p:spTree>
    <p:extLst>
      <p:ext uri="{BB962C8B-B14F-4D97-AF65-F5344CB8AC3E}">
        <p14:creationId xmlns:p14="http://schemas.microsoft.com/office/powerpoint/2010/main" val="4278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#5</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3416320"/>
          </a:xfrm>
          <a:prstGeom prst="rect">
            <a:avLst/>
          </a:prstGeom>
          <a:noFill/>
        </p:spPr>
        <p:txBody>
          <a:bodyPr wrap="square">
            <a:spAutoFit/>
          </a:bodyPr>
          <a:lstStyle/>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3. </a:t>
            </a:r>
            <a:r>
              <a:rPr lang="en-GB" sz="2400" dirty="0">
                <a:effectLst/>
                <a:latin typeface="Times New Roman" panose="02020603050405020304" pitchFamily="18" charset="0"/>
                <a:ea typeface="Times"/>
                <a:cs typeface="Times New Roman" panose="02020603050405020304" pitchFamily="18" charset="0"/>
              </a:rPr>
              <a:t>As we have seen before, the sinus node will initiate an action potential that propagates throughout the right and the left atria.</a:t>
            </a:r>
            <a:r>
              <a:rPr lang="en-US" sz="24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endParaRPr lang="en-GB" sz="240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dirty="0">
                <a:effectLst/>
                <a:latin typeface="Times New Roman" panose="02020603050405020304" pitchFamily="18" charset="0"/>
                <a:ea typeface="Times"/>
                <a:cs typeface="Times New Roman" panose="02020603050405020304" pitchFamily="18" charset="0"/>
              </a:rPr>
              <a:t>4.This depolarization will initiate a contraction of both atria that will ‘push’ even more blood into the ventricles. This is the start of the cardiac systole.</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effectLst/>
                <a:latin typeface="Times New Roman" panose="02020603050405020304" pitchFamily="18" charset="0"/>
                <a:cs typeface="Times New Roman" panose="02020603050405020304" pitchFamily="18" charset="0"/>
              </a:rPr>
              <a:t>B. Atrial Systole:</a:t>
            </a:r>
            <a:endParaRPr lang="en-US" sz="2800" b="1" dirty="0">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958ED3-D368-4B78-0BA0-288D8C8C5344}"/>
              </a:ext>
            </a:extLst>
          </p:cNvPr>
          <p:cNvPicPr>
            <a:picLocks noChangeAspect="1"/>
          </p:cNvPicPr>
          <p:nvPr/>
        </p:nvPicPr>
        <p:blipFill>
          <a:blip r:embed="rId2"/>
          <a:stretch>
            <a:fillRect/>
          </a:stretch>
        </p:blipFill>
        <p:spPr>
          <a:xfrm>
            <a:off x="8773763" y="4882484"/>
            <a:ext cx="1302221" cy="1620542"/>
          </a:xfrm>
          <a:prstGeom prst="rect">
            <a:avLst/>
          </a:prstGeom>
        </p:spPr>
      </p:pic>
      <p:pic>
        <p:nvPicPr>
          <p:cNvPr id="6" name="Picture 5">
            <a:extLst>
              <a:ext uri="{FF2B5EF4-FFF2-40B4-BE49-F238E27FC236}">
                <a16:creationId xmlns:a16="http://schemas.microsoft.com/office/drawing/2014/main" id="{A6374FE7-B8C3-9DBE-6C06-B1806B42E26F}"/>
              </a:ext>
            </a:extLst>
          </p:cNvPr>
          <p:cNvPicPr>
            <a:picLocks noChangeAspect="1"/>
          </p:cNvPicPr>
          <p:nvPr/>
        </p:nvPicPr>
        <p:blipFill>
          <a:blip r:embed="rId3"/>
          <a:stretch>
            <a:fillRect/>
          </a:stretch>
        </p:blipFill>
        <p:spPr>
          <a:xfrm>
            <a:off x="8740001" y="2935214"/>
            <a:ext cx="1369744" cy="1717003"/>
          </a:xfrm>
          <a:prstGeom prst="rect">
            <a:avLst/>
          </a:prstGeom>
        </p:spPr>
      </p:pic>
      <p:pic>
        <p:nvPicPr>
          <p:cNvPr id="8" name="Picture 7">
            <a:extLst>
              <a:ext uri="{FF2B5EF4-FFF2-40B4-BE49-F238E27FC236}">
                <a16:creationId xmlns:a16="http://schemas.microsoft.com/office/drawing/2014/main" id="{457E53CF-89DF-05C7-009B-E678721C14E2}"/>
              </a:ext>
            </a:extLst>
          </p:cNvPr>
          <p:cNvPicPr>
            <a:picLocks noChangeAspect="1"/>
          </p:cNvPicPr>
          <p:nvPr/>
        </p:nvPicPr>
        <p:blipFill>
          <a:blip r:embed="rId4"/>
          <a:stretch>
            <a:fillRect/>
          </a:stretch>
        </p:blipFill>
        <p:spPr>
          <a:xfrm>
            <a:off x="8740001" y="959006"/>
            <a:ext cx="1369744" cy="1745941"/>
          </a:xfrm>
          <a:prstGeom prst="rect">
            <a:avLst/>
          </a:prstGeom>
        </p:spPr>
      </p:pic>
    </p:spTree>
    <p:extLst>
      <p:ext uri="{BB962C8B-B14F-4D97-AF65-F5344CB8AC3E}">
        <p14:creationId xmlns:p14="http://schemas.microsoft.com/office/powerpoint/2010/main" val="127018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#6</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154984"/>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1.</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At the beginning of the ventricular systole, the ventricles are activated and start to contract. This will make the volume inside the ventricular space smaller and this will then increase the pressure.</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2.</a:t>
            </a:r>
            <a:r>
              <a:rPr lang="en-US" sz="2400" b="1" dirty="0">
                <a:latin typeface="Times New Roman" panose="02020603050405020304" pitchFamily="18" charset="0"/>
                <a:ea typeface="Times"/>
                <a:cs typeface="Times New Roman" panose="02020603050405020304" pitchFamily="18" charset="0"/>
              </a:rPr>
              <a:t> </a:t>
            </a:r>
            <a:r>
              <a:rPr lang="en-GB" sz="2400" dirty="0">
                <a:effectLst/>
                <a:latin typeface="Times New Roman" panose="02020603050405020304" pitchFamily="18" charset="0"/>
                <a:ea typeface="Times"/>
                <a:cs typeface="Times New Roman" panose="02020603050405020304" pitchFamily="18" charset="0"/>
              </a:rPr>
              <a:t>As the ventricles start to contract, the increasing pressure inside the ventricles will push the blood back to the atria. This will immediately </a:t>
            </a:r>
            <a:r>
              <a:rPr lang="en-GB" sz="2400" b="1" dirty="0">
                <a:effectLst/>
                <a:latin typeface="Times New Roman" panose="02020603050405020304" pitchFamily="18" charset="0"/>
                <a:ea typeface="Times"/>
                <a:cs typeface="Times New Roman" panose="02020603050405020304" pitchFamily="18" charset="0"/>
              </a:rPr>
              <a:t>close</a:t>
            </a:r>
            <a:r>
              <a:rPr lang="en-GB" sz="2400" dirty="0">
                <a:effectLst/>
                <a:latin typeface="Times New Roman" panose="02020603050405020304" pitchFamily="18" charset="0"/>
                <a:ea typeface="Times"/>
                <a:cs typeface="Times New Roman" panose="02020603050405020304" pitchFamily="18" charset="0"/>
              </a:rPr>
              <a:t> the AV-valves.</a:t>
            </a:r>
            <a:r>
              <a:rPr lang="en-US" sz="24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GB" sz="2400" dirty="0">
                <a:effectLst/>
                <a:latin typeface="Times New Roman" panose="02020603050405020304" pitchFamily="18" charset="0"/>
                <a:ea typeface="Times"/>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latin typeface="Times New Roman" panose="02020603050405020304" pitchFamily="18" charset="0"/>
                <a:cs typeface="Times New Roman" panose="02020603050405020304" pitchFamily="18" charset="0"/>
              </a:rPr>
              <a:t>C</a:t>
            </a:r>
            <a:r>
              <a:rPr lang="en-GB" sz="2800" b="1" dirty="0">
                <a:effectLst/>
                <a:latin typeface="Times New Roman" panose="02020603050405020304" pitchFamily="18" charset="0"/>
                <a:cs typeface="Times New Roman" panose="02020603050405020304" pitchFamily="18" charset="0"/>
              </a:rPr>
              <a:t>. </a:t>
            </a:r>
            <a:r>
              <a:rPr lang="en-GB" sz="2800" b="1" dirty="0">
                <a:effectLst/>
                <a:latin typeface="Times"/>
                <a:ea typeface="Times"/>
                <a:cs typeface="Times New Roman" panose="02020603050405020304" pitchFamily="18" charset="0"/>
              </a:rPr>
              <a:t>Ventricular</a:t>
            </a:r>
            <a:r>
              <a:rPr lang="en-GB" sz="1800" b="1" dirty="0">
                <a:effectLst/>
                <a:latin typeface="Times"/>
                <a:ea typeface="Times"/>
                <a:cs typeface="Times New Roman" panose="02020603050405020304" pitchFamily="18" charset="0"/>
              </a:rPr>
              <a:t> </a:t>
            </a:r>
            <a:r>
              <a:rPr lang="en-GB" sz="2800" b="1" dirty="0">
                <a:effectLst/>
                <a:latin typeface="Times New Roman" panose="02020603050405020304" pitchFamily="18" charset="0"/>
                <a:cs typeface="Times New Roman" panose="02020603050405020304" pitchFamily="18" charset="0"/>
              </a:rPr>
              <a:t> Systole:</a:t>
            </a:r>
            <a:endParaRPr lang="en-US" sz="2800" b="1" dirty="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B56B167-4337-0041-C52A-F78D9B456E07}"/>
              </a:ext>
            </a:extLst>
          </p:cNvPr>
          <p:cNvPicPr>
            <a:picLocks noChangeAspect="1"/>
          </p:cNvPicPr>
          <p:nvPr/>
        </p:nvPicPr>
        <p:blipFill>
          <a:blip r:embed="rId2"/>
          <a:stretch>
            <a:fillRect/>
          </a:stretch>
        </p:blipFill>
        <p:spPr>
          <a:xfrm>
            <a:off x="9970587" y="3429000"/>
            <a:ext cx="1943100" cy="2578100"/>
          </a:xfrm>
          <a:prstGeom prst="rect">
            <a:avLst/>
          </a:prstGeom>
        </p:spPr>
      </p:pic>
      <p:pic>
        <p:nvPicPr>
          <p:cNvPr id="13" name="Picture 12">
            <a:extLst>
              <a:ext uri="{FF2B5EF4-FFF2-40B4-BE49-F238E27FC236}">
                <a16:creationId xmlns:a16="http://schemas.microsoft.com/office/drawing/2014/main" id="{A1964696-36D3-4559-DD65-EB0E9AC62454}"/>
              </a:ext>
            </a:extLst>
          </p:cNvPr>
          <p:cNvPicPr>
            <a:picLocks noChangeAspect="1"/>
          </p:cNvPicPr>
          <p:nvPr/>
        </p:nvPicPr>
        <p:blipFill>
          <a:blip r:embed="rId3"/>
          <a:stretch>
            <a:fillRect/>
          </a:stretch>
        </p:blipFill>
        <p:spPr>
          <a:xfrm>
            <a:off x="7850457" y="3534487"/>
            <a:ext cx="1943100" cy="2578100"/>
          </a:xfrm>
          <a:prstGeom prst="rect">
            <a:avLst/>
          </a:prstGeom>
        </p:spPr>
      </p:pic>
      <p:pic>
        <p:nvPicPr>
          <p:cNvPr id="16" name="Picture 15">
            <a:extLst>
              <a:ext uri="{FF2B5EF4-FFF2-40B4-BE49-F238E27FC236}">
                <a16:creationId xmlns:a16="http://schemas.microsoft.com/office/drawing/2014/main" id="{6C50EC8C-6CCB-5707-1BC8-4B7D28118767}"/>
              </a:ext>
            </a:extLst>
          </p:cNvPr>
          <p:cNvPicPr>
            <a:picLocks noChangeAspect="1"/>
          </p:cNvPicPr>
          <p:nvPr/>
        </p:nvPicPr>
        <p:blipFill>
          <a:blip r:embed="rId4"/>
          <a:stretch>
            <a:fillRect/>
          </a:stretch>
        </p:blipFill>
        <p:spPr>
          <a:xfrm>
            <a:off x="9869683" y="660388"/>
            <a:ext cx="1943100" cy="2578100"/>
          </a:xfrm>
          <a:prstGeom prst="rect">
            <a:avLst/>
          </a:prstGeom>
        </p:spPr>
      </p:pic>
      <p:pic>
        <p:nvPicPr>
          <p:cNvPr id="18" name="Picture 17">
            <a:extLst>
              <a:ext uri="{FF2B5EF4-FFF2-40B4-BE49-F238E27FC236}">
                <a16:creationId xmlns:a16="http://schemas.microsoft.com/office/drawing/2014/main" id="{ACB2DA42-00F4-D77E-5B03-8613741EA7B3}"/>
              </a:ext>
            </a:extLst>
          </p:cNvPr>
          <p:cNvPicPr>
            <a:picLocks noChangeAspect="1"/>
          </p:cNvPicPr>
          <p:nvPr/>
        </p:nvPicPr>
        <p:blipFill>
          <a:blip r:embed="rId5"/>
          <a:stretch>
            <a:fillRect/>
          </a:stretch>
        </p:blipFill>
        <p:spPr>
          <a:xfrm>
            <a:off x="7805764" y="683874"/>
            <a:ext cx="1943100" cy="2578100"/>
          </a:xfrm>
          <a:prstGeom prst="rect">
            <a:avLst/>
          </a:prstGeom>
        </p:spPr>
      </p:pic>
    </p:spTree>
    <p:extLst>
      <p:ext uri="{BB962C8B-B14F-4D97-AF65-F5344CB8AC3E}">
        <p14:creationId xmlns:p14="http://schemas.microsoft.com/office/powerpoint/2010/main" val="245591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#7</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524315"/>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3.</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Now, at this stage, the AV-valves are closed and the SL-valves are still closed. In short, all the four cardiac valves are now closed! The ventricles behave now like a </a:t>
            </a:r>
            <a:r>
              <a:rPr lang="en-GB" sz="2400" b="1" dirty="0">
                <a:effectLst/>
                <a:latin typeface="Times New Roman" panose="02020603050405020304" pitchFamily="18" charset="0"/>
                <a:ea typeface="Times"/>
                <a:cs typeface="Times New Roman" panose="02020603050405020304" pitchFamily="18" charset="0"/>
              </a:rPr>
              <a:t>closed box</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4.</a:t>
            </a:r>
            <a:r>
              <a:rPr lang="en-US" sz="2400" b="1" dirty="0">
                <a:latin typeface="Times New Roman" panose="02020603050405020304" pitchFamily="18" charset="0"/>
                <a:ea typeface="Times"/>
                <a:cs typeface="Times New Roman" panose="02020603050405020304" pitchFamily="18" charset="0"/>
              </a:rPr>
              <a:t> </a:t>
            </a:r>
            <a:r>
              <a:rPr lang="en-GB" sz="2400" b="0" dirty="0">
                <a:effectLst/>
                <a:latin typeface="Times New Roman" panose="02020603050405020304" pitchFamily="18" charset="0"/>
                <a:ea typeface="Times"/>
                <a:cs typeface="Times New Roman" panose="02020603050405020304" pitchFamily="18" charset="0"/>
              </a:rPr>
              <a:t>Therefore, no blood can come into the ventricles and no blood can go out! In other words, the volume is (temporarily) constant; this is called </a:t>
            </a:r>
            <a:r>
              <a:rPr lang="en-GB" sz="2400" b="1" dirty="0">
                <a:effectLst/>
                <a:latin typeface="Times New Roman" panose="02020603050405020304" pitchFamily="18" charset="0"/>
                <a:ea typeface="Times"/>
                <a:cs typeface="Times New Roman" panose="02020603050405020304" pitchFamily="18" charset="0"/>
              </a:rPr>
              <a:t>isovolumetric</a:t>
            </a:r>
            <a:r>
              <a:rPr lang="en-GB" sz="2400" b="0" dirty="0">
                <a:effectLst/>
                <a:latin typeface="Times New Roman" panose="02020603050405020304" pitchFamily="18" charset="0"/>
                <a:ea typeface="Times"/>
                <a:cs typeface="Times New Roman" panose="02020603050405020304" pitchFamily="18" charset="0"/>
              </a:rPr>
              <a:t> and this phase of the contraction is therefore called the </a:t>
            </a:r>
            <a:r>
              <a:rPr lang="en-GB" sz="2400" b="1" dirty="0">
                <a:effectLst/>
                <a:latin typeface="Times New Roman" panose="02020603050405020304" pitchFamily="18" charset="0"/>
                <a:ea typeface="Times"/>
                <a:cs typeface="Times New Roman" panose="02020603050405020304" pitchFamily="18" charset="0"/>
              </a:rPr>
              <a:t>Isovolumetric Contraction Phase</a:t>
            </a:r>
            <a:r>
              <a:rPr lang="en-GB" sz="2400" b="0" dirty="0">
                <a:effectLst/>
                <a:latin typeface="Times New Roman" panose="02020603050405020304" pitchFamily="18" charset="0"/>
                <a:ea typeface="Times"/>
                <a:cs typeface="Times New Roman" panose="02020603050405020304" pitchFamily="18" charset="0"/>
              </a:rPr>
              <a:t>.</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dirty="0">
                <a:effectLst/>
                <a:latin typeface="Times New Roman" panose="02020603050405020304" pitchFamily="18" charset="0"/>
                <a:ea typeface="Times"/>
                <a:cs typeface="Times New Roman" panose="02020603050405020304" pitchFamily="18" charset="0"/>
              </a:rPr>
              <a:t>systole.</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latin typeface="Times New Roman" panose="02020603050405020304" pitchFamily="18" charset="0"/>
                <a:cs typeface="Times New Roman" panose="02020603050405020304" pitchFamily="18" charset="0"/>
              </a:rPr>
              <a:t>C</a:t>
            </a:r>
            <a:r>
              <a:rPr lang="en-GB" sz="2800" b="1" dirty="0">
                <a:effectLst/>
                <a:latin typeface="Times New Roman" panose="02020603050405020304" pitchFamily="18" charset="0"/>
                <a:cs typeface="Times New Roman" panose="02020603050405020304" pitchFamily="18" charset="0"/>
              </a:rPr>
              <a:t>. </a:t>
            </a:r>
            <a:r>
              <a:rPr lang="en-GB" sz="2800" b="1" dirty="0">
                <a:effectLst/>
                <a:latin typeface="Times"/>
                <a:ea typeface="Times"/>
                <a:cs typeface="Times New Roman" panose="02020603050405020304" pitchFamily="18" charset="0"/>
              </a:rPr>
              <a:t>Ventricular</a:t>
            </a:r>
            <a:r>
              <a:rPr lang="en-GB" sz="1800" b="1" dirty="0">
                <a:effectLst/>
                <a:latin typeface="Times"/>
                <a:ea typeface="Times"/>
                <a:cs typeface="Times New Roman" panose="02020603050405020304" pitchFamily="18" charset="0"/>
              </a:rPr>
              <a:t> </a:t>
            </a:r>
            <a:r>
              <a:rPr lang="en-GB" sz="2800" b="1" dirty="0">
                <a:effectLst/>
                <a:latin typeface="Times New Roman" panose="02020603050405020304" pitchFamily="18" charset="0"/>
                <a:cs typeface="Times New Roman" panose="02020603050405020304" pitchFamily="18" charset="0"/>
              </a:rPr>
              <a:t> Systole:</a:t>
            </a:r>
            <a:endParaRPr lang="en-US" sz="2800" b="1" dirty="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B56B167-4337-0041-C52A-F78D9B456E07}"/>
              </a:ext>
            </a:extLst>
          </p:cNvPr>
          <p:cNvPicPr>
            <a:picLocks noChangeAspect="1"/>
          </p:cNvPicPr>
          <p:nvPr/>
        </p:nvPicPr>
        <p:blipFill>
          <a:blip r:embed="rId2"/>
          <a:stretch>
            <a:fillRect/>
          </a:stretch>
        </p:blipFill>
        <p:spPr>
          <a:xfrm>
            <a:off x="9970587" y="3429000"/>
            <a:ext cx="1943100" cy="2578100"/>
          </a:xfrm>
          <a:prstGeom prst="rect">
            <a:avLst/>
          </a:prstGeom>
        </p:spPr>
      </p:pic>
      <p:pic>
        <p:nvPicPr>
          <p:cNvPr id="13" name="Picture 12">
            <a:extLst>
              <a:ext uri="{FF2B5EF4-FFF2-40B4-BE49-F238E27FC236}">
                <a16:creationId xmlns:a16="http://schemas.microsoft.com/office/drawing/2014/main" id="{A1964696-36D3-4559-DD65-EB0E9AC62454}"/>
              </a:ext>
            </a:extLst>
          </p:cNvPr>
          <p:cNvPicPr>
            <a:picLocks noChangeAspect="1"/>
          </p:cNvPicPr>
          <p:nvPr/>
        </p:nvPicPr>
        <p:blipFill>
          <a:blip r:embed="rId3"/>
          <a:stretch>
            <a:fillRect/>
          </a:stretch>
        </p:blipFill>
        <p:spPr>
          <a:xfrm>
            <a:off x="7850457" y="3534487"/>
            <a:ext cx="1943100" cy="2578100"/>
          </a:xfrm>
          <a:prstGeom prst="rect">
            <a:avLst/>
          </a:prstGeom>
        </p:spPr>
      </p:pic>
      <p:pic>
        <p:nvPicPr>
          <p:cNvPr id="16" name="Picture 15">
            <a:extLst>
              <a:ext uri="{FF2B5EF4-FFF2-40B4-BE49-F238E27FC236}">
                <a16:creationId xmlns:a16="http://schemas.microsoft.com/office/drawing/2014/main" id="{6C50EC8C-6CCB-5707-1BC8-4B7D28118767}"/>
              </a:ext>
            </a:extLst>
          </p:cNvPr>
          <p:cNvPicPr>
            <a:picLocks noChangeAspect="1"/>
          </p:cNvPicPr>
          <p:nvPr/>
        </p:nvPicPr>
        <p:blipFill>
          <a:blip r:embed="rId4"/>
          <a:stretch>
            <a:fillRect/>
          </a:stretch>
        </p:blipFill>
        <p:spPr>
          <a:xfrm>
            <a:off x="9869683" y="660388"/>
            <a:ext cx="1943100" cy="2578100"/>
          </a:xfrm>
          <a:prstGeom prst="rect">
            <a:avLst/>
          </a:prstGeom>
        </p:spPr>
      </p:pic>
      <p:pic>
        <p:nvPicPr>
          <p:cNvPr id="18" name="Picture 17">
            <a:extLst>
              <a:ext uri="{FF2B5EF4-FFF2-40B4-BE49-F238E27FC236}">
                <a16:creationId xmlns:a16="http://schemas.microsoft.com/office/drawing/2014/main" id="{ACB2DA42-00F4-D77E-5B03-8613741EA7B3}"/>
              </a:ext>
            </a:extLst>
          </p:cNvPr>
          <p:cNvPicPr>
            <a:picLocks noChangeAspect="1"/>
          </p:cNvPicPr>
          <p:nvPr/>
        </p:nvPicPr>
        <p:blipFill>
          <a:blip r:embed="rId5"/>
          <a:stretch>
            <a:fillRect/>
          </a:stretch>
        </p:blipFill>
        <p:spPr>
          <a:xfrm>
            <a:off x="7805764" y="683874"/>
            <a:ext cx="1943100" cy="2578100"/>
          </a:xfrm>
          <a:prstGeom prst="rect">
            <a:avLst/>
          </a:prstGeom>
        </p:spPr>
      </p:pic>
    </p:spTree>
    <p:extLst>
      <p:ext uri="{BB962C8B-B14F-4D97-AF65-F5344CB8AC3E}">
        <p14:creationId xmlns:p14="http://schemas.microsoft.com/office/powerpoint/2010/main" val="310159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#8</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3416320"/>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5. This isovolumetric phase only lasts a short time and until the pressure in the ventricles becomes higher than in the arteries.</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6. As soon as the ventricular pressure is higher than the pressure in the arteries, the SL-valves will </a:t>
            </a:r>
            <a:r>
              <a:rPr lang="en-GB" sz="2400" b="1" dirty="0">
                <a:effectLst/>
                <a:latin typeface="Times New Roman" panose="02020603050405020304" pitchFamily="18" charset="0"/>
                <a:ea typeface="Times"/>
                <a:cs typeface="Times New Roman" panose="02020603050405020304" pitchFamily="18" charset="0"/>
              </a:rPr>
              <a:t>open</a:t>
            </a:r>
            <a:r>
              <a:rPr lang="en-GB" sz="2400" b="0" dirty="0">
                <a:effectLst/>
                <a:latin typeface="Times New Roman" panose="02020603050405020304" pitchFamily="18" charset="0"/>
                <a:ea typeface="Times"/>
                <a:cs typeface="Times New Roman" panose="02020603050405020304" pitchFamily="18" charset="0"/>
              </a:rPr>
              <a:t> and blood will be pushed (= ejected) into the arteries. Therefore, this phase is called the </a:t>
            </a:r>
            <a:r>
              <a:rPr lang="en-GB" sz="2400" b="1" dirty="0">
                <a:effectLst/>
                <a:latin typeface="Times New Roman" panose="02020603050405020304" pitchFamily="18" charset="0"/>
                <a:ea typeface="Times"/>
                <a:cs typeface="Times New Roman" panose="02020603050405020304" pitchFamily="18" charset="0"/>
              </a:rPr>
              <a:t>ejection phase.</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latin typeface="Times New Roman" panose="02020603050405020304" pitchFamily="18" charset="0"/>
                <a:cs typeface="Times New Roman" panose="02020603050405020304" pitchFamily="18" charset="0"/>
              </a:rPr>
              <a:t>C</a:t>
            </a:r>
            <a:r>
              <a:rPr lang="en-GB" sz="2800" b="1" dirty="0">
                <a:effectLst/>
                <a:latin typeface="Times New Roman" panose="02020603050405020304" pitchFamily="18" charset="0"/>
                <a:cs typeface="Times New Roman" panose="02020603050405020304" pitchFamily="18" charset="0"/>
              </a:rPr>
              <a:t>. </a:t>
            </a:r>
            <a:r>
              <a:rPr lang="en-GB" sz="2800" b="1" dirty="0">
                <a:effectLst/>
                <a:latin typeface="Times"/>
                <a:ea typeface="Times"/>
                <a:cs typeface="Times New Roman" panose="02020603050405020304" pitchFamily="18" charset="0"/>
              </a:rPr>
              <a:t>Ventricular</a:t>
            </a:r>
            <a:r>
              <a:rPr lang="en-GB" sz="1800" b="1" dirty="0">
                <a:effectLst/>
                <a:latin typeface="Times"/>
                <a:ea typeface="Times"/>
                <a:cs typeface="Times New Roman" panose="02020603050405020304" pitchFamily="18" charset="0"/>
              </a:rPr>
              <a:t> </a:t>
            </a:r>
            <a:r>
              <a:rPr lang="en-GB" sz="2800" b="1" dirty="0">
                <a:effectLst/>
                <a:latin typeface="Times New Roman" panose="02020603050405020304" pitchFamily="18" charset="0"/>
                <a:cs typeface="Times New Roman" panose="02020603050405020304" pitchFamily="18" charset="0"/>
              </a:rPr>
              <a:t> Systole:</a:t>
            </a:r>
            <a:endParaRPr lang="en-US" sz="2800" b="1" dirty="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B56B167-4337-0041-C52A-F78D9B456E07}"/>
              </a:ext>
            </a:extLst>
          </p:cNvPr>
          <p:cNvPicPr>
            <a:picLocks noChangeAspect="1"/>
          </p:cNvPicPr>
          <p:nvPr/>
        </p:nvPicPr>
        <p:blipFill>
          <a:blip r:embed="rId2"/>
          <a:stretch>
            <a:fillRect/>
          </a:stretch>
        </p:blipFill>
        <p:spPr>
          <a:xfrm>
            <a:off x="9970587" y="3429000"/>
            <a:ext cx="1943100" cy="2578100"/>
          </a:xfrm>
          <a:prstGeom prst="rect">
            <a:avLst/>
          </a:prstGeom>
        </p:spPr>
      </p:pic>
      <p:pic>
        <p:nvPicPr>
          <p:cNvPr id="13" name="Picture 12">
            <a:extLst>
              <a:ext uri="{FF2B5EF4-FFF2-40B4-BE49-F238E27FC236}">
                <a16:creationId xmlns:a16="http://schemas.microsoft.com/office/drawing/2014/main" id="{A1964696-36D3-4559-DD65-EB0E9AC62454}"/>
              </a:ext>
            </a:extLst>
          </p:cNvPr>
          <p:cNvPicPr>
            <a:picLocks noChangeAspect="1"/>
          </p:cNvPicPr>
          <p:nvPr/>
        </p:nvPicPr>
        <p:blipFill>
          <a:blip r:embed="rId3"/>
          <a:stretch>
            <a:fillRect/>
          </a:stretch>
        </p:blipFill>
        <p:spPr>
          <a:xfrm>
            <a:off x="7850457" y="3534487"/>
            <a:ext cx="1943100" cy="2578100"/>
          </a:xfrm>
          <a:prstGeom prst="rect">
            <a:avLst/>
          </a:prstGeom>
        </p:spPr>
      </p:pic>
      <p:pic>
        <p:nvPicPr>
          <p:cNvPr id="16" name="Picture 15">
            <a:extLst>
              <a:ext uri="{FF2B5EF4-FFF2-40B4-BE49-F238E27FC236}">
                <a16:creationId xmlns:a16="http://schemas.microsoft.com/office/drawing/2014/main" id="{6C50EC8C-6CCB-5707-1BC8-4B7D28118767}"/>
              </a:ext>
            </a:extLst>
          </p:cNvPr>
          <p:cNvPicPr>
            <a:picLocks noChangeAspect="1"/>
          </p:cNvPicPr>
          <p:nvPr/>
        </p:nvPicPr>
        <p:blipFill>
          <a:blip r:embed="rId4"/>
          <a:stretch>
            <a:fillRect/>
          </a:stretch>
        </p:blipFill>
        <p:spPr>
          <a:xfrm>
            <a:off x="9869683" y="660388"/>
            <a:ext cx="1943100" cy="2578100"/>
          </a:xfrm>
          <a:prstGeom prst="rect">
            <a:avLst/>
          </a:prstGeom>
        </p:spPr>
      </p:pic>
      <p:pic>
        <p:nvPicPr>
          <p:cNvPr id="18" name="Picture 17">
            <a:extLst>
              <a:ext uri="{FF2B5EF4-FFF2-40B4-BE49-F238E27FC236}">
                <a16:creationId xmlns:a16="http://schemas.microsoft.com/office/drawing/2014/main" id="{ACB2DA42-00F4-D77E-5B03-8613741EA7B3}"/>
              </a:ext>
            </a:extLst>
          </p:cNvPr>
          <p:cNvPicPr>
            <a:picLocks noChangeAspect="1"/>
          </p:cNvPicPr>
          <p:nvPr/>
        </p:nvPicPr>
        <p:blipFill>
          <a:blip r:embed="rId5"/>
          <a:stretch>
            <a:fillRect/>
          </a:stretch>
        </p:blipFill>
        <p:spPr>
          <a:xfrm>
            <a:off x="7805764" y="683874"/>
            <a:ext cx="1943100" cy="2578100"/>
          </a:xfrm>
          <a:prstGeom prst="rect">
            <a:avLst/>
          </a:prstGeom>
        </p:spPr>
      </p:pic>
    </p:spTree>
    <p:extLst>
      <p:ext uri="{BB962C8B-B14F-4D97-AF65-F5344CB8AC3E}">
        <p14:creationId xmlns:p14="http://schemas.microsoft.com/office/powerpoint/2010/main" val="151060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DFD549-8D09-D366-D835-60D052C50BB6}"/>
              </a:ext>
            </a:extLst>
          </p:cNvPr>
          <p:cNvSpPr txBox="1"/>
          <p:nvPr/>
        </p:nvSpPr>
        <p:spPr>
          <a:xfrm>
            <a:off x="186612" y="6573615"/>
            <a:ext cx="11793894" cy="276999"/>
          </a:xfrm>
          <a:prstGeom prst="rect">
            <a:avLst/>
          </a:prstGeom>
          <a:noFill/>
        </p:spPr>
        <p:txBody>
          <a:bodyPr wrap="square">
            <a:spAutoFit/>
          </a:bodyPr>
          <a:lstStyle/>
          <a:p>
            <a:r>
              <a:rPr lang="en-US" sz="1200" i="1" dirty="0">
                <a:solidFill>
                  <a:schemeClr val="tx2">
                    <a:lumMod val="60000"/>
                    <a:lumOff val="40000"/>
                  </a:schemeClr>
                </a:solidFill>
                <a:latin typeface="Helvetica" pitchFamily="2" charset="0"/>
              </a:rPr>
              <a:t>www.</a:t>
            </a:r>
            <a:r>
              <a:rPr lang="en-US" sz="1200" i="1" dirty="0">
                <a:solidFill>
                  <a:schemeClr val="tx2">
                    <a:lumMod val="60000"/>
                    <a:lumOff val="40000"/>
                  </a:schemeClr>
                </a:solidFill>
                <a:effectLst/>
                <a:latin typeface="Helvetica" pitchFamily="2" charset="0"/>
              </a:rPr>
              <a:t>BasicPhysiology.org			                      B.4.2. The Cardiac Systole	                                      		</a:t>
            </a:r>
            <a:r>
              <a:rPr lang="en-US" sz="1200" i="1" dirty="0">
                <a:solidFill>
                  <a:schemeClr val="tx2">
                    <a:lumMod val="60000"/>
                    <a:lumOff val="40000"/>
                  </a:schemeClr>
                </a:solidFill>
                <a:latin typeface="Helvetica" pitchFamily="2" charset="0"/>
              </a:rPr>
              <a:t>        </a:t>
            </a:r>
            <a:r>
              <a:rPr lang="en-US" sz="1200" i="1" dirty="0">
                <a:solidFill>
                  <a:schemeClr val="tx2">
                    <a:lumMod val="60000"/>
                    <a:lumOff val="40000"/>
                  </a:schemeClr>
                </a:solidFill>
                <a:effectLst/>
                <a:latin typeface="Helvetica" pitchFamily="2" charset="0"/>
              </a:rPr>
              <a:t>slide #9</a:t>
            </a:r>
            <a:endParaRPr lang="en-US" sz="1200" dirty="0">
              <a:solidFill>
                <a:schemeClr val="tx2">
                  <a:lumMod val="60000"/>
                  <a:lumOff val="40000"/>
                </a:schemeClr>
              </a:solidFill>
              <a:effectLst/>
              <a:latin typeface="Helvetica" pitchFamily="2" charset="0"/>
            </a:endParaRPr>
          </a:p>
        </p:txBody>
      </p:sp>
      <p:sp>
        <p:nvSpPr>
          <p:cNvPr id="5" name="TextBox 4">
            <a:extLst>
              <a:ext uri="{FF2B5EF4-FFF2-40B4-BE49-F238E27FC236}">
                <a16:creationId xmlns:a16="http://schemas.microsoft.com/office/drawing/2014/main" id="{EA3ADFAE-2A74-D71E-A182-DCFA58B34DCD}"/>
              </a:ext>
            </a:extLst>
          </p:cNvPr>
          <p:cNvSpPr txBox="1"/>
          <p:nvPr/>
        </p:nvSpPr>
        <p:spPr>
          <a:xfrm>
            <a:off x="2148044" y="75613"/>
            <a:ext cx="8488827" cy="584775"/>
          </a:xfrm>
          <a:prstGeom prst="rect">
            <a:avLst/>
          </a:prstGeom>
          <a:noFill/>
        </p:spPr>
        <p:txBody>
          <a:bodyPr wrap="square">
            <a:spAutoFit/>
          </a:bodyPr>
          <a:lstStyle/>
          <a:p>
            <a:pPr marL="0" marR="0" algn="ctr">
              <a:spcBef>
                <a:spcPts val="0"/>
              </a:spcBef>
              <a:spcAft>
                <a:spcPts val="0"/>
              </a:spcAft>
            </a:pPr>
            <a:r>
              <a:rPr lang="en-US" sz="3200" b="1" dirty="0">
                <a:solidFill>
                  <a:schemeClr val="accent1"/>
                </a:solidFill>
                <a:latin typeface="Times New Roman" panose="02020603050405020304" pitchFamily="18" charset="0"/>
                <a:cs typeface="Times New Roman" panose="02020603050405020304" pitchFamily="18" charset="0"/>
              </a:rPr>
              <a:t>B.4.2. The Cardiac Systole</a:t>
            </a:r>
            <a:r>
              <a:rPr lang="en-US" sz="3200" b="1" dirty="0">
                <a:solidFill>
                  <a:schemeClr val="accent1"/>
                </a:solidFill>
                <a:effectLst/>
                <a:latin typeface="Times New Roman" panose="02020603050405020304" pitchFamily="18" charset="0"/>
                <a:cs typeface="Times New Roman" panose="02020603050405020304" pitchFamily="18" charset="0"/>
              </a:rPr>
              <a:t>	</a:t>
            </a:r>
            <a:endParaRPr lang="en-GB" sz="3200" b="1" dirty="0">
              <a:solidFill>
                <a:schemeClr val="accent1"/>
              </a:solidFill>
              <a:effectLst/>
              <a:latin typeface="Times New Roman" panose="02020603050405020304" pitchFamily="18" charset="0"/>
              <a:ea typeface="Times"/>
              <a:cs typeface="Times New Roman" panose="02020603050405020304" pitchFamily="18" charset="0"/>
            </a:endParaRPr>
          </a:p>
        </p:txBody>
      </p:sp>
      <p:sp>
        <p:nvSpPr>
          <p:cNvPr id="10" name="TextBox 9">
            <a:extLst>
              <a:ext uri="{FF2B5EF4-FFF2-40B4-BE49-F238E27FC236}">
                <a16:creationId xmlns:a16="http://schemas.microsoft.com/office/drawing/2014/main" id="{0BFBA8B3-F998-303B-48C3-FDE1EECE6CEB}"/>
              </a:ext>
            </a:extLst>
          </p:cNvPr>
          <p:cNvSpPr txBox="1"/>
          <p:nvPr/>
        </p:nvSpPr>
        <p:spPr>
          <a:xfrm>
            <a:off x="4009292" y="307730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9BA4D64-2A24-F3EF-78B2-B9E22BE52961}"/>
              </a:ext>
            </a:extLst>
          </p:cNvPr>
          <p:cNvSpPr txBox="1"/>
          <p:nvPr/>
        </p:nvSpPr>
        <p:spPr>
          <a:xfrm>
            <a:off x="5074024" y="195430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E0D0F0D-77E5-75AF-AA0D-87115F59D97A}"/>
              </a:ext>
            </a:extLst>
          </p:cNvPr>
          <p:cNvSpPr txBox="1"/>
          <p:nvPr/>
        </p:nvSpPr>
        <p:spPr>
          <a:xfrm>
            <a:off x="1064945" y="1587917"/>
            <a:ext cx="6099716" cy="4524315"/>
          </a:xfrm>
          <a:prstGeom prst="rect">
            <a:avLst/>
          </a:prstGeom>
          <a:noFill/>
        </p:spPr>
        <p:txBody>
          <a:bodyPr wrap="square">
            <a:spAutoFit/>
          </a:bodyPr>
          <a:lstStyle/>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7. After some time, the contraction has stopped and the pressure in the ventricles will start to drop. This will cause the blood in the arteries to start </a:t>
            </a:r>
            <a:r>
              <a:rPr lang="en-GB" sz="2400" b="1" dirty="0">
                <a:effectLst/>
                <a:latin typeface="Times New Roman" panose="02020603050405020304" pitchFamily="18" charset="0"/>
                <a:ea typeface="Times"/>
                <a:cs typeface="Times New Roman" panose="02020603050405020304" pitchFamily="18" charset="0"/>
              </a:rPr>
              <a:t>flowing back</a:t>
            </a:r>
            <a:r>
              <a:rPr lang="en-GB" sz="2400" b="0" dirty="0">
                <a:effectLst/>
                <a:latin typeface="Times New Roman" panose="02020603050405020304" pitchFamily="18" charset="0"/>
                <a:ea typeface="Times"/>
                <a:cs typeface="Times New Roman" panose="02020603050405020304" pitchFamily="18" charset="0"/>
              </a:rPr>
              <a:t> towards the ventricles and this backflow, in turn, will immediately </a:t>
            </a:r>
            <a:r>
              <a:rPr lang="en-GB" sz="2400" b="1" dirty="0">
                <a:effectLst/>
                <a:latin typeface="Times New Roman" panose="02020603050405020304" pitchFamily="18" charset="0"/>
                <a:ea typeface="Times"/>
                <a:cs typeface="Times New Roman" panose="02020603050405020304" pitchFamily="18" charset="0"/>
              </a:rPr>
              <a:t>close</a:t>
            </a:r>
            <a:r>
              <a:rPr lang="en-GB" sz="2400" b="0" dirty="0">
                <a:effectLst/>
                <a:latin typeface="Times New Roman" panose="02020603050405020304" pitchFamily="18" charset="0"/>
                <a:ea typeface="Times"/>
                <a:cs typeface="Times New Roman" panose="02020603050405020304" pitchFamily="18" charset="0"/>
              </a:rPr>
              <a:t> the SL-valves.</a:t>
            </a:r>
            <a:endParaRPr lang="en-US" sz="2400" b="1"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endParaRPr lang="en-GB" sz="2400" b="0" dirty="0">
              <a:effectLst/>
              <a:latin typeface="Times New Roman" panose="02020603050405020304" pitchFamily="18" charset="0"/>
              <a:ea typeface="Times"/>
              <a:cs typeface="Times New Roman" panose="02020603050405020304" pitchFamily="18" charset="0"/>
            </a:endParaRPr>
          </a:p>
          <a:p>
            <a:pPr marL="0" marR="0">
              <a:spcBef>
                <a:spcPts val="0"/>
              </a:spcBef>
              <a:spcAft>
                <a:spcPts val="0"/>
              </a:spcAft>
            </a:pPr>
            <a:r>
              <a:rPr lang="en-GB" sz="2400" b="0" dirty="0">
                <a:effectLst/>
                <a:latin typeface="Times New Roman" panose="02020603050405020304" pitchFamily="18" charset="0"/>
                <a:ea typeface="Times"/>
                <a:cs typeface="Times New Roman" panose="02020603050405020304" pitchFamily="18" charset="0"/>
              </a:rPr>
              <a:t>8. </a:t>
            </a:r>
            <a:r>
              <a:rPr lang="en-GB" sz="2400" dirty="0">
                <a:effectLst/>
                <a:latin typeface="Times New Roman" panose="02020603050405020304" pitchFamily="18" charset="0"/>
                <a:ea typeface="Times"/>
                <a:cs typeface="Times New Roman" panose="02020603050405020304" pitchFamily="18" charset="0"/>
              </a:rPr>
              <a:t>Again, we now have a situation in which all the valves are closed (= iso-volumetric). But now, the ventricles are relaxing and therefore this final phase of the contraction is called the </a:t>
            </a:r>
            <a:r>
              <a:rPr lang="en-GB" sz="2400" b="1" dirty="0">
                <a:effectLst/>
                <a:latin typeface="Times New Roman" panose="02020603050405020304" pitchFamily="18" charset="0"/>
                <a:ea typeface="Times"/>
                <a:cs typeface="Times New Roman" panose="02020603050405020304" pitchFamily="18" charset="0"/>
              </a:rPr>
              <a:t>isovolumetric relaxation phase</a:t>
            </a:r>
            <a:r>
              <a:rPr lang="en-US" sz="2400" b="1" dirty="0">
                <a:effectLst/>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A5CA23B-ED26-1836-EFA5-E12AC35DF23E}"/>
              </a:ext>
            </a:extLst>
          </p:cNvPr>
          <p:cNvSpPr txBox="1"/>
          <p:nvPr/>
        </p:nvSpPr>
        <p:spPr>
          <a:xfrm>
            <a:off x="797315" y="885858"/>
            <a:ext cx="6099716" cy="523220"/>
          </a:xfrm>
          <a:prstGeom prst="rect">
            <a:avLst/>
          </a:prstGeom>
          <a:noFill/>
        </p:spPr>
        <p:txBody>
          <a:bodyPr wrap="square">
            <a:spAutoFit/>
          </a:bodyPr>
          <a:lstStyle/>
          <a:p>
            <a:pPr>
              <a:tabLst>
                <a:tab pos="457200" algn="l"/>
              </a:tabLst>
            </a:pPr>
            <a:r>
              <a:rPr lang="en-GB" sz="2800" b="1" dirty="0">
                <a:latin typeface="Times New Roman" panose="02020603050405020304" pitchFamily="18" charset="0"/>
                <a:cs typeface="Times New Roman" panose="02020603050405020304" pitchFamily="18" charset="0"/>
              </a:rPr>
              <a:t>C</a:t>
            </a:r>
            <a:r>
              <a:rPr lang="en-GB" sz="2800" b="1" dirty="0">
                <a:effectLst/>
                <a:latin typeface="Times New Roman" panose="02020603050405020304" pitchFamily="18" charset="0"/>
                <a:cs typeface="Times New Roman" panose="02020603050405020304" pitchFamily="18" charset="0"/>
              </a:rPr>
              <a:t>. </a:t>
            </a:r>
            <a:r>
              <a:rPr lang="en-GB" sz="2800" b="1" dirty="0">
                <a:effectLst/>
                <a:latin typeface="Times"/>
                <a:ea typeface="Times"/>
                <a:cs typeface="Times New Roman" panose="02020603050405020304" pitchFamily="18" charset="0"/>
              </a:rPr>
              <a:t>Ventricular</a:t>
            </a:r>
            <a:r>
              <a:rPr lang="en-GB" sz="1800" b="1" dirty="0">
                <a:effectLst/>
                <a:latin typeface="Times"/>
                <a:ea typeface="Times"/>
                <a:cs typeface="Times New Roman" panose="02020603050405020304" pitchFamily="18" charset="0"/>
              </a:rPr>
              <a:t> </a:t>
            </a:r>
            <a:r>
              <a:rPr lang="en-GB" sz="2800" b="1" dirty="0">
                <a:effectLst/>
                <a:latin typeface="Times New Roman" panose="02020603050405020304" pitchFamily="18" charset="0"/>
                <a:cs typeface="Times New Roman" panose="02020603050405020304" pitchFamily="18" charset="0"/>
              </a:rPr>
              <a:t> Systole:</a:t>
            </a:r>
            <a:endParaRPr lang="en-US" sz="2800" b="1" dirty="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B56B167-4337-0041-C52A-F78D9B456E07}"/>
              </a:ext>
            </a:extLst>
          </p:cNvPr>
          <p:cNvPicPr>
            <a:picLocks noChangeAspect="1"/>
          </p:cNvPicPr>
          <p:nvPr/>
        </p:nvPicPr>
        <p:blipFill>
          <a:blip r:embed="rId2"/>
          <a:stretch>
            <a:fillRect/>
          </a:stretch>
        </p:blipFill>
        <p:spPr>
          <a:xfrm>
            <a:off x="9970587" y="3429000"/>
            <a:ext cx="1943100" cy="2578100"/>
          </a:xfrm>
          <a:prstGeom prst="rect">
            <a:avLst/>
          </a:prstGeom>
        </p:spPr>
      </p:pic>
      <p:pic>
        <p:nvPicPr>
          <p:cNvPr id="13" name="Picture 12">
            <a:extLst>
              <a:ext uri="{FF2B5EF4-FFF2-40B4-BE49-F238E27FC236}">
                <a16:creationId xmlns:a16="http://schemas.microsoft.com/office/drawing/2014/main" id="{A1964696-36D3-4559-DD65-EB0E9AC62454}"/>
              </a:ext>
            </a:extLst>
          </p:cNvPr>
          <p:cNvPicPr>
            <a:picLocks noChangeAspect="1"/>
          </p:cNvPicPr>
          <p:nvPr/>
        </p:nvPicPr>
        <p:blipFill>
          <a:blip r:embed="rId3"/>
          <a:stretch>
            <a:fillRect/>
          </a:stretch>
        </p:blipFill>
        <p:spPr>
          <a:xfrm>
            <a:off x="7850457" y="3534487"/>
            <a:ext cx="1943100" cy="2578100"/>
          </a:xfrm>
          <a:prstGeom prst="rect">
            <a:avLst/>
          </a:prstGeom>
        </p:spPr>
      </p:pic>
      <p:pic>
        <p:nvPicPr>
          <p:cNvPr id="16" name="Picture 15">
            <a:extLst>
              <a:ext uri="{FF2B5EF4-FFF2-40B4-BE49-F238E27FC236}">
                <a16:creationId xmlns:a16="http://schemas.microsoft.com/office/drawing/2014/main" id="{6C50EC8C-6CCB-5707-1BC8-4B7D28118767}"/>
              </a:ext>
            </a:extLst>
          </p:cNvPr>
          <p:cNvPicPr>
            <a:picLocks noChangeAspect="1"/>
          </p:cNvPicPr>
          <p:nvPr/>
        </p:nvPicPr>
        <p:blipFill>
          <a:blip r:embed="rId4"/>
          <a:stretch>
            <a:fillRect/>
          </a:stretch>
        </p:blipFill>
        <p:spPr>
          <a:xfrm>
            <a:off x="9869683" y="660388"/>
            <a:ext cx="1943100" cy="2578100"/>
          </a:xfrm>
          <a:prstGeom prst="rect">
            <a:avLst/>
          </a:prstGeom>
        </p:spPr>
      </p:pic>
      <p:pic>
        <p:nvPicPr>
          <p:cNvPr id="18" name="Picture 17">
            <a:extLst>
              <a:ext uri="{FF2B5EF4-FFF2-40B4-BE49-F238E27FC236}">
                <a16:creationId xmlns:a16="http://schemas.microsoft.com/office/drawing/2014/main" id="{ACB2DA42-00F4-D77E-5B03-8613741EA7B3}"/>
              </a:ext>
            </a:extLst>
          </p:cNvPr>
          <p:cNvPicPr>
            <a:picLocks noChangeAspect="1"/>
          </p:cNvPicPr>
          <p:nvPr/>
        </p:nvPicPr>
        <p:blipFill>
          <a:blip r:embed="rId5"/>
          <a:stretch>
            <a:fillRect/>
          </a:stretch>
        </p:blipFill>
        <p:spPr>
          <a:xfrm>
            <a:off x="7805764" y="683874"/>
            <a:ext cx="1943100" cy="2578100"/>
          </a:xfrm>
          <a:prstGeom prst="rect">
            <a:avLst/>
          </a:prstGeom>
        </p:spPr>
      </p:pic>
    </p:spTree>
    <p:extLst>
      <p:ext uri="{BB962C8B-B14F-4D97-AF65-F5344CB8AC3E}">
        <p14:creationId xmlns:p14="http://schemas.microsoft.com/office/powerpoint/2010/main" val="3920519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1829</Words>
  <Application>Microsoft Macintosh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Helvetica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BasicPhysiology.org</dc:title>
  <dc:creator>Wim Lammers</dc:creator>
  <cp:lastModifiedBy>Wim Lammers</cp:lastModifiedBy>
  <cp:revision>641</cp:revision>
  <dcterms:created xsi:type="dcterms:W3CDTF">2026-03-27T09:36:05Z</dcterms:created>
  <dcterms:modified xsi:type="dcterms:W3CDTF">2026-05-21T09:16:24Z</dcterms:modified>
</cp:coreProperties>
</file>