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
  </p:notesMasterIdLst>
  <p:sldIdLst>
    <p:sldId id="258" r:id="rId2"/>
    <p:sldId id="257" r:id="rId3"/>
    <p:sldId id="256" r:id="rId4"/>
    <p:sldId id="259" r:id="rId5"/>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74"/>
  </p:normalViewPr>
  <p:slideViewPr>
    <p:cSldViewPr snapToGrid="0">
      <p:cViewPr varScale="1">
        <p:scale>
          <a:sx n="54" d="100"/>
          <a:sy n="54" d="100"/>
        </p:scale>
        <p:origin x="232" y="1704"/>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5/21/26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5/21/26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5/21/26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215711"/>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217406"/>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2094404"/>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1058817" y="1734346"/>
            <a:ext cx="6100354" cy="3416320"/>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 diastole is the period during which the ventricles relax and gets filled again with blood for the next systole.</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As with the systole, we can divide this period into </a:t>
            </a:r>
            <a:r>
              <a:rPr lang="en-GB" sz="2400" b="1" dirty="0">
                <a:effectLst/>
                <a:latin typeface="Times New Roman" panose="02020603050405020304" pitchFamily="18" charset="0"/>
                <a:ea typeface="Times"/>
                <a:cs typeface="Times New Roman" panose="02020603050405020304" pitchFamily="18" charset="0"/>
              </a:rPr>
              <a:t>three phases</a:t>
            </a:r>
            <a:r>
              <a:rPr lang="en-GB" sz="2400" b="0" dirty="0">
                <a:effectLst/>
                <a:latin typeface="Times New Roman" panose="02020603050405020304" pitchFamily="18" charset="0"/>
                <a:ea typeface="Times"/>
                <a:cs typeface="Times New Roman" panose="02020603050405020304" pitchFamily="18" charset="0"/>
              </a:rPr>
              <a:t>:</a:t>
            </a:r>
            <a:endParaRPr lang="en-US" sz="2400" b="1" dirty="0">
              <a:effectLst/>
              <a:latin typeface="Times New Roman" panose="02020603050405020304" pitchFamily="18" charset="0"/>
              <a:ea typeface="Times"/>
              <a:cs typeface="Times New Roman" panose="02020603050405020304" pitchFamily="18" charset="0"/>
            </a:endParaRPr>
          </a:p>
          <a:p>
            <a:pPr marL="800100" lvl="1" indent="-342900">
              <a:buFont typeface="+mj-lt"/>
              <a:buAutoNum type="alphaLcPeriod"/>
              <a:tabLst>
                <a:tab pos="457200" algn="l"/>
              </a:tabLst>
            </a:pPr>
            <a:r>
              <a:rPr lang="en-GB" sz="2400" b="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rapid filling</a:t>
            </a:r>
            <a:r>
              <a:rPr lang="en-GB" sz="2400" b="0" dirty="0">
                <a:effectLst/>
                <a:latin typeface="Times New Roman" panose="02020603050405020304" pitchFamily="18" charset="0"/>
                <a:ea typeface="Times"/>
                <a:cs typeface="Times New Roman" panose="02020603050405020304" pitchFamily="18" charset="0"/>
              </a:rPr>
              <a:t> phase</a:t>
            </a:r>
            <a:endParaRPr lang="en-US" sz="2400" b="1" dirty="0">
              <a:effectLst/>
              <a:latin typeface="Times New Roman" panose="02020603050405020304" pitchFamily="18" charset="0"/>
              <a:ea typeface="Times"/>
              <a:cs typeface="Times New Roman" panose="02020603050405020304" pitchFamily="18" charset="0"/>
            </a:endParaRPr>
          </a:p>
          <a:p>
            <a:pPr marL="800100" lvl="1" indent="-342900">
              <a:buFont typeface="+mj-lt"/>
              <a:buAutoNum type="alphaLcPeriod"/>
              <a:tabLst>
                <a:tab pos="457200" algn="l"/>
              </a:tabLst>
            </a:pPr>
            <a:r>
              <a:rPr lang="en-GB" sz="2400" b="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passive filling</a:t>
            </a:r>
            <a:r>
              <a:rPr lang="en-GB" sz="2400" b="0" dirty="0">
                <a:effectLst/>
                <a:latin typeface="Times New Roman" panose="02020603050405020304" pitchFamily="18" charset="0"/>
                <a:ea typeface="Times"/>
                <a:cs typeface="Times New Roman" panose="02020603050405020304" pitchFamily="18" charset="0"/>
              </a:rPr>
              <a:t> phase</a:t>
            </a:r>
            <a:endParaRPr lang="en-US" sz="2400" b="1" dirty="0">
              <a:effectLst/>
              <a:latin typeface="Times New Roman" panose="02020603050405020304" pitchFamily="18" charset="0"/>
              <a:ea typeface="Times"/>
              <a:cs typeface="Times New Roman" panose="02020603050405020304" pitchFamily="18" charset="0"/>
            </a:endParaRPr>
          </a:p>
          <a:p>
            <a:pPr marL="800100" lvl="1" indent="-342900">
              <a:buFont typeface="+mj-lt"/>
              <a:buAutoNum type="alphaLcPeriod"/>
              <a:tabLst>
                <a:tab pos="457200" algn="l"/>
              </a:tabLst>
            </a:pPr>
            <a:r>
              <a:rPr lang="en-GB" sz="2400" b="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active filling</a:t>
            </a:r>
            <a:r>
              <a:rPr lang="en-GB" sz="2400" b="0" dirty="0">
                <a:effectLst/>
                <a:latin typeface="Times New Roman" panose="02020603050405020304" pitchFamily="18" charset="0"/>
                <a:ea typeface="Times"/>
                <a:cs typeface="Times New Roman" panose="02020603050405020304" pitchFamily="18" charset="0"/>
              </a:rPr>
              <a:t> phase</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1025088"/>
            <a:ext cx="5354351" cy="523220"/>
          </a:xfrm>
          <a:prstGeom prst="rect">
            <a:avLst/>
          </a:prstGeom>
          <a:noFill/>
        </p:spPr>
        <p:txBody>
          <a:bodyPr wrap="none" rtlCol="0">
            <a:spAutoFit/>
          </a:bodyPr>
          <a:lstStyle/>
          <a:p>
            <a:r>
              <a:rPr lang="en-GB" sz="2800" b="1" dirty="0">
                <a:effectLst/>
                <a:latin typeface="Times"/>
              </a:rPr>
              <a:t>A. Blood flow during the diastole:</a:t>
            </a:r>
            <a:endParaRPr lang="en-US" sz="2800" b="1" dirty="0">
              <a:effectLst/>
              <a:latin typeface="Times"/>
            </a:endParaRPr>
          </a:p>
        </p:txBody>
      </p:sp>
      <p:pic>
        <p:nvPicPr>
          <p:cNvPr id="7" name="Picture 6">
            <a:extLst>
              <a:ext uri="{FF2B5EF4-FFF2-40B4-BE49-F238E27FC236}">
                <a16:creationId xmlns:a16="http://schemas.microsoft.com/office/drawing/2014/main" id="{0EE52E9F-5C4C-6896-F915-AFF51CE505D1}"/>
              </a:ext>
            </a:extLst>
          </p:cNvPr>
          <p:cNvPicPr>
            <a:picLocks noChangeAspect="1"/>
          </p:cNvPicPr>
          <p:nvPr/>
        </p:nvPicPr>
        <p:blipFill>
          <a:blip r:embed="rId2"/>
          <a:stretch>
            <a:fillRect/>
          </a:stretch>
        </p:blipFill>
        <p:spPr>
          <a:xfrm>
            <a:off x="7317486" y="812009"/>
            <a:ext cx="2019300" cy="2870200"/>
          </a:xfrm>
          <a:prstGeom prst="rect">
            <a:avLst/>
          </a:prstGeom>
        </p:spPr>
      </p:pic>
      <p:pic>
        <p:nvPicPr>
          <p:cNvPr id="11" name="Picture 10">
            <a:extLst>
              <a:ext uri="{FF2B5EF4-FFF2-40B4-BE49-F238E27FC236}">
                <a16:creationId xmlns:a16="http://schemas.microsoft.com/office/drawing/2014/main" id="{0816D285-3AD8-C812-DD5A-59C42FBECFFD}"/>
              </a:ext>
            </a:extLst>
          </p:cNvPr>
          <p:cNvPicPr>
            <a:picLocks noChangeAspect="1"/>
          </p:cNvPicPr>
          <p:nvPr/>
        </p:nvPicPr>
        <p:blipFill>
          <a:blip r:embed="rId3"/>
          <a:stretch>
            <a:fillRect/>
          </a:stretch>
        </p:blipFill>
        <p:spPr>
          <a:xfrm>
            <a:off x="9800897" y="3543742"/>
            <a:ext cx="2019300" cy="2870200"/>
          </a:xfrm>
          <a:prstGeom prst="rect">
            <a:avLst/>
          </a:prstGeom>
        </p:spPr>
      </p:pic>
      <p:pic>
        <p:nvPicPr>
          <p:cNvPr id="13" name="Picture 12">
            <a:extLst>
              <a:ext uri="{FF2B5EF4-FFF2-40B4-BE49-F238E27FC236}">
                <a16:creationId xmlns:a16="http://schemas.microsoft.com/office/drawing/2014/main" id="{575670EC-6117-A836-369B-5F6FD1EE60CA}"/>
              </a:ext>
            </a:extLst>
          </p:cNvPr>
          <p:cNvPicPr>
            <a:picLocks noChangeAspect="1"/>
          </p:cNvPicPr>
          <p:nvPr/>
        </p:nvPicPr>
        <p:blipFill>
          <a:blip r:embed="rId4"/>
          <a:stretch>
            <a:fillRect/>
          </a:stretch>
        </p:blipFill>
        <p:spPr>
          <a:xfrm>
            <a:off x="7461914" y="3563941"/>
            <a:ext cx="2019300" cy="2870200"/>
          </a:xfrm>
          <a:prstGeom prst="rect">
            <a:avLst/>
          </a:prstGeom>
        </p:spPr>
      </p:pic>
      <p:pic>
        <p:nvPicPr>
          <p:cNvPr id="15" name="Picture 14">
            <a:extLst>
              <a:ext uri="{FF2B5EF4-FFF2-40B4-BE49-F238E27FC236}">
                <a16:creationId xmlns:a16="http://schemas.microsoft.com/office/drawing/2014/main" id="{E0B8CDCF-8BDA-27C2-23B1-E5E198BFA792}"/>
              </a:ext>
            </a:extLst>
          </p:cNvPr>
          <p:cNvPicPr>
            <a:picLocks noChangeAspect="1"/>
          </p:cNvPicPr>
          <p:nvPr/>
        </p:nvPicPr>
        <p:blipFill>
          <a:blip r:embed="rId5"/>
          <a:stretch>
            <a:fillRect/>
          </a:stretch>
        </p:blipFill>
        <p:spPr>
          <a:xfrm>
            <a:off x="9715500" y="780508"/>
            <a:ext cx="2019300" cy="2870200"/>
          </a:xfrm>
          <a:prstGeom prst="rect">
            <a:avLst/>
          </a:prstGeom>
        </p:spPr>
      </p:pic>
    </p:spTree>
    <p:extLst>
      <p:ext uri="{BB962C8B-B14F-4D97-AF65-F5344CB8AC3E}">
        <p14:creationId xmlns:p14="http://schemas.microsoft.com/office/powerpoint/2010/main" val="286131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191649"/>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2447388"/>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324386"/>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1058817" y="1453676"/>
            <a:ext cx="6100354" cy="4154984"/>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Remember that during the </a:t>
            </a:r>
            <a:r>
              <a:rPr lang="en-GB" sz="2400" b="1" dirty="0">
                <a:effectLst/>
                <a:latin typeface="Times New Roman" panose="02020603050405020304" pitchFamily="18" charset="0"/>
                <a:ea typeface="Times"/>
                <a:cs typeface="Times New Roman" panose="02020603050405020304" pitchFamily="18" charset="0"/>
              </a:rPr>
              <a:t>systole</a:t>
            </a:r>
            <a:r>
              <a:rPr lang="en-GB" sz="2400" b="0" dirty="0">
                <a:effectLst/>
                <a:latin typeface="Times New Roman" panose="02020603050405020304" pitchFamily="18" charset="0"/>
                <a:ea typeface="Times"/>
                <a:cs typeface="Times New Roman" panose="02020603050405020304" pitchFamily="18" charset="0"/>
              </a:rPr>
              <a:t>, the AV-valves are </a:t>
            </a:r>
            <a:r>
              <a:rPr lang="en-GB" sz="2400" b="1" dirty="0">
                <a:effectLst/>
                <a:latin typeface="Times New Roman" panose="02020603050405020304" pitchFamily="18" charset="0"/>
                <a:ea typeface="Times"/>
                <a:cs typeface="Times New Roman" panose="02020603050405020304" pitchFamily="18" charset="0"/>
              </a:rPr>
              <a:t>closed</a:t>
            </a:r>
            <a:r>
              <a:rPr lang="en-GB" sz="2400" b="0" dirty="0">
                <a:effectLst/>
                <a:latin typeface="Times New Roman" panose="02020603050405020304" pitchFamily="18" charset="0"/>
                <a:ea typeface="Times"/>
                <a:cs typeface="Times New Roman" panose="02020603050405020304" pitchFamily="18" charset="0"/>
              </a:rPr>
              <a:t>. Blood that has meanwhile flown from the veins (VCS = vena cava superior, VCI = vena cava inferior and from the pulmonary veins) into the atria have accumulated in that space.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4.</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At the beginning of the diastole, when the AV-valves open, this accumulated blood will suddenly and rapidly flow into the ventricles; this the </a:t>
            </a:r>
            <a:r>
              <a:rPr lang="en-GB" sz="2400" b="1" dirty="0">
                <a:effectLst/>
                <a:latin typeface="Times New Roman" panose="02020603050405020304" pitchFamily="18" charset="0"/>
                <a:ea typeface="Times"/>
                <a:cs typeface="Times New Roman" panose="02020603050405020304" pitchFamily="18" charset="0"/>
              </a:rPr>
              <a:t>rapid filling phase</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832583"/>
            <a:ext cx="5354351" cy="523220"/>
          </a:xfrm>
          <a:prstGeom prst="rect">
            <a:avLst/>
          </a:prstGeom>
          <a:noFill/>
        </p:spPr>
        <p:txBody>
          <a:bodyPr wrap="none" rtlCol="0">
            <a:spAutoFit/>
          </a:bodyPr>
          <a:lstStyle/>
          <a:p>
            <a:r>
              <a:rPr lang="en-GB" sz="2800" b="1" dirty="0">
                <a:effectLst/>
                <a:latin typeface="Times"/>
              </a:rPr>
              <a:t>A. Blood flow during the diastole:</a:t>
            </a:r>
            <a:endParaRPr lang="en-US" sz="2800" b="1" dirty="0">
              <a:effectLst/>
              <a:latin typeface="Times"/>
            </a:endParaRPr>
          </a:p>
        </p:txBody>
      </p:sp>
      <p:pic>
        <p:nvPicPr>
          <p:cNvPr id="12" name="Picture 11">
            <a:extLst>
              <a:ext uri="{FF2B5EF4-FFF2-40B4-BE49-F238E27FC236}">
                <a16:creationId xmlns:a16="http://schemas.microsoft.com/office/drawing/2014/main" id="{4034666C-0E6F-68BE-5647-60D9AD5B4A43}"/>
              </a:ext>
            </a:extLst>
          </p:cNvPr>
          <p:cNvPicPr>
            <a:picLocks noChangeAspect="1"/>
          </p:cNvPicPr>
          <p:nvPr/>
        </p:nvPicPr>
        <p:blipFill>
          <a:blip r:embed="rId2"/>
          <a:stretch>
            <a:fillRect/>
          </a:stretch>
        </p:blipFill>
        <p:spPr>
          <a:xfrm>
            <a:off x="7317486" y="812009"/>
            <a:ext cx="2019300" cy="2870200"/>
          </a:xfrm>
          <a:prstGeom prst="rect">
            <a:avLst/>
          </a:prstGeom>
        </p:spPr>
      </p:pic>
      <p:pic>
        <p:nvPicPr>
          <p:cNvPr id="13" name="Picture 12">
            <a:extLst>
              <a:ext uri="{FF2B5EF4-FFF2-40B4-BE49-F238E27FC236}">
                <a16:creationId xmlns:a16="http://schemas.microsoft.com/office/drawing/2014/main" id="{218B0D8C-F29D-DB3E-2139-84E30F20F33A}"/>
              </a:ext>
            </a:extLst>
          </p:cNvPr>
          <p:cNvPicPr>
            <a:picLocks noChangeAspect="1"/>
          </p:cNvPicPr>
          <p:nvPr/>
        </p:nvPicPr>
        <p:blipFill>
          <a:blip r:embed="rId3"/>
          <a:stretch>
            <a:fillRect/>
          </a:stretch>
        </p:blipFill>
        <p:spPr>
          <a:xfrm>
            <a:off x="9800897" y="3543742"/>
            <a:ext cx="2019300" cy="2870200"/>
          </a:xfrm>
          <a:prstGeom prst="rect">
            <a:avLst/>
          </a:prstGeom>
        </p:spPr>
      </p:pic>
      <p:pic>
        <p:nvPicPr>
          <p:cNvPr id="14" name="Picture 13">
            <a:extLst>
              <a:ext uri="{FF2B5EF4-FFF2-40B4-BE49-F238E27FC236}">
                <a16:creationId xmlns:a16="http://schemas.microsoft.com/office/drawing/2014/main" id="{5DE162E1-19D6-5025-6C29-CBDCF13A30A8}"/>
              </a:ext>
            </a:extLst>
          </p:cNvPr>
          <p:cNvPicPr>
            <a:picLocks noChangeAspect="1"/>
          </p:cNvPicPr>
          <p:nvPr/>
        </p:nvPicPr>
        <p:blipFill>
          <a:blip r:embed="rId4"/>
          <a:stretch>
            <a:fillRect/>
          </a:stretch>
        </p:blipFill>
        <p:spPr>
          <a:xfrm>
            <a:off x="7461914" y="3563941"/>
            <a:ext cx="2019300" cy="2870200"/>
          </a:xfrm>
          <a:prstGeom prst="rect">
            <a:avLst/>
          </a:prstGeom>
        </p:spPr>
      </p:pic>
      <p:pic>
        <p:nvPicPr>
          <p:cNvPr id="15" name="Picture 14">
            <a:extLst>
              <a:ext uri="{FF2B5EF4-FFF2-40B4-BE49-F238E27FC236}">
                <a16:creationId xmlns:a16="http://schemas.microsoft.com/office/drawing/2014/main" id="{8C012E48-4BA9-5619-3A96-AAD53A9806D4}"/>
              </a:ext>
            </a:extLst>
          </p:cNvPr>
          <p:cNvPicPr>
            <a:picLocks noChangeAspect="1"/>
          </p:cNvPicPr>
          <p:nvPr/>
        </p:nvPicPr>
        <p:blipFill>
          <a:blip r:embed="rId5"/>
          <a:stretch>
            <a:fillRect/>
          </a:stretch>
        </p:blipFill>
        <p:spPr>
          <a:xfrm>
            <a:off x="9715500" y="780508"/>
            <a:ext cx="2019300" cy="2870200"/>
          </a:xfrm>
          <a:prstGeom prst="rect">
            <a:avLst/>
          </a:prstGeom>
        </p:spPr>
      </p:pic>
    </p:spTree>
    <p:extLst>
      <p:ext uri="{BB962C8B-B14F-4D97-AF65-F5344CB8AC3E}">
        <p14:creationId xmlns:p14="http://schemas.microsoft.com/office/powerpoint/2010/main" val="2654934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215711"/>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2447388"/>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324386"/>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1058817" y="1262171"/>
            <a:ext cx="6100354" cy="5262979"/>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5.</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Once this accumulated blood has flown into the ventricles, blood keeps streaming in from the veins into the atria. This blood can immediately flow further into the ventricles: </a:t>
            </a:r>
            <a:r>
              <a:rPr lang="en-GB" sz="2400" b="1" dirty="0">
                <a:effectLst/>
                <a:latin typeface="Times New Roman" panose="02020603050405020304" pitchFamily="18" charset="0"/>
                <a:ea typeface="Times"/>
                <a:cs typeface="Times New Roman" panose="02020603050405020304" pitchFamily="18" charset="0"/>
              </a:rPr>
              <a:t>passive filling phase.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6.</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At the end of the ventricular diastole, the sinus node will become excited again and the atrial systole will start (remember that the atrial systole starts before the ventricular systole). This atrial excitation will induce atrial contraction and this will squeeze the last remaining blood into the ventricles; </a:t>
            </a:r>
            <a:r>
              <a:rPr lang="en-GB" sz="2400" b="1" dirty="0">
                <a:effectLst/>
                <a:latin typeface="Times New Roman" panose="02020603050405020304" pitchFamily="18" charset="0"/>
                <a:ea typeface="Times"/>
                <a:cs typeface="Times New Roman" panose="02020603050405020304" pitchFamily="18" charset="0"/>
              </a:rPr>
              <a:t>active filling phase</a:t>
            </a:r>
            <a:r>
              <a:rPr lang="en-GB" sz="2400" b="0" dirty="0">
                <a:effectLst/>
                <a:latin typeface="Times New Roman" panose="02020603050405020304" pitchFamily="18" charset="0"/>
                <a:ea typeface="Times"/>
                <a:cs typeface="Times New Roman" panose="02020603050405020304" pitchFamily="18" charset="0"/>
              </a:rPr>
              <a:t>.</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712267"/>
            <a:ext cx="5354351" cy="523220"/>
          </a:xfrm>
          <a:prstGeom prst="rect">
            <a:avLst/>
          </a:prstGeom>
          <a:noFill/>
        </p:spPr>
        <p:txBody>
          <a:bodyPr wrap="none" rtlCol="0">
            <a:spAutoFit/>
          </a:bodyPr>
          <a:lstStyle/>
          <a:p>
            <a:r>
              <a:rPr lang="en-GB" sz="2800" b="1" dirty="0">
                <a:effectLst/>
                <a:latin typeface="Times"/>
              </a:rPr>
              <a:t>A. Blood flow during the diastole:</a:t>
            </a:r>
            <a:endParaRPr lang="en-US" sz="2800" b="1" dirty="0">
              <a:effectLst/>
              <a:latin typeface="Times"/>
            </a:endParaRPr>
          </a:p>
        </p:txBody>
      </p:sp>
      <p:pic>
        <p:nvPicPr>
          <p:cNvPr id="3" name="Picture 2">
            <a:extLst>
              <a:ext uri="{FF2B5EF4-FFF2-40B4-BE49-F238E27FC236}">
                <a16:creationId xmlns:a16="http://schemas.microsoft.com/office/drawing/2014/main" id="{21D4CD4E-3899-1694-353F-805DBEAD6A09}"/>
              </a:ext>
            </a:extLst>
          </p:cNvPr>
          <p:cNvPicPr>
            <a:picLocks noChangeAspect="1"/>
          </p:cNvPicPr>
          <p:nvPr/>
        </p:nvPicPr>
        <p:blipFill>
          <a:blip r:embed="rId2"/>
          <a:stretch>
            <a:fillRect/>
          </a:stretch>
        </p:blipFill>
        <p:spPr>
          <a:xfrm>
            <a:off x="7317486" y="812009"/>
            <a:ext cx="2019300" cy="2870200"/>
          </a:xfrm>
          <a:prstGeom prst="rect">
            <a:avLst/>
          </a:prstGeom>
        </p:spPr>
      </p:pic>
      <p:pic>
        <p:nvPicPr>
          <p:cNvPr id="13" name="Picture 12">
            <a:extLst>
              <a:ext uri="{FF2B5EF4-FFF2-40B4-BE49-F238E27FC236}">
                <a16:creationId xmlns:a16="http://schemas.microsoft.com/office/drawing/2014/main" id="{FF0CB156-E365-F047-9BE8-26AC52F502D0}"/>
              </a:ext>
            </a:extLst>
          </p:cNvPr>
          <p:cNvPicPr>
            <a:picLocks noChangeAspect="1"/>
          </p:cNvPicPr>
          <p:nvPr/>
        </p:nvPicPr>
        <p:blipFill>
          <a:blip r:embed="rId3"/>
          <a:stretch>
            <a:fillRect/>
          </a:stretch>
        </p:blipFill>
        <p:spPr>
          <a:xfrm>
            <a:off x="9800897" y="3543742"/>
            <a:ext cx="2019300" cy="2870200"/>
          </a:xfrm>
          <a:prstGeom prst="rect">
            <a:avLst/>
          </a:prstGeom>
        </p:spPr>
      </p:pic>
      <p:pic>
        <p:nvPicPr>
          <p:cNvPr id="14" name="Picture 13">
            <a:extLst>
              <a:ext uri="{FF2B5EF4-FFF2-40B4-BE49-F238E27FC236}">
                <a16:creationId xmlns:a16="http://schemas.microsoft.com/office/drawing/2014/main" id="{D1154E96-F10E-423D-206D-FC533E47E30B}"/>
              </a:ext>
            </a:extLst>
          </p:cNvPr>
          <p:cNvPicPr>
            <a:picLocks noChangeAspect="1"/>
          </p:cNvPicPr>
          <p:nvPr/>
        </p:nvPicPr>
        <p:blipFill>
          <a:blip r:embed="rId4"/>
          <a:stretch>
            <a:fillRect/>
          </a:stretch>
        </p:blipFill>
        <p:spPr>
          <a:xfrm>
            <a:off x="7461914" y="3563941"/>
            <a:ext cx="2019300" cy="2870200"/>
          </a:xfrm>
          <a:prstGeom prst="rect">
            <a:avLst/>
          </a:prstGeom>
        </p:spPr>
      </p:pic>
      <p:pic>
        <p:nvPicPr>
          <p:cNvPr id="15" name="Picture 14">
            <a:extLst>
              <a:ext uri="{FF2B5EF4-FFF2-40B4-BE49-F238E27FC236}">
                <a16:creationId xmlns:a16="http://schemas.microsoft.com/office/drawing/2014/main" id="{7B5B0893-075D-643B-CEBB-3FAA6D6A22D0}"/>
              </a:ext>
            </a:extLst>
          </p:cNvPr>
          <p:cNvPicPr>
            <a:picLocks noChangeAspect="1"/>
          </p:cNvPicPr>
          <p:nvPr/>
        </p:nvPicPr>
        <p:blipFill>
          <a:blip r:embed="rId5"/>
          <a:stretch>
            <a:fillRect/>
          </a:stretch>
        </p:blipFill>
        <p:spPr>
          <a:xfrm>
            <a:off x="9715500" y="780508"/>
            <a:ext cx="2019300" cy="2870200"/>
          </a:xfrm>
          <a:prstGeom prst="rect">
            <a:avLst/>
          </a:prstGeom>
        </p:spPr>
      </p:pic>
    </p:spTree>
    <p:extLst>
      <p:ext uri="{BB962C8B-B14F-4D97-AF65-F5344CB8AC3E}">
        <p14:creationId xmlns:p14="http://schemas.microsoft.com/office/powerpoint/2010/main" val="273081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169593"/>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2447388"/>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324386"/>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361950" y="1739426"/>
            <a:ext cx="6549571" cy="5262979"/>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As I said before, the diastole begins when the AV-valves open and ends when the AV-valves close (at the next systole).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During diastole, the pressure in the ventricles is very low, close to zero mmHg. This is important as it must be lower than the low pressures in the atria, or else, blood would not flow into the ventricles.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 Therefore, as shown in the diagram, there is not much change in the ventricular pressure during diastole, in contrast to the big change during systole.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b="1"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982980"/>
            <a:ext cx="6057940" cy="523220"/>
          </a:xfrm>
          <a:prstGeom prst="rect">
            <a:avLst/>
          </a:prstGeom>
          <a:noFill/>
        </p:spPr>
        <p:txBody>
          <a:bodyPr wrap="none" rtlCol="0">
            <a:spAutoFit/>
          </a:bodyPr>
          <a:lstStyle/>
          <a:p>
            <a:r>
              <a:rPr lang="en-GB" sz="2800" b="1" dirty="0">
                <a:latin typeface="Times"/>
              </a:rPr>
              <a:t>B</a:t>
            </a:r>
            <a:r>
              <a:rPr lang="en-GB" sz="2800" b="1" dirty="0">
                <a:effectLst/>
                <a:latin typeface="Times"/>
              </a:rPr>
              <a:t>. </a:t>
            </a:r>
            <a:r>
              <a:rPr lang="en-GB" sz="2800" b="1" dirty="0">
                <a:effectLst/>
                <a:latin typeface="Times"/>
                <a:ea typeface="Times"/>
                <a:cs typeface="Times New Roman" panose="02020603050405020304" pitchFamily="18" charset="0"/>
              </a:rPr>
              <a:t>Blood pressure during the diastole:</a:t>
            </a:r>
            <a:r>
              <a:rPr lang="en-US" sz="2800" b="1" dirty="0">
                <a:effectLst/>
              </a:rPr>
              <a:t> </a:t>
            </a:r>
            <a:endParaRPr lang="en-US" sz="2800" b="1" dirty="0">
              <a:effectLst/>
              <a:latin typeface="Times"/>
            </a:endParaRPr>
          </a:p>
        </p:txBody>
      </p:sp>
      <p:pic>
        <p:nvPicPr>
          <p:cNvPr id="13" name="Picture 12">
            <a:extLst>
              <a:ext uri="{FF2B5EF4-FFF2-40B4-BE49-F238E27FC236}">
                <a16:creationId xmlns:a16="http://schemas.microsoft.com/office/drawing/2014/main" id="{A7D84016-24EC-515F-781B-0EF06EC0D885}"/>
              </a:ext>
            </a:extLst>
          </p:cNvPr>
          <p:cNvPicPr>
            <a:picLocks noChangeAspect="1"/>
          </p:cNvPicPr>
          <p:nvPr/>
        </p:nvPicPr>
        <p:blipFill>
          <a:blip r:embed="rId2"/>
          <a:stretch>
            <a:fillRect/>
          </a:stretch>
        </p:blipFill>
        <p:spPr>
          <a:xfrm>
            <a:off x="6820590" y="1732168"/>
            <a:ext cx="5257109" cy="3258932"/>
          </a:xfrm>
          <a:prstGeom prst="rect">
            <a:avLst/>
          </a:prstGeom>
        </p:spPr>
      </p:pic>
    </p:spTree>
    <p:extLst>
      <p:ext uri="{BB962C8B-B14F-4D97-AF65-F5344CB8AC3E}">
        <p14:creationId xmlns:p14="http://schemas.microsoft.com/office/powerpoint/2010/main" val="1061280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169593"/>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2447388"/>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324386"/>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1238250" y="1796576"/>
            <a:ext cx="9963150" cy="3416320"/>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Note that the blood flow from the veins into the atria is constant and continuous and is never interrupted during systole and diastole.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But, because of the pumping of the heart, the blood that flows out of the heart, into the arteries is not continuous but </a:t>
            </a:r>
            <a:r>
              <a:rPr lang="en-GB" sz="2400" b="1" dirty="0">
                <a:effectLst/>
                <a:latin typeface="Times New Roman" panose="02020603050405020304" pitchFamily="18" charset="0"/>
                <a:ea typeface="Times"/>
                <a:cs typeface="Times New Roman" panose="02020603050405020304" pitchFamily="18" charset="0"/>
              </a:rPr>
              <a:t>pulsatile</a:t>
            </a:r>
            <a:r>
              <a:rPr lang="en-GB" sz="2400" b="0" dirty="0">
                <a:effectLst/>
                <a:latin typeface="Times New Roman" panose="02020603050405020304" pitchFamily="18" charset="0"/>
                <a:ea typeface="Times"/>
                <a:cs typeface="Times New Roman" panose="02020603050405020304" pitchFamily="18" charset="0"/>
              </a:rPr>
              <a:t> (in “spurts”).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While the ventricles contract, the AV-valves are closed but there must be space available where meanwhile the venous blood can be collected or “pooled”.</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982980"/>
            <a:ext cx="3340402" cy="523220"/>
          </a:xfrm>
          <a:prstGeom prst="rect">
            <a:avLst/>
          </a:prstGeom>
          <a:noFill/>
        </p:spPr>
        <p:txBody>
          <a:bodyPr wrap="none" rtlCol="0">
            <a:spAutoFit/>
          </a:bodyPr>
          <a:lstStyle/>
          <a:p>
            <a:r>
              <a:rPr lang="en-GB" sz="2800" b="1" dirty="0">
                <a:effectLst/>
                <a:latin typeface="Times New Roman" panose="02020603050405020304" pitchFamily="18" charset="0"/>
                <a:cs typeface="Times New Roman" panose="02020603050405020304" pitchFamily="18" charset="0"/>
              </a:rPr>
              <a:t>C. </a:t>
            </a:r>
            <a:r>
              <a:rPr lang="en-GB" sz="2800" b="1" dirty="0">
                <a:effectLst/>
                <a:latin typeface="Times New Roman" panose="02020603050405020304" pitchFamily="18" charset="0"/>
                <a:ea typeface="Times"/>
                <a:cs typeface="Times New Roman" panose="02020603050405020304" pitchFamily="18" charset="0"/>
              </a:rPr>
              <a:t>Additional notes:</a:t>
            </a:r>
            <a:endParaRPr lang="en-US" sz="28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176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B.4.3. The Cardiac </a:t>
            </a:r>
            <a:r>
              <a:rPr lang="en-US" sz="1200" i="1" dirty="0">
                <a:solidFill>
                  <a:schemeClr val="tx2">
                    <a:lumMod val="60000"/>
                    <a:lumOff val="40000"/>
                  </a:schemeClr>
                </a:solidFill>
                <a:latin typeface="Helvetica" pitchFamily="2" charset="0"/>
              </a:rPr>
              <a:t>Diastole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169593"/>
            <a:ext cx="8488827" cy="523220"/>
          </a:xfrm>
          <a:prstGeom prst="rect">
            <a:avLst/>
          </a:prstGeom>
          <a:noFill/>
        </p:spPr>
        <p:txBody>
          <a:bodyPr wrap="square">
            <a:spAutoFit/>
          </a:bodyPr>
          <a:lstStyle/>
          <a:p>
            <a:pPr marL="0" marR="0" algn="ctr">
              <a:spcBef>
                <a:spcPts val="0"/>
              </a:spcBef>
              <a:spcAft>
                <a:spcPts val="0"/>
              </a:spcAft>
            </a:pPr>
            <a:r>
              <a:rPr lang="en-US" sz="2800" b="1" dirty="0">
                <a:solidFill>
                  <a:schemeClr val="accent1"/>
                </a:solidFill>
                <a:latin typeface="Times New Roman" panose="02020603050405020304" pitchFamily="18" charset="0"/>
                <a:cs typeface="Times New Roman" panose="02020603050405020304" pitchFamily="18" charset="0"/>
              </a:rPr>
              <a:t>B.4.3. The Cardiac Diastole</a:t>
            </a:r>
            <a:r>
              <a:rPr lang="en-US" sz="2800" b="1" dirty="0">
                <a:solidFill>
                  <a:schemeClr val="accent1"/>
                </a:solidFill>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2447388"/>
            <a:ext cx="184731" cy="523220"/>
          </a:xfrm>
          <a:prstGeom prst="rect">
            <a:avLst/>
          </a:prstGeom>
          <a:noFill/>
        </p:spPr>
        <p:txBody>
          <a:bodyPr wrap="none" rtlCol="0">
            <a:spAutoFit/>
          </a:bodyPr>
          <a:lstStyle/>
          <a:p>
            <a:endParaRPr lang="en-US" sz="2800"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324386"/>
            <a:ext cx="184731" cy="523220"/>
          </a:xfrm>
          <a:prstGeom prst="rect">
            <a:avLst/>
          </a:prstGeom>
          <a:noFill/>
        </p:spPr>
        <p:txBody>
          <a:bodyPr wrap="none" rtlCol="0">
            <a:spAutoFit/>
          </a:bodyPr>
          <a:lstStyle/>
          <a:p>
            <a:endParaRPr lang="en-US" sz="2800" dirty="0"/>
          </a:p>
        </p:txBody>
      </p:sp>
      <p:sp>
        <p:nvSpPr>
          <p:cNvPr id="4" name="TextBox 3">
            <a:extLst>
              <a:ext uri="{FF2B5EF4-FFF2-40B4-BE49-F238E27FC236}">
                <a16:creationId xmlns:a16="http://schemas.microsoft.com/office/drawing/2014/main" id="{9E162E81-587C-D5F0-2207-6DBC074E3AF6}"/>
              </a:ext>
            </a:extLst>
          </p:cNvPr>
          <p:cNvSpPr txBox="1"/>
          <p:nvPr/>
        </p:nvSpPr>
        <p:spPr>
          <a:xfrm>
            <a:off x="1238250" y="1796576"/>
            <a:ext cx="9963150" cy="3416320"/>
          </a:xfrm>
          <a:prstGeom prst="rect">
            <a:avLst/>
          </a:prstGeom>
          <a:noFill/>
        </p:spPr>
        <p:txBody>
          <a:bodyPr wrap="square">
            <a:spAutoFit/>
          </a:bodyPr>
          <a:lstStyle/>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4.</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This pooling of blood is done in the atria. This is the major function of the atria.</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5.</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Note that the atrial contraction only plays a minor role in the blood flow from the atria into the ventricles; estimated at about 25% of the total blood flow.</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6.</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But, if the ventricles don’t contract, then of course there will be NO blood flow into the arteries at all! This is simply incompatible with life.</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B6CFDA2A-BC2F-B39D-B6E0-473781B1D5E3}"/>
              </a:ext>
            </a:extLst>
          </p:cNvPr>
          <p:cNvSpPr txBox="1"/>
          <p:nvPr/>
        </p:nvSpPr>
        <p:spPr>
          <a:xfrm>
            <a:off x="609600" y="982980"/>
            <a:ext cx="3340402" cy="523220"/>
          </a:xfrm>
          <a:prstGeom prst="rect">
            <a:avLst/>
          </a:prstGeom>
          <a:noFill/>
        </p:spPr>
        <p:txBody>
          <a:bodyPr wrap="none" rtlCol="0">
            <a:spAutoFit/>
          </a:bodyPr>
          <a:lstStyle/>
          <a:p>
            <a:r>
              <a:rPr lang="en-GB" sz="2800" b="1" dirty="0">
                <a:effectLst/>
                <a:latin typeface="Times New Roman" panose="02020603050405020304" pitchFamily="18" charset="0"/>
                <a:cs typeface="Times New Roman" panose="02020603050405020304" pitchFamily="18" charset="0"/>
              </a:rPr>
              <a:t>C. </a:t>
            </a:r>
            <a:r>
              <a:rPr lang="en-GB" sz="2800" b="1" dirty="0">
                <a:effectLst/>
                <a:latin typeface="Times New Roman" panose="02020603050405020304" pitchFamily="18" charset="0"/>
                <a:ea typeface="Times"/>
                <a:cs typeface="Times New Roman" panose="02020603050405020304" pitchFamily="18" charset="0"/>
              </a:rPr>
              <a:t>Additional notes:</a:t>
            </a:r>
            <a:endParaRPr lang="en-US" sz="28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531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2383</TotalTime>
  <Words>745</Words>
  <Application>Microsoft Macintosh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Helvetica</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652</cp:revision>
  <dcterms:created xsi:type="dcterms:W3CDTF">2026-03-27T09:36:05Z</dcterms:created>
  <dcterms:modified xsi:type="dcterms:W3CDTF">2026-05-21T14:39:54Z</dcterms:modified>
</cp:coreProperties>
</file>