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6"/>
  </p:notesMasterIdLst>
  <p:sldIdLst>
    <p:sldId id="258" r:id="rId2"/>
    <p:sldId id="259" r:id="rId3"/>
    <p:sldId id="260" r:id="rId4"/>
    <p:sldId id="261" r:id="rId5"/>
    <p:sldId id="262" r:id="rId6"/>
    <p:sldId id="263" r:id="rId7"/>
    <p:sldId id="267" r:id="rId8"/>
    <p:sldId id="268" r:id="rId9"/>
    <p:sldId id="269" r:id="rId10"/>
    <p:sldId id="270" r:id="rId11"/>
    <p:sldId id="271" r:id="rId12"/>
    <p:sldId id="272" r:id="rId13"/>
    <p:sldId id="273" r:id="rId14"/>
    <p:sldId id="274"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4209"/>
    <p:restoredTop sz="94674"/>
  </p:normalViewPr>
  <p:slideViewPr>
    <p:cSldViewPr snapToGrid="0">
      <p:cViewPr varScale="1">
        <p:scale>
          <a:sx n="61" d="100"/>
          <a:sy n="61" d="100"/>
        </p:scale>
        <p:origin x="232" y="1552"/>
      </p:cViewPr>
      <p:guideLst>
        <p:guide orient="horz" pos="2160"/>
        <p:guide pos="3840"/>
      </p:guideLst>
    </p:cSldViewPr>
  </p:slideViewPr>
  <p:outlineViewPr>
    <p:cViewPr>
      <p:scale>
        <a:sx n="33" d="100"/>
        <a:sy n="33" d="100"/>
      </p:scale>
      <p:origin x="0" y="-2376"/>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0C7307-F60D-5344-9E85-C005D0A8AD04}" type="datetimeFigureOut">
              <a:rPr lang="en-US" smtClean="0"/>
              <a:t>6/2/26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FE18C7-EAD9-2147-90C4-976AD59224BE}" type="slidenum">
              <a:rPr lang="en-US" smtClean="0"/>
              <a:t>‹#›</a:t>
            </a:fld>
            <a:endParaRPr lang="en-US" dirty="0"/>
          </a:p>
        </p:txBody>
      </p:sp>
    </p:spTree>
    <p:extLst>
      <p:ext uri="{BB962C8B-B14F-4D97-AF65-F5344CB8AC3E}">
        <p14:creationId xmlns:p14="http://schemas.microsoft.com/office/powerpoint/2010/main" val="3005060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1</a:t>
            </a:fld>
            <a:endParaRPr lang="en-US" dirty="0"/>
          </a:p>
        </p:txBody>
      </p:sp>
    </p:spTree>
    <p:extLst>
      <p:ext uri="{BB962C8B-B14F-4D97-AF65-F5344CB8AC3E}">
        <p14:creationId xmlns:p14="http://schemas.microsoft.com/office/powerpoint/2010/main" val="18141099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2</a:t>
            </a:fld>
            <a:endParaRPr lang="en-US" dirty="0"/>
          </a:p>
        </p:txBody>
      </p:sp>
    </p:spTree>
    <p:extLst>
      <p:ext uri="{BB962C8B-B14F-4D97-AF65-F5344CB8AC3E}">
        <p14:creationId xmlns:p14="http://schemas.microsoft.com/office/powerpoint/2010/main" val="20279304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3</a:t>
            </a:fld>
            <a:endParaRPr lang="en-US" dirty="0"/>
          </a:p>
        </p:txBody>
      </p:sp>
    </p:spTree>
    <p:extLst>
      <p:ext uri="{BB962C8B-B14F-4D97-AF65-F5344CB8AC3E}">
        <p14:creationId xmlns:p14="http://schemas.microsoft.com/office/powerpoint/2010/main" val="34944301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4</a:t>
            </a:fld>
            <a:endParaRPr lang="en-US" dirty="0"/>
          </a:p>
        </p:txBody>
      </p:sp>
    </p:spTree>
    <p:extLst>
      <p:ext uri="{BB962C8B-B14F-4D97-AF65-F5344CB8AC3E}">
        <p14:creationId xmlns:p14="http://schemas.microsoft.com/office/powerpoint/2010/main" val="36331796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5</a:t>
            </a:fld>
            <a:endParaRPr lang="en-US" dirty="0"/>
          </a:p>
        </p:txBody>
      </p:sp>
    </p:spTree>
    <p:extLst>
      <p:ext uri="{BB962C8B-B14F-4D97-AF65-F5344CB8AC3E}">
        <p14:creationId xmlns:p14="http://schemas.microsoft.com/office/powerpoint/2010/main" val="41991958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6</a:t>
            </a:fld>
            <a:endParaRPr lang="en-US" dirty="0"/>
          </a:p>
        </p:txBody>
      </p:sp>
    </p:spTree>
    <p:extLst>
      <p:ext uri="{BB962C8B-B14F-4D97-AF65-F5344CB8AC3E}">
        <p14:creationId xmlns:p14="http://schemas.microsoft.com/office/powerpoint/2010/main" val="28309001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7</a:t>
            </a:fld>
            <a:endParaRPr lang="en-US" dirty="0"/>
          </a:p>
        </p:txBody>
      </p:sp>
    </p:spTree>
    <p:extLst>
      <p:ext uri="{BB962C8B-B14F-4D97-AF65-F5344CB8AC3E}">
        <p14:creationId xmlns:p14="http://schemas.microsoft.com/office/powerpoint/2010/main" val="36067668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8</a:t>
            </a:fld>
            <a:endParaRPr lang="en-US" dirty="0"/>
          </a:p>
        </p:txBody>
      </p:sp>
    </p:spTree>
    <p:extLst>
      <p:ext uri="{BB962C8B-B14F-4D97-AF65-F5344CB8AC3E}">
        <p14:creationId xmlns:p14="http://schemas.microsoft.com/office/powerpoint/2010/main" val="19048341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9</a:t>
            </a:fld>
            <a:endParaRPr lang="en-US" dirty="0"/>
          </a:p>
        </p:txBody>
      </p:sp>
    </p:spTree>
    <p:extLst>
      <p:ext uri="{BB962C8B-B14F-4D97-AF65-F5344CB8AC3E}">
        <p14:creationId xmlns:p14="http://schemas.microsoft.com/office/powerpoint/2010/main" val="37645336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10</a:t>
            </a:fld>
            <a:endParaRPr lang="en-US" dirty="0"/>
          </a:p>
        </p:txBody>
      </p:sp>
    </p:spTree>
    <p:extLst>
      <p:ext uri="{BB962C8B-B14F-4D97-AF65-F5344CB8AC3E}">
        <p14:creationId xmlns:p14="http://schemas.microsoft.com/office/powerpoint/2010/main" val="30120226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11</a:t>
            </a:fld>
            <a:endParaRPr lang="en-US" dirty="0"/>
          </a:p>
        </p:txBody>
      </p:sp>
    </p:spTree>
    <p:extLst>
      <p:ext uri="{BB962C8B-B14F-4D97-AF65-F5344CB8AC3E}">
        <p14:creationId xmlns:p14="http://schemas.microsoft.com/office/powerpoint/2010/main" val="15048316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12</a:t>
            </a:fld>
            <a:endParaRPr lang="en-US" dirty="0"/>
          </a:p>
        </p:txBody>
      </p:sp>
    </p:spTree>
    <p:extLst>
      <p:ext uri="{BB962C8B-B14F-4D97-AF65-F5344CB8AC3E}">
        <p14:creationId xmlns:p14="http://schemas.microsoft.com/office/powerpoint/2010/main" val="21781750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13</a:t>
            </a:fld>
            <a:endParaRPr lang="en-US" dirty="0"/>
          </a:p>
        </p:txBody>
      </p:sp>
    </p:spTree>
    <p:extLst>
      <p:ext uri="{BB962C8B-B14F-4D97-AF65-F5344CB8AC3E}">
        <p14:creationId xmlns:p14="http://schemas.microsoft.com/office/powerpoint/2010/main" val="38189321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DFE18C7-EAD9-2147-90C4-976AD59224BE}" type="slidenum">
              <a:rPr lang="en-US" smtClean="0"/>
              <a:t>14</a:t>
            </a:fld>
            <a:endParaRPr lang="en-US" dirty="0"/>
          </a:p>
        </p:txBody>
      </p:sp>
    </p:spTree>
    <p:extLst>
      <p:ext uri="{BB962C8B-B14F-4D97-AF65-F5344CB8AC3E}">
        <p14:creationId xmlns:p14="http://schemas.microsoft.com/office/powerpoint/2010/main" val="28503778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B40293-9D2D-5B76-C10C-7B079C10C3A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5C9B518-1438-78C3-4795-37DCA45003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C141A6F-EF41-8418-0194-3FD388E93549}"/>
              </a:ext>
            </a:extLst>
          </p:cNvPr>
          <p:cNvSpPr>
            <a:spLocks noGrp="1"/>
          </p:cNvSpPr>
          <p:nvPr>
            <p:ph type="dt" sz="half" idx="10"/>
          </p:nvPr>
        </p:nvSpPr>
        <p:spPr/>
        <p:txBody>
          <a:bodyPr/>
          <a:lstStyle/>
          <a:p>
            <a:fld id="{9520B1E0-43CE-BC44-A706-B644E279A5FF}" type="datetimeFigureOut">
              <a:rPr lang="en-US" smtClean="0"/>
              <a:t>6/2/26</a:t>
            </a:fld>
            <a:endParaRPr lang="en-US" dirty="0"/>
          </a:p>
        </p:txBody>
      </p:sp>
      <p:sp>
        <p:nvSpPr>
          <p:cNvPr id="5" name="Footer Placeholder 4">
            <a:extLst>
              <a:ext uri="{FF2B5EF4-FFF2-40B4-BE49-F238E27FC236}">
                <a16:creationId xmlns:a16="http://schemas.microsoft.com/office/drawing/2014/main" id="{18FC8567-E247-2BE8-8C08-F3075992897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78956BE-7CFD-B9DE-2EBC-0543CF7B5263}"/>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23788739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06D2B-5655-E0BB-D279-6609C913F2E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AB96C8-1980-3335-66D9-1881A875BA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F53613-0DED-AC60-7DCE-AAF66189DF5C}"/>
              </a:ext>
            </a:extLst>
          </p:cNvPr>
          <p:cNvSpPr>
            <a:spLocks noGrp="1"/>
          </p:cNvSpPr>
          <p:nvPr>
            <p:ph type="dt" sz="half" idx="10"/>
          </p:nvPr>
        </p:nvSpPr>
        <p:spPr/>
        <p:txBody>
          <a:bodyPr/>
          <a:lstStyle/>
          <a:p>
            <a:fld id="{9520B1E0-43CE-BC44-A706-B644E279A5FF}" type="datetimeFigureOut">
              <a:rPr lang="en-US" smtClean="0"/>
              <a:t>6/2/26</a:t>
            </a:fld>
            <a:endParaRPr lang="en-US" dirty="0"/>
          </a:p>
        </p:txBody>
      </p:sp>
      <p:sp>
        <p:nvSpPr>
          <p:cNvPr id="5" name="Footer Placeholder 4">
            <a:extLst>
              <a:ext uri="{FF2B5EF4-FFF2-40B4-BE49-F238E27FC236}">
                <a16:creationId xmlns:a16="http://schemas.microsoft.com/office/drawing/2014/main" id="{7D9B040A-2C18-1DC4-84D4-C39415FA568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AEF025C-8920-C6DA-93A4-DDBCF503B28A}"/>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10445495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AB9BDA-B6FE-7D9A-146C-CA516444287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BB3C9C2-14BA-7F4C-E06F-3F11FEA751E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95397BF-7363-28B5-8C77-79D4B85CC695}"/>
              </a:ext>
            </a:extLst>
          </p:cNvPr>
          <p:cNvSpPr>
            <a:spLocks noGrp="1"/>
          </p:cNvSpPr>
          <p:nvPr>
            <p:ph type="dt" sz="half" idx="10"/>
          </p:nvPr>
        </p:nvSpPr>
        <p:spPr/>
        <p:txBody>
          <a:bodyPr/>
          <a:lstStyle/>
          <a:p>
            <a:fld id="{9520B1E0-43CE-BC44-A706-B644E279A5FF}" type="datetimeFigureOut">
              <a:rPr lang="en-US" smtClean="0"/>
              <a:t>6/2/26</a:t>
            </a:fld>
            <a:endParaRPr lang="en-US" dirty="0"/>
          </a:p>
        </p:txBody>
      </p:sp>
      <p:sp>
        <p:nvSpPr>
          <p:cNvPr id="5" name="Footer Placeholder 4">
            <a:extLst>
              <a:ext uri="{FF2B5EF4-FFF2-40B4-BE49-F238E27FC236}">
                <a16:creationId xmlns:a16="http://schemas.microsoft.com/office/drawing/2014/main" id="{073F635E-8DB4-3ADD-E8E3-02D298C9990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DEA0E090-4687-4E0A-4154-8707C8FFA0FE}"/>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11027856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9C627F-5B41-F799-2693-23663B39B8E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C835F29-004E-03C0-ED8E-81E6427453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A39E838-1502-9177-433F-21A3856D391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FF60357-9A2D-CEB4-D5E5-2C49D1C6F809}"/>
              </a:ext>
            </a:extLst>
          </p:cNvPr>
          <p:cNvSpPr>
            <a:spLocks noGrp="1"/>
          </p:cNvSpPr>
          <p:nvPr>
            <p:ph type="dt" sz="half" idx="10"/>
          </p:nvPr>
        </p:nvSpPr>
        <p:spPr/>
        <p:txBody>
          <a:bodyPr/>
          <a:lstStyle/>
          <a:p>
            <a:fld id="{9520B1E0-43CE-BC44-A706-B644E279A5FF}" type="datetimeFigureOut">
              <a:rPr lang="en-US" smtClean="0"/>
              <a:t>6/2/26</a:t>
            </a:fld>
            <a:endParaRPr lang="en-US" dirty="0"/>
          </a:p>
        </p:txBody>
      </p:sp>
      <p:sp>
        <p:nvSpPr>
          <p:cNvPr id="6" name="Footer Placeholder 5">
            <a:extLst>
              <a:ext uri="{FF2B5EF4-FFF2-40B4-BE49-F238E27FC236}">
                <a16:creationId xmlns:a16="http://schemas.microsoft.com/office/drawing/2014/main" id="{519EF0C9-5CB6-4EB5-6E30-16577DFF913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6F47D5D0-9F6B-4A09-1EFB-7A540EA8E0B9}"/>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272063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8B6902-C2E4-CE8B-D1C2-FD04736E82F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D136F51-1B1B-7078-CD89-B87CD663B27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F6248A7-F682-A502-22A8-6AC5F9290CD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5BFB307-CC31-159F-7042-BE8440205B0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5545341-DA12-9847-6214-E65A5B9DA7C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94B1DEB-259D-FC75-ED48-45C1506F152A}"/>
              </a:ext>
            </a:extLst>
          </p:cNvPr>
          <p:cNvSpPr>
            <a:spLocks noGrp="1"/>
          </p:cNvSpPr>
          <p:nvPr>
            <p:ph type="dt" sz="half" idx="10"/>
          </p:nvPr>
        </p:nvSpPr>
        <p:spPr/>
        <p:txBody>
          <a:bodyPr/>
          <a:lstStyle/>
          <a:p>
            <a:fld id="{9520B1E0-43CE-BC44-A706-B644E279A5FF}" type="datetimeFigureOut">
              <a:rPr lang="en-US" smtClean="0"/>
              <a:t>6/2/26</a:t>
            </a:fld>
            <a:endParaRPr lang="en-US" dirty="0"/>
          </a:p>
        </p:txBody>
      </p:sp>
      <p:sp>
        <p:nvSpPr>
          <p:cNvPr id="8" name="Footer Placeholder 7">
            <a:extLst>
              <a:ext uri="{FF2B5EF4-FFF2-40B4-BE49-F238E27FC236}">
                <a16:creationId xmlns:a16="http://schemas.microsoft.com/office/drawing/2014/main" id="{35294170-F3B5-72D4-0183-8EA26D199A11}"/>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3BDE578E-5767-3964-774D-2D004D01E6FD}"/>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42244082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79409-0E3F-8391-252B-A343C40F61D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A163D1-BD93-C837-63BE-A96F672F2262}"/>
              </a:ext>
            </a:extLst>
          </p:cNvPr>
          <p:cNvSpPr>
            <a:spLocks noGrp="1"/>
          </p:cNvSpPr>
          <p:nvPr>
            <p:ph type="dt" sz="half" idx="10"/>
          </p:nvPr>
        </p:nvSpPr>
        <p:spPr/>
        <p:txBody>
          <a:bodyPr/>
          <a:lstStyle/>
          <a:p>
            <a:fld id="{9520B1E0-43CE-BC44-A706-B644E279A5FF}" type="datetimeFigureOut">
              <a:rPr lang="en-US" smtClean="0"/>
              <a:t>6/2/26</a:t>
            </a:fld>
            <a:endParaRPr lang="en-US" dirty="0"/>
          </a:p>
        </p:txBody>
      </p:sp>
      <p:sp>
        <p:nvSpPr>
          <p:cNvPr id="4" name="Footer Placeholder 3">
            <a:extLst>
              <a:ext uri="{FF2B5EF4-FFF2-40B4-BE49-F238E27FC236}">
                <a16:creationId xmlns:a16="http://schemas.microsoft.com/office/drawing/2014/main" id="{AEDE9B0B-4A6E-8AEE-36F0-9ED604A3EFB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D3FD654C-2CAE-AE09-527C-4F7A7B8EA3B2}"/>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42742281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AE00A95-A508-60C7-E381-286A9C68C10E}"/>
              </a:ext>
            </a:extLst>
          </p:cNvPr>
          <p:cNvSpPr>
            <a:spLocks noGrp="1"/>
          </p:cNvSpPr>
          <p:nvPr>
            <p:ph type="dt" sz="half" idx="10"/>
          </p:nvPr>
        </p:nvSpPr>
        <p:spPr/>
        <p:txBody>
          <a:bodyPr/>
          <a:lstStyle/>
          <a:p>
            <a:fld id="{9520B1E0-43CE-BC44-A706-B644E279A5FF}" type="datetimeFigureOut">
              <a:rPr lang="en-US" smtClean="0"/>
              <a:t>6/2/26</a:t>
            </a:fld>
            <a:endParaRPr lang="en-US" dirty="0"/>
          </a:p>
        </p:txBody>
      </p:sp>
      <p:sp>
        <p:nvSpPr>
          <p:cNvPr id="3" name="Footer Placeholder 2">
            <a:extLst>
              <a:ext uri="{FF2B5EF4-FFF2-40B4-BE49-F238E27FC236}">
                <a16:creationId xmlns:a16="http://schemas.microsoft.com/office/drawing/2014/main" id="{234F50FC-EE16-A140-AB72-6B75AD952770}"/>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5A2626D7-88A5-9BCE-D879-D65024C503BA}"/>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16670549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7CDA1-F363-8F05-E1BD-C13B5B32BE1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259F992-4EE2-2793-C3FD-8400E2DD02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50BCF5A-67BA-6269-60BF-C561AF3AC8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9F09F2-2C4A-64C1-ECCD-A73832D20DE5}"/>
              </a:ext>
            </a:extLst>
          </p:cNvPr>
          <p:cNvSpPr>
            <a:spLocks noGrp="1"/>
          </p:cNvSpPr>
          <p:nvPr>
            <p:ph type="dt" sz="half" idx="10"/>
          </p:nvPr>
        </p:nvSpPr>
        <p:spPr/>
        <p:txBody>
          <a:bodyPr/>
          <a:lstStyle/>
          <a:p>
            <a:fld id="{9520B1E0-43CE-BC44-A706-B644E279A5FF}" type="datetimeFigureOut">
              <a:rPr lang="en-US" smtClean="0"/>
              <a:t>6/2/26</a:t>
            </a:fld>
            <a:endParaRPr lang="en-US" dirty="0"/>
          </a:p>
        </p:txBody>
      </p:sp>
      <p:sp>
        <p:nvSpPr>
          <p:cNvPr id="6" name="Footer Placeholder 5">
            <a:extLst>
              <a:ext uri="{FF2B5EF4-FFF2-40B4-BE49-F238E27FC236}">
                <a16:creationId xmlns:a16="http://schemas.microsoft.com/office/drawing/2014/main" id="{9C72DF23-3F65-AC94-A5C1-6AF37964E58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7004188-5146-1602-28F0-338D15D857A1}"/>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3068376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0F4F8-CEA5-AAC2-9981-EC7BB5E9C8A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2BD5FD4-83B9-700C-660C-40CF883EA5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58598F4C-ED3F-D526-3D49-B74ACA3E468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3463A5-F763-BA5C-6E13-8BBB0A21576C}"/>
              </a:ext>
            </a:extLst>
          </p:cNvPr>
          <p:cNvSpPr>
            <a:spLocks noGrp="1"/>
          </p:cNvSpPr>
          <p:nvPr>
            <p:ph type="dt" sz="half" idx="10"/>
          </p:nvPr>
        </p:nvSpPr>
        <p:spPr/>
        <p:txBody>
          <a:bodyPr/>
          <a:lstStyle/>
          <a:p>
            <a:fld id="{9520B1E0-43CE-BC44-A706-B644E279A5FF}" type="datetimeFigureOut">
              <a:rPr lang="en-US" smtClean="0"/>
              <a:t>6/2/26</a:t>
            </a:fld>
            <a:endParaRPr lang="en-US" dirty="0"/>
          </a:p>
        </p:txBody>
      </p:sp>
      <p:sp>
        <p:nvSpPr>
          <p:cNvPr id="6" name="Footer Placeholder 5">
            <a:extLst>
              <a:ext uri="{FF2B5EF4-FFF2-40B4-BE49-F238E27FC236}">
                <a16:creationId xmlns:a16="http://schemas.microsoft.com/office/drawing/2014/main" id="{7A778ECE-2FF8-CF23-77AA-87AB6FD9626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647F075-E3FE-8C54-30C4-57D5F37F9F66}"/>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1428041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AFF469-F9EE-0EA3-9D2B-6301436BC79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B028D88-296F-919C-FB0E-3C4CF3846B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143A42-A385-6ECF-E01B-38661E3D86C0}"/>
              </a:ext>
            </a:extLst>
          </p:cNvPr>
          <p:cNvSpPr>
            <a:spLocks noGrp="1"/>
          </p:cNvSpPr>
          <p:nvPr>
            <p:ph type="dt" sz="half" idx="10"/>
          </p:nvPr>
        </p:nvSpPr>
        <p:spPr/>
        <p:txBody>
          <a:bodyPr/>
          <a:lstStyle/>
          <a:p>
            <a:fld id="{9520B1E0-43CE-BC44-A706-B644E279A5FF}" type="datetimeFigureOut">
              <a:rPr lang="en-US" smtClean="0"/>
              <a:t>6/2/26</a:t>
            </a:fld>
            <a:endParaRPr lang="en-US" dirty="0"/>
          </a:p>
        </p:txBody>
      </p:sp>
      <p:sp>
        <p:nvSpPr>
          <p:cNvPr id="5" name="Footer Placeholder 4">
            <a:extLst>
              <a:ext uri="{FF2B5EF4-FFF2-40B4-BE49-F238E27FC236}">
                <a16:creationId xmlns:a16="http://schemas.microsoft.com/office/drawing/2014/main" id="{619975FE-4A59-B3C1-B459-AC6EE52B4D8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05A489D-2F81-9E9F-7D7F-DC5E23FE27C3}"/>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31783355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90D333B-A647-1251-C0DE-4F2DC12546D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B00E4CB-027E-9D3A-3F3B-5C8DDB02ADB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775305-43A8-54C3-1153-17238E26E326}"/>
              </a:ext>
            </a:extLst>
          </p:cNvPr>
          <p:cNvSpPr>
            <a:spLocks noGrp="1"/>
          </p:cNvSpPr>
          <p:nvPr>
            <p:ph type="dt" sz="half" idx="10"/>
          </p:nvPr>
        </p:nvSpPr>
        <p:spPr/>
        <p:txBody>
          <a:bodyPr/>
          <a:lstStyle/>
          <a:p>
            <a:fld id="{9520B1E0-43CE-BC44-A706-B644E279A5FF}" type="datetimeFigureOut">
              <a:rPr lang="en-US" smtClean="0"/>
              <a:t>6/2/26</a:t>
            </a:fld>
            <a:endParaRPr lang="en-US" dirty="0"/>
          </a:p>
        </p:txBody>
      </p:sp>
      <p:sp>
        <p:nvSpPr>
          <p:cNvPr id="5" name="Footer Placeholder 4">
            <a:extLst>
              <a:ext uri="{FF2B5EF4-FFF2-40B4-BE49-F238E27FC236}">
                <a16:creationId xmlns:a16="http://schemas.microsoft.com/office/drawing/2014/main" id="{75D1F0E0-07FC-521E-283F-D1EEB26E5D0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141FEAB-781A-7EFE-E7C6-449D6B79D800}"/>
              </a:ext>
            </a:extLst>
          </p:cNvPr>
          <p:cNvSpPr>
            <a:spLocks noGrp="1"/>
          </p:cNvSpPr>
          <p:nvPr>
            <p:ph type="sldNum" sz="quarter" idx="12"/>
          </p:nvPr>
        </p:nvSpPr>
        <p:spPr/>
        <p:txBody>
          <a:bodyPr/>
          <a:lstStyle/>
          <a:p>
            <a:fld id="{2F7D2DCF-523D-994E-B803-18FC4B939115}" type="slidenum">
              <a:rPr lang="en-US" smtClean="0"/>
              <a:t>‹#›</a:t>
            </a:fld>
            <a:endParaRPr lang="en-US" dirty="0"/>
          </a:p>
        </p:txBody>
      </p:sp>
    </p:spTree>
    <p:extLst>
      <p:ext uri="{BB962C8B-B14F-4D97-AF65-F5344CB8AC3E}">
        <p14:creationId xmlns:p14="http://schemas.microsoft.com/office/powerpoint/2010/main" val="10424874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5A0B258-FFDB-35FF-7995-E9082FCE0A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A53F70F-3343-1038-876A-0A85392B346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36A94D8-37A0-8F7E-A847-F6016A989D4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20B1E0-43CE-BC44-A706-B644E279A5FF}" type="datetimeFigureOut">
              <a:rPr lang="en-US" smtClean="0"/>
              <a:t>6/2/26</a:t>
            </a:fld>
            <a:endParaRPr lang="en-US" dirty="0"/>
          </a:p>
        </p:txBody>
      </p:sp>
      <p:sp>
        <p:nvSpPr>
          <p:cNvPr id="5" name="Footer Placeholder 4">
            <a:extLst>
              <a:ext uri="{FF2B5EF4-FFF2-40B4-BE49-F238E27FC236}">
                <a16:creationId xmlns:a16="http://schemas.microsoft.com/office/drawing/2014/main" id="{77DAE57C-3FC3-F03C-6920-D3BAF72B9EF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F42A7447-45AA-0037-4C3B-4FAD8BF7896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7D2DCF-523D-994E-B803-18FC4B939115}" type="slidenum">
              <a:rPr lang="en-US" smtClean="0"/>
              <a:t>‹#›</a:t>
            </a:fld>
            <a:endParaRPr lang="en-US" dirty="0"/>
          </a:p>
        </p:txBody>
      </p:sp>
    </p:spTree>
    <p:extLst>
      <p:ext uri="{BB962C8B-B14F-4D97-AF65-F5344CB8AC3E}">
        <p14:creationId xmlns:p14="http://schemas.microsoft.com/office/powerpoint/2010/main" val="27729576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a:solidFill>
                  <a:schemeClr val="tx2">
                    <a:lumMod val="60000"/>
                    <a:lumOff val="40000"/>
                  </a:schemeClr>
                </a:solidFill>
                <a:latin typeface="Helvetica" pitchFamily="2" charset="0"/>
              </a:rPr>
              <a:t>www.</a:t>
            </a:r>
            <a:r>
              <a:rPr lang="en-US" sz="1200" i="1" dirty="0">
                <a:solidFill>
                  <a:schemeClr val="tx2">
                    <a:lumMod val="60000"/>
                    <a:lumOff val="40000"/>
                  </a:schemeClr>
                </a:solidFill>
                <a:effectLst/>
                <a:latin typeface="Helvetica" pitchFamily="2" charset="0"/>
              </a:rPr>
              <a:t>BasicPhysiology.org					B.5.7. Blood Flow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#1</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US" sz="2800" b="1" dirty="0">
                <a:solidFill>
                  <a:schemeClr val="accent1"/>
                </a:solidFill>
                <a:latin typeface="Times New Roman" panose="02020603050405020304" pitchFamily="18" charset="0"/>
                <a:cs typeface="Times New Roman" panose="02020603050405020304" pitchFamily="18" charset="0"/>
              </a:rPr>
              <a:t>B.5.7. Blood Flow</a:t>
            </a:r>
            <a:endParaRPr lang="en-GB" sz="2800" b="1" dirty="0">
              <a:solidFill>
                <a:schemeClr val="accent1"/>
              </a:solidFill>
              <a:effectLst/>
              <a:latin typeface="Times New Roman" panose="02020603050405020304" pitchFamily="18" charset="0"/>
              <a:ea typeface="Times"/>
              <a:cs typeface="Times New Roman" panose="02020603050405020304" pitchFamily="18" charset="0"/>
            </a:endParaRP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C60165F8-97B1-1163-EB56-D4DA40D3606F}"/>
              </a:ext>
            </a:extLst>
          </p:cNvPr>
          <p:cNvSpPr txBox="1"/>
          <p:nvPr/>
        </p:nvSpPr>
        <p:spPr>
          <a:xfrm>
            <a:off x="1888672" y="1324135"/>
            <a:ext cx="9280071" cy="4893647"/>
          </a:xfrm>
          <a:prstGeom prst="rect">
            <a:avLst/>
          </a:prstGeom>
          <a:noFill/>
        </p:spPr>
        <p:txBody>
          <a:bodyPr wrap="square">
            <a:spAutoFit/>
          </a:bodyPr>
          <a:lstStyle/>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1. </a:t>
            </a:r>
            <a:r>
              <a:rPr lang="en-GB" sz="2400" b="1" dirty="0">
                <a:effectLst/>
                <a:latin typeface="Times New Roman" panose="02020603050405020304" pitchFamily="18" charset="0"/>
                <a:ea typeface="Times"/>
                <a:cs typeface="Times New Roman" panose="02020603050405020304" pitchFamily="18" charset="0"/>
              </a:rPr>
              <a:t>What is blood flow</a:t>
            </a:r>
            <a:r>
              <a:rPr lang="en-GB" sz="2400" dirty="0">
                <a:effectLst/>
                <a:latin typeface="Times New Roman" panose="02020603050405020304" pitchFamily="18" charset="0"/>
                <a:ea typeface="Times"/>
                <a:cs typeface="Times New Roman" panose="02020603050405020304" pitchFamily="18" charset="0"/>
              </a:rPr>
              <a:t>?</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 This is the amount of blood flowing through an organ or an organ system, expressed as ml or l (=litres) per minute. </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 </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If you take the whole systemic circulation, then the blood flow is the same as the cardiac output:  5 L/min.</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2.</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Blood flows from an area with a high pressure to an area with a lower pressure.</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 </a:t>
            </a:r>
            <a:endParaRPr lang="en-US" sz="2400" dirty="0">
              <a:effectLst/>
              <a:latin typeface="Times New Roman" panose="02020603050405020304" pitchFamily="18" charset="0"/>
              <a:ea typeface="Times"/>
              <a:cs typeface="Times New Roman" panose="02020603050405020304" pitchFamily="18" charset="0"/>
            </a:endParaRPr>
          </a:p>
          <a:p>
            <a:r>
              <a:rPr lang="en-GB" sz="2400" dirty="0">
                <a:effectLst/>
                <a:latin typeface="Times New Roman" panose="02020603050405020304" pitchFamily="18" charset="0"/>
                <a:ea typeface="Times"/>
                <a:cs typeface="Times New Roman" panose="02020603050405020304" pitchFamily="18" charset="0"/>
              </a:rPr>
              <a:t>If there were no difference in pressures, then there would be NO blood flow.</a:t>
            </a:r>
            <a:r>
              <a:rPr lang="en-US" sz="2400" dirty="0">
                <a:effectLst/>
                <a:latin typeface="Times New Roman" panose="02020603050405020304" pitchFamily="18" charset="0"/>
                <a:cs typeface="Times New Roman" panose="02020603050405020304" pitchFamily="18" charset="0"/>
              </a:rPr>
              <a:t> </a:t>
            </a:r>
          </a:p>
          <a:p>
            <a:endParaRPr lang="en-US" sz="2400" b="1" dirty="0">
              <a:effectLst/>
              <a:latin typeface="Times New Roman" panose="02020603050405020304" pitchFamily="18" charset="0"/>
              <a:ea typeface="Times"/>
              <a:cs typeface="Times New Roman" panose="02020603050405020304" pitchFamily="18" charset="0"/>
            </a:endParaRPr>
          </a:p>
        </p:txBody>
      </p:sp>
    </p:spTree>
    <p:extLst>
      <p:ext uri="{BB962C8B-B14F-4D97-AF65-F5344CB8AC3E}">
        <p14:creationId xmlns:p14="http://schemas.microsoft.com/office/powerpoint/2010/main" val="2861310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a:solidFill>
                  <a:schemeClr val="tx2">
                    <a:lumMod val="60000"/>
                    <a:lumOff val="40000"/>
                  </a:schemeClr>
                </a:solidFill>
                <a:latin typeface="Helvetica" pitchFamily="2" charset="0"/>
              </a:rPr>
              <a:t>www.</a:t>
            </a:r>
            <a:r>
              <a:rPr lang="en-US" sz="1200" i="1" dirty="0">
                <a:solidFill>
                  <a:schemeClr val="tx2">
                    <a:lumMod val="60000"/>
                    <a:lumOff val="40000"/>
                  </a:schemeClr>
                </a:solidFill>
                <a:effectLst/>
                <a:latin typeface="Helvetica" pitchFamily="2" charset="0"/>
              </a:rPr>
              <a:t>BasicPhysiology.org					B.5.7. Blood Flow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#2</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US" sz="2800" b="1" dirty="0">
                <a:solidFill>
                  <a:schemeClr val="accent1"/>
                </a:solidFill>
                <a:latin typeface="Times New Roman" panose="02020603050405020304" pitchFamily="18" charset="0"/>
                <a:cs typeface="Times New Roman" panose="02020603050405020304" pitchFamily="18" charset="0"/>
              </a:rPr>
              <a:t>B.5.7. Blood Flow</a:t>
            </a:r>
            <a:endParaRPr lang="en-GB" sz="2800" b="1" dirty="0">
              <a:solidFill>
                <a:schemeClr val="accent1"/>
              </a:solidFill>
              <a:effectLst/>
              <a:latin typeface="Times New Roman" panose="02020603050405020304" pitchFamily="18" charset="0"/>
              <a:ea typeface="Times"/>
              <a:cs typeface="Times New Roman" panose="02020603050405020304" pitchFamily="18" charset="0"/>
            </a:endParaRP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C60165F8-97B1-1163-EB56-D4DA40D3606F}"/>
              </a:ext>
            </a:extLst>
          </p:cNvPr>
          <p:cNvSpPr txBox="1"/>
          <p:nvPr/>
        </p:nvSpPr>
        <p:spPr>
          <a:xfrm>
            <a:off x="1888672" y="1324135"/>
            <a:ext cx="9280071" cy="4893647"/>
          </a:xfrm>
          <a:prstGeom prst="rect">
            <a:avLst/>
          </a:prstGeom>
          <a:noFill/>
        </p:spPr>
        <p:txBody>
          <a:bodyPr wrap="square">
            <a:spAutoFit/>
          </a:bodyPr>
          <a:lstStyle/>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3. </a:t>
            </a:r>
            <a:r>
              <a:rPr lang="en-GB" sz="2400" b="1" dirty="0">
                <a:effectLst/>
                <a:latin typeface="Times New Roman" panose="02020603050405020304" pitchFamily="18" charset="0"/>
                <a:ea typeface="Times"/>
                <a:cs typeface="Times New Roman" panose="02020603050405020304" pitchFamily="18" charset="0"/>
              </a:rPr>
              <a:t>Pressure gradient</a:t>
            </a:r>
            <a:r>
              <a:rPr lang="en-GB" sz="2400" dirty="0">
                <a:effectLst/>
                <a:latin typeface="Times New Roman" panose="02020603050405020304" pitchFamily="18" charset="0"/>
                <a:ea typeface="Times"/>
                <a:cs typeface="Times New Roman" panose="02020603050405020304" pitchFamily="18" charset="0"/>
              </a:rPr>
              <a:t>.</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 The difference in pressure is called the pressure gradient. The higher the pressure gradient, the higher the blood flow.</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4. </a:t>
            </a:r>
            <a:r>
              <a:rPr lang="en-GB" sz="2400" b="1" dirty="0">
                <a:effectLst/>
                <a:latin typeface="Times New Roman" panose="02020603050405020304" pitchFamily="18" charset="0"/>
                <a:ea typeface="Times"/>
                <a:cs typeface="Times New Roman" panose="02020603050405020304" pitchFamily="18" charset="0"/>
              </a:rPr>
              <a:t>Resistance</a:t>
            </a:r>
            <a:r>
              <a:rPr lang="en-GB" sz="2400" dirty="0">
                <a:effectLst/>
                <a:latin typeface="Times New Roman" panose="02020603050405020304" pitchFamily="18" charset="0"/>
                <a:ea typeface="Times"/>
                <a:cs typeface="Times New Roman" panose="02020603050405020304" pitchFamily="18" charset="0"/>
              </a:rPr>
              <a:t>.</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 But there is also a resistance to the flow of blood in the vessels. The higher the resistance, the lower the blood flow.</a:t>
            </a:r>
            <a:r>
              <a:rPr lang="en-US" sz="2400" dirty="0">
                <a:effectLst/>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pPr marL="0" marR="0">
              <a:spcBef>
                <a:spcPts val="0"/>
              </a:spcBef>
              <a:spcAft>
                <a:spcPts val="0"/>
              </a:spcAf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5. </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There are three important components to the </a:t>
            </a:r>
            <a:r>
              <a:rPr lang="en-GB" sz="2400" b="1" dirty="0">
                <a:effectLst/>
                <a:latin typeface="Times New Roman" panose="02020603050405020304" pitchFamily="18" charset="0"/>
                <a:ea typeface="Times"/>
                <a:cs typeface="Times New Roman" panose="02020603050405020304" pitchFamily="18" charset="0"/>
              </a:rPr>
              <a:t>resistance</a:t>
            </a:r>
            <a:r>
              <a:rPr lang="en-GB" sz="2400" dirty="0">
                <a:effectLst/>
                <a:latin typeface="Times New Roman" panose="02020603050405020304" pitchFamily="18" charset="0"/>
                <a:ea typeface="Times"/>
                <a:cs typeface="Times New Roman" panose="02020603050405020304" pitchFamily="18" charset="0"/>
              </a:rPr>
              <a:t>:</a:t>
            </a:r>
            <a:endParaRPr lang="en-US" sz="2400" dirty="0">
              <a:effectLst/>
              <a:latin typeface="Times New Roman" panose="02020603050405020304" pitchFamily="18" charset="0"/>
              <a:ea typeface="Times"/>
              <a:cs typeface="Times New Roman" panose="02020603050405020304" pitchFamily="18" charset="0"/>
            </a:endParaRPr>
          </a:p>
          <a:p>
            <a:pPr marL="1257300" lvl="2" indent="-342900">
              <a:buFont typeface="Symbol" pitchFamily="2" charset="2"/>
              <a:buChar char=""/>
              <a:tabLst>
                <a:tab pos="457200" algn="l"/>
              </a:tabLst>
            </a:pPr>
            <a:r>
              <a:rPr lang="en-GB" sz="2400" dirty="0">
                <a:effectLst/>
                <a:latin typeface="Times New Roman" panose="02020603050405020304" pitchFamily="18" charset="0"/>
                <a:ea typeface="Times"/>
                <a:cs typeface="Times New Roman" panose="02020603050405020304" pitchFamily="18" charset="0"/>
              </a:rPr>
              <a:t>Blood viscosity</a:t>
            </a:r>
            <a:endParaRPr lang="en-US" sz="2400" dirty="0">
              <a:effectLst/>
              <a:latin typeface="Times New Roman" panose="02020603050405020304" pitchFamily="18" charset="0"/>
              <a:ea typeface="Times"/>
              <a:cs typeface="Times New Roman" panose="02020603050405020304" pitchFamily="18" charset="0"/>
            </a:endParaRPr>
          </a:p>
          <a:p>
            <a:pPr marL="1257300" lvl="2" indent="-342900">
              <a:buFont typeface="Symbol" pitchFamily="2" charset="2"/>
              <a:buChar char=""/>
              <a:tabLst>
                <a:tab pos="457200" algn="l"/>
              </a:tabLst>
            </a:pPr>
            <a:r>
              <a:rPr lang="en-GB" sz="2400" dirty="0">
                <a:effectLst/>
                <a:latin typeface="Times New Roman" panose="02020603050405020304" pitchFamily="18" charset="0"/>
                <a:ea typeface="Times"/>
                <a:cs typeface="Times New Roman" panose="02020603050405020304" pitchFamily="18" charset="0"/>
              </a:rPr>
              <a:t>Vessel length</a:t>
            </a:r>
            <a:endParaRPr lang="en-US" sz="2400" dirty="0">
              <a:effectLst/>
              <a:latin typeface="Times New Roman" panose="02020603050405020304" pitchFamily="18" charset="0"/>
              <a:ea typeface="Times"/>
              <a:cs typeface="Times New Roman" panose="02020603050405020304" pitchFamily="18" charset="0"/>
            </a:endParaRPr>
          </a:p>
          <a:p>
            <a:pPr marL="1257300" lvl="2" indent="-342900">
              <a:buFont typeface="Symbol" pitchFamily="2" charset="2"/>
              <a:buChar char=""/>
              <a:tabLst>
                <a:tab pos="457200" algn="l"/>
              </a:tabLst>
            </a:pPr>
            <a:r>
              <a:rPr lang="en-GB" sz="2400" dirty="0">
                <a:effectLst/>
                <a:latin typeface="Times New Roman" panose="02020603050405020304" pitchFamily="18" charset="0"/>
                <a:ea typeface="Times"/>
                <a:cs typeface="Times New Roman" panose="02020603050405020304" pitchFamily="18" charset="0"/>
              </a:rPr>
              <a:t>Vessel diameter</a:t>
            </a:r>
            <a:endParaRPr lang="en-US" sz="2400" dirty="0">
              <a:effectLst/>
              <a:latin typeface="Times New Roman" panose="02020603050405020304" pitchFamily="18" charset="0"/>
              <a:ea typeface="Times"/>
              <a:cs typeface="Times New Roman" panose="02020603050405020304" pitchFamily="18" charset="0"/>
            </a:endParaRPr>
          </a:p>
          <a:p>
            <a:endParaRPr lang="en-US" sz="2400" b="1" dirty="0">
              <a:effectLst/>
              <a:latin typeface="Times New Roman" panose="02020603050405020304" pitchFamily="18" charset="0"/>
              <a:ea typeface="Times"/>
              <a:cs typeface="Times New Roman" panose="02020603050405020304" pitchFamily="18" charset="0"/>
            </a:endParaRPr>
          </a:p>
        </p:txBody>
      </p:sp>
    </p:spTree>
    <p:extLst>
      <p:ext uri="{BB962C8B-B14F-4D97-AF65-F5344CB8AC3E}">
        <p14:creationId xmlns:p14="http://schemas.microsoft.com/office/powerpoint/2010/main" val="1567596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a:solidFill>
                  <a:schemeClr val="tx2">
                    <a:lumMod val="60000"/>
                    <a:lumOff val="40000"/>
                  </a:schemeClr>
                </a:solidFill>
                <a:latin typeface="Helvetica" pitchFamily="2" charset="0"/>
              </a:rPr>
              <a:t>www.</a:t>
            </a:r>
            <a:r>
              <a:rPr lang="en-US" sz="1200" i="1" dirty="0">
                <a:solidFill>
                  <a:schemeClr val="tx2">
                    <a:lumMod val="60000"/>
                    <a:lumOff val="40000"/>
                  </a:schemeClr>
                </a:solidFill>
                <a:effectLst/>
                <a:latin typeface="Helvetica" pitchFamily="2" charset="0"/>
              </a:rPr>
              <a:t>BasicPhysiology.org					B.5.7. Blood Flow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#3</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US" sz="2800" b="1" dirty="0">
                <a:solidFill>
                  <a:schemeClr val="accent1"/>
                </a:solidFill>
                <a:latin typeface="Times New Roman" panose="02020603050405020304" pitchFamily="18" charset="0"/>
                <a:cs typeface="Times New Roman" panose="02020603050405020304" pitchFamily="18" charset="0"/>
              </a:rPr>
              <a:t>B.5.7. Blood Flow</a:t>
            </a:r>
            <a:endParaRPr lang="en-GB" sz="2800" b="1" dirty="0">
              <a:solidFill>
                <a:schemeClr val="accent1"/>
              </a:solidFill>
              <a:effectLst/>
              <a:latin typeface="Times New Roman" panose="02020603050405020304" pitchFamily="18" charset="0"/>
              <a:ea typeface="Times"/>
              <a:cs typeface="Times New Roman" panose="02020603050405020304" pitchFamily="18" charset="0"/>
            </a:endParaRP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C60165F8-97B1-1163-EB56-D4DA40D3606F}"/>
              </a:ext>
            </a:extLst>
          </p:cNvPr>
          <p:cNvSpPr txBox="1"/>
          <p:nvPr/>
        </p:nvSpPr>
        <p:spPr>
          <a:xfrm>
            <a:off x="1888672" y="1324135"/>
            <a:ext cx="9280071" cy="4154984"/>
          </a:xfrm>
          <a:prstGeom prst="rect">
            <a:avLst/>
          </a:prstGeom>
          <a:noFill/>
        </p:spPr>
        <p:txBody>
          <a:bodyPr wrap="square">
            <a:spAutoFit/>
          </a:bodyPr>
          <a:lstStyle/>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6. </a:t>
            </a:r>
            <a:r>
              <a:rPr lang="en-GB" sz="2400" b="1" dirty="0">
                <a:effectLst/>
                <a:latin typeface="Times New Roman" panose="02020603050405020304" pitchFamily="18" charset="0"/>
                <a:ea typeface="Times"/>
                <a:cs typeface="Times New Roman" panose="02020603050405020304" pitchFamily="18" charset="0"/>
              </a:rPr>
              <a:t>Blood Viscosity</a:t>
            </a:r>
            <a:r>
              <a:rPr lang="en-GB" sz="2400" dirty="0">
                <a:effectLst/>
                <a:latin typeface="Times New Roman" panose="02020603050405020304" pitchFamily="18" charset="0"/>
                <a:ea typeface="Times"/>
                <a:cs typeface="Times New Roman" panose="02020603050405020304" pitchFamily="18" charset="0"/>
              </a:rPr>
              <a:t>:</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 This is the thickness or the "stickiness" or the "sluggishness" of the blood. Blood is much more viscous than water because it contains many cells, proteins etc.</a:t>
            </a:r>
            <a:r>
              <a:rPr lang="en-US" sz="2400" dirty="0">
                <a:effectLst/>
                <a:latin typeface="Times New Roman" panose="02020603050405020304" pitchFamily="18" charset="0"/>
                <a:cs typeface="Times New Roman" panose="02020603050405020304" pitchFamily="18" charset="0"/>
              </a:rPr>
              <a:t> </a:t>
            </a:r>
          </a:p>
          <a:p>
            <a:pPr marL="0" marR="0">
              <a:spcBef>
                <a:spcPts val="0"/>
              </a:spcBef>
              <a:spcAft>
                <a:spcPts val="0"/>
              </a:spcAf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7. </a:t>
            </a:r>
            <a:r>
              <a:rPr lang="en-GB" sz="2400" b="1" dirty="0">
                <a:effectLst/>
                <a:latin typeface="Times New Roman" panose="02020603050405020304" pitchFamily="18" charset="0"/>
                <a:ea typeface="Times"/>
                <a:cs typeface="Times New Roman" panose="02020603050405020304" pitchFamily="18" charset="0"/>
              </a:rPr>
              <a:t>Vessel Length</a:t>
            </a:r>
            <a:r>
              <a:rPr lang="en-GB" sz="2400" dirty="0">
                <a:effectLst/>
                <a:latin typeface="Times New Roman" panose="02020603050405020304" pitchFamily="18" charset="0"/>
                <a:ea typeface="Times"/>
                <a:cs typeface="Times New Roman" panose="02020603050405020304" pitchFamily="18" charset="0"/>
              </a:rPr>
              <a:t>:</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 This is easy to understand: the longer the vessel, the higher the resistance. Think of the long water hose in the garden. This factor is also important in medicine; for example, fat (=obese) people tend to have longer vessels &gt; more resistance &gt; more difficulties with their hearts </a:t>
            </a:r>
            <a:endParaRPr lang="en-US" sz="2400" dirty="0">
              <a:effectLst/>
              <a:latin typeface="Times New Roman" panose="02020603050405020304" pitchFamily="18" charset="0"/>
              <a:ea typeface="Times"/>
              <a:cs typeface="Times New Roman" panose="02020603050405020304" pitchFamily="18" charset="0"/>
            </a:endParaRPr>
          </a:p>
          <a:p>
            <a:endParaRPr lang="en-US" sz="2400" b="1" dirty="0">
              <a:effectLst/>
              <a:latin typeface="Times New Roman" panose="02020603050405020304" pitchFamily="18" charset="0"/>
              <a:ea typeface="Times"/>
              <a:cs typeface="Times New Roman" panose="02020603050405020304" pitchFamily="18" charset="0"/>
            </a:endParaRPr>
          </a:p>
        </p:txBody>
      </p:sp>
    </p:spTree>
    <p:extLst>
      <p:ext uri="{BB962C8B-B14F-4D97-AF65-F5344CB8AC3E}">
        <p14:creationId xmlns:p14="http://schemas.microsoft.com/office/powerpoint/2010/main" val="13916185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a:solidFill>
                  <a:schemeClr val="tx2">
                    <a:lumMod val="60000"/>
                    <a:lumOff val="40000"/>
                  </a:schemeClr>
                </a:solidFill>
                <a:latin typeface="Helvetica" pitchFamily="2" charset="0"/>
              </a:rPr>
              <a:t>www.</a:t>
            </a:r>
            <a:r>
              <a:rPr lang="en-US" sz="1200" i="1" dirty="0">
                <a:solidFill>
                  <a:schemeClr val="tx2">
                    <a:lumMod val="60000"/>
                    <a:lumOff val="40000"/>
                  </a:schemeClr>
                </a:solidFill>
                <a:effectLst/>
                <a:latin typeface="Helvetica" pitchFamily="2" charset="0"/>
              </a:rPr>
              <a:t>BasicPhysiology.org					B.5.7. Blood Flow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#4</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US" sz="2800" b="1" dirty="0">
                <a:solidFill>
                  <a:schemeClr val="accent1"/>
                </a:solidFill>
                <a:latin typeface="Times New Roman" panose="02020603050405020304" pitchFamily="18" charset="0"/>
                <a:cs typeface="Times New Roman" panose="02020603050405020304" pitchFamily="18" charset="0"/>
              </a:rPr>
              <a:t>B.5.7. Blood Flow</a:t>
            </a:r>
            <a:endParaRPr lang="en-GB" sz="2800" b="1" dirty="0">
              <a:solidFill>
                <a:schemeClr val="accent1"/>
              </a:solidFill>
              <a:effectLst/>
              <a:latin typeface="Times New Roman" panose="02020603050405020304" pitchFamily="18" charset="0"/>
              <a:ea typeface="Times"/>
              <a:cs typeface="Times New Roman" panose="02020603050405020304" pitchFamily="18" charset="0"/>
            </a:endParaRP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C60165F8-97B1-1163-EB56-D4DA40D3606F}"/>
              </a:ext>
            </a:extLst>
          </p:cNvPr>
          <p:cNvSpPr txBox="1"/>
          <p:nvPr/>
        </p:nvSpPr>
        <p:spPr>
          <a:xfrm>
            <a:off x="1888672" y="1324135"/>
            <a:ext cx="9280071" cy="4154984"/>
          </a:xfrm>
          <a:prstGeom prst="rect">
            <a:avLst/>
          </a:prstGeom>
          <a:noFill/>
        </p:spPr>
        <p:txBody>
          <a:bodyPr wrap="square">
            <a:spAutoFit/>
          </a:bodyPr>
          <a:lstStyle/>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8. </a:t>
            </a:r>
            <a:r>
              <a:rPr lang="en-GB" sz="2400" b="1" dirty="0">
                <a:effectLst/>
                <a:latin typeface="Times New Roman" panose="02020603050405020304" pitchFamily="18" charset="0"/>
                <a:ea typeface="Times"/>
                <a:cs typeface="Times New Roman" panose="02020603050405020304" pitchFamily="18" charset="0"/>
              </a:rPr>
              <a:t>Vessel Diameter</a:t>
            </a:r>
            <a:r>
              <a:rPr lang="en-GB" sz="2400" dirty="0">
                <a:effectLst/>
                <a:latin typeface="Times New Roman" panose="02020603050405020304" pitchFamily="18" charset="0"/>
                <a:ea typeface="Times"/>
                <a:cs typeface="Times New Roman" panose="02020603050405020304" pitchFamily="18" charset="0"/>
              </a:rPr>
              <a:t>:</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 This is also easy to understand; if a vessel is narrower, the resistance will increase. If the vessel is wider, the resistance will be lower. This is very important in physiology and is the basis for regulating the blood flow distribution by vasoconstriction and vasodilatation. </a:t>
            </a:r>
            <a:endParaRPr lang="en-US" sz="2400" dirty="0">
              <a:latin typeface="Times New Roman" panose="02020603050405020304" pitchFamily="18" charset="0"/>
              <a:ea typeface="Times"/>
              <a:cs typeface="Times New Roman" panose="02020603050405020304" pitchFamily="18" charset="0"/>
            </a:endParaRPr>
          </a:p>
          <a:p>
            <a:pPr marL="0" marR="0">
              <a:spcBef>
                <a:spcPts val="0"/>
              </a:spcBef>
              <a:spcAft>
                <a:spcPts val="0"/>
              </a:spcAf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9. </a:t>
            </a:r>
            <a:r>
              <a:rPr lang="en-GB" sz="2400" b="1" dirty="0">
                <a:effectLst/>
                <a:latin typeface="Times New Roman" panose="02020603050405020304" pitchFamily="18" charset="0"/>
                <a:ea typeface="Times"/>
                <a:cs typeface="Times New Roman" panose="02020603050405020304" pitchFamily="18" charset="0"/>
              </a:rPr>
              <a:t>Summary</a:t>
            </a:r>
            <a:r>
              <a:rPr lang="en-GB" sz="2400" dirty="0">
                <a:effectLst/>
                <a:latin typeface="Times New Roman" panose="02020603050405020304" pitchFamily="18" charset="0"/>
                <a:ea typeface="Times"/>
                <a:cs typeface="Times New Roman" panose="02020603050405020304" pitchFamily="18" charset="0"/>
              </a:rPr>
              <a:t>:</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 Blood flow is directly proportional to the difference in pressure and inversely proportional to the resistance. In fact, this can be stated in a formula:</a:t>
            </a:r>
            <a:r>
              <a:rPr lang="en-US" sz="2400" dirty="0">
                <a:effectLst/>
                <a:latin typeface="Times New Roman" panose="02020603050405020304" pitchFamily="18" charset="0"/>
                <a:cs typeface="Times New Roman" panose="02020603050405020304" pitchFamily="18" charset="0"/>
              </a:rPr>
              <a:t> </a:t>
            </a:r>
          </a:p>
          <a:p>
            <a:endParaRPr lang="en-US" sz="2400" b="1" dirty="0">
              <a:effectLst/>
              <a:latin typeface="Times New Roman" panose="02020603050405020304" pitchFamily="18" charset="0"/>
              <a:ea typeface="Times"/>
              <a:cs typeface="Times New Roman" panose="02020603050405020304" pitchFamily="18" charset="0"/>
            </a:endParaRPr>
          </a:p>
        </p:txBody>
      </p:sp>
      <p:pic>
        <p:nvPicPr>
          <p:cNvPr id="4" name="Picture 3">
            <a:extLst>
              <a:ext uri="{FF2B5EF4-FFF2-40B4-BE49-F238E27FC236}">
                <a16:creationId xmlns:a16="http://schemas.microsoft.com/office/drawing/2014/main" id="{AA51A458-2F47-9481-F850-5A0C100CAF55}"/>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38017" y="5020954"/>
            <a:ext cx="6522922" cy="1456786"/>
          </a:xfrm>
          <a:prstGeom prst="rect">
            <a:avLst/>
          </a:prstGeom>
          <a:noFill/>
          <a:ln>
            <a:noFill/>
          </a:ln>
        </p:spPr>
      </p:pic>
    </p:spTree>
    <p:extLst>
      <p:ext uri="{BB962C8B-B14F-4D97-AF65-F5344CB8AC3E}">
        <p14:creationId xmlns:p14="http://schemas.microsoft.com/office/powerpoint/2010/main" val="35179925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a:solidFill>
                  <a:schemeClr val="tx2">
                    <a:lumMod val="60000"/>
                    <a:lumOff val="40000"/>
                  </a:schemeClr>
                </a:solidFill>
                <a:latin typeface="Helvetica" pitchFamily="2" charset="0"/>
              </a:rPr>
              <a:t>www.</a:t>
            </a:r>
            <a:r>
              <a:rPr lang="en-US" sz="1200" i="1" dirty="0">
                <a:solidFill>
                  <a:schemeClr val="tx2">
                    <a:lumMod val="60000"/>
                    <a:lumOff val="40000"/>
                  </a:schemeClr>
                </a:solidFill>
                <a:effectLst/>
                <a:latin typeface="Helvetica" pitchFamily="2" charset="0"/>
              </a:rPr>
              <a:t>BasicPhysiology.org					B.5.7. Blood Flow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#5</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US" sz="2800" b="1" dirty="0">
                <a:solidFill>
                  <a:schemeClr val="accent1"/>
                </a:solidFill>
                <a:latin typeface="Times New Roman" panose="02020603050405020304" pitchFamily="18" charset="0"/>
                <a:cs typeface="Times New Roman" panose="02020603050405020304" pitchFamily="18" charset="0"/>
              </a:rPr>
              <a:t>B.5.7. Blood Flow</a:t>
            </a:r>
            <a:endParaRPr lang="en-GB" sz="2800" b="1" dirty="0">
              <a:solidFill>
                <a:schemeClr val="accent1"/>
              </a:solidFill>
              <a:effectLst/>
              <a:latin typeface="Times New Roman" panose="02020603050405020304" pitchFamily="18" charset="0"/>
              <a:ea typeface="Times"/>
              <a:cs typeface="Times New Roman" panose="02020603050405020304" pitchFamily="18" charset="0"/>
            </a:endParaRP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C60165F8-97B1-1163-EB56-D4DA40D3606F}"/>
              </a:ext>
            </a:extLst>
          </p:cNvPr>
          <p:cNvSpPr txBox="1"/>
          <p:nvPr/>
        </p:nvSpPr>
        <p:spPr>
          <a:xfrm>
            <a:off x="1888672" y="1664375"/>
            <a:ext cx="9280071" cy="2677656"/>
          </a:xfrm>
          <a:prstGeom prst="rect">
            <a:avLst/>
          </a:prstGeom>
          <a:noFill/>
        </p:spPr>
        <p:txBody>
          <a:bodyPr wrap="square">
            <a:spAutoFit/>
          </a:bodyPr>
          <a:lstStyle/>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10. </a:t>
            </a:r>
            <a:r>
              <a:rPr lang="en-GB" sz="2400" b="1" dirty="0">
                <a:effectLst/>
                <a:latin typeface="Times New Roman" panose="02020603050405020304" pitchFamily="18" charset="0"/>
                <a:ea typeface="Times"/>
                <a:cs typeface="Times New Roman" panose="02020603050405020304" pitchFamily="18" charset="0"/>
              </a:rPr>
              <a:t>Law!</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 Some of you may know this as a law (</a:t>
            </a:r>
            <a:r>
              <a:rPr lang="en-GB" sz="2400" b="1" dirty="0">
                <a:effectLst/>
                <a:latin typeface="Times New Roman" panose="02020603050405020304" pitchFamily="18" charset="0"/>
                <a:ea typeface="Times"/>
                <a:cs typeface="Times New Roman" panose="02020603050405020304" pitchFamily="18" charset="0"/>
              </a:rPr>
              <a:t>Poiseuille's Law</a:t>
            </a:r>
            <a:r>
              <a:rPr lang="en-GB" sz="2400" dirty="0">
                <a:effectLst/>
                <a:latin typeface="Times New Roman" panose="02020603050405020304" pitchFamily="18" charset="0"/>
                <a:ea typeface="Times"/>
                <a:cs typeface="Times New Roman" panose="02020603050405020304" pitchFamily="18" charset="0"/>
              </a:rPr>
              <a:t>). The important thing here is that the flow is related to the fourth power of the radius of the vessel!! This is very strong; a very small change in diameter (vasoconstriction or vasodilatation) will have a strong influence on blood flow!</a:t>
            </a:r>
            <a:endParaRPr lang="en-US" sz="2400" dirty="0">
              <a:effectLst/>
              <a:latin typeface="Times New Roman" panose="02020603050405020304" pitchFamily="18" charset="0"/>
              <a:ea typeface="Times"/>
              <a:cs typeface="Times New Roman" panose="02020603050405020304" pitchFamily="18" charset="0"/>
            </a:endParaRPr>
          </a:p>
          <a:p>
            <a:endParaRPr lang="en-US" sz="2400" b="1" dirty="0">
              <a:effectLst/>
              <a:latin typeface="Times New Roman" panose="02020603050405020304" pitchFamily="18" charset="0"/>
              <a:ea typeface="Times"/>
              <a:cs typeface="Times New Roman" panose="02020603050405020304" pitchFamily="18" charset="0"/>
            </a:endParaRPr>
          </a:p>
        </p:txBody>
      </p:sp>
      <p:pic>
        <p:nvPicPr>
          <p:cNvPr id="6" name="Picture 5">
            <a:extLst>
              <a:ext uri="{FF2B5EF4-FFF2-40B4-BE49-F238E27FC236}">
                <a16:creationId xmlns:a16="http://schemas.microsoft.com/office/drawing/2014/main" id="{0234EF56-9B15-6D3D-B73D-FF7940F2B6F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38017" y="5020954"/>
            <a:ext cx="6522922" cy="1456786"/>
          </a:xfrm>
          <a:prstGeom prst="rect">
            <a:avLst/>
          </a:prstGeom>
          <a:noFill/>
          <a:ln>
            <a:noFill/>
          </a:ln>
        </p:spPr>
      </p:pic>
    </p:spTree>
    <p:extLst>
      <p:ext uri="{BB962C8B-B14F-4D97-AF65-F5344CB8AC3E}">
        <p14:creationId xmlns:p14="http://schemas.microsoft.com/office/powerpoint/2010/main" val="10778206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a:solidFill>
                  <a:schemeClr val="tx2">
                    <a:lumMod val="60000"/>
                    <a:lumOff val="40000"/>
                  </a:schemeClr>
                </a:solidFill>
                <a:latin typeface="Helvetica" pitchFamily="2" charset="0"/>
              </a:rPr>
              <a:t>www.</a:t>
            </a:r>
            <a:r>
              <a:rPr lang="en-US" sz="1200" i="1" dirty="0">
                <a:solidFill>
                  <a:schemeClr val="tx2">
                    <a:lumMod val="60000"/>
                    <a:lumOff val="40000"/>
                  </a:schemeClr>
                </a:solidFill>
                <a:effectLst/>
                <a:latin typeface="Helvetica" pitchFamily="2" charset="0"/>
              </a:rPr>
              <a:t>BasicPhysiology.org					B.5.7. Blood Flow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#6</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US" sz="2800" b="1" dirty="0">
                <a:solidFill>
                  <a:schemeClr val="accent1"/>
                </a:solidFill>
                <a:latin typeface="Times New Roman" panose="02020603050405020304" pitchFamily="18" charset="0"/>
                <a:cs typeface="Times New Roman" panose="02020603050405020304" pitchFamily="18" charset="0"/>
              </a:rPr>
              <a:t>B.5.7. Blood Flow</a:t>
            </a:r>
            <a:endParaRPr lang="en-GB" sz="2800" b="1" dirty="0">
              <a:solidFill>
                <a:schemeClr val="accent1"/>
              </a:solidFill>
              <a:effectLst/>
              <a:latin typeface="Times New Roman" panose="02020603050405020304" pitchFamily="18" charset="0"/>
              <a:ea typeface="Times"/>
              <a:cs typeface="Times New Roman" panose="02020603050405020304" pitchFamily="18" charset="0"/>
            </a:endParaRP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C60165F8-97B1-1163-EB56-D4DA40D3606F}"/>
              </a:ext>
            </a:extLst>
          </p:cNvPr>
          <p:cNvSpPr txBox="1"/>
          <p:nvPr/>
        </p:nvSpPr>
        <p:spPr>
          <a:xfrm>
            <a:off x="446827" y="1706905"/>
            <a:ext cx="5519848" cy="4524315"/>
          </a:xfrm>
          <a:prstGeom prst="rect">
            <a:avLst/>
          </a:prstGeom>
          <a:noFill/>
        </p:spPr>
        <p:txBody>
          <a:bodyPr wrap="square">
            <a:spAutoFit/>
          </a:bodyPr>
          <a:lstStyle/>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1. </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What really happens when there is a local vasoconstriction?</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2.</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This is often a problem for students. They often think that the pressure changes under the constriction and not before or after the constriction.</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3.</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In this drawing, at the top, there is a normal blood vessel with a normal pressure. The blood is flowing from left to right.</a:t>
            </a:r>
            <a:endParaRPr lang="en-US" sz="2400" dirty="0">
              <a:effectLst/>
              <a:latin typeface="Times New Roman" panose="02020603050405020304" pitchFamily="18" charset="0"/>
              <a:ea typeface="Times"/>
              <a:cs typeface="Times New Roman" panose="02020603050405020304" pitchFamily="18" charset="0"/>
            </a:endParaRPr>
          </a:p>
        </p:txBody>
      </p:sp>
      <p:pic>
        <p:nvPicPr>
          <p:cNvPr id="11" name="Picture 10">
            <a:extLst>
              <a:ext uri="{FF2B5EF4-FFF2-40B4-BE49-F238E27FC236}">
                <a16:creationId xmlns:a16="http://schemas.microsoft.com/office/drawing/2014/main" id="{3E92CCFE-4F22-7966-D30D-12F1FECBAA6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93274" y="1615133"/>
            <a:ext cx="5410552" cy="4708964"/>
          </a:xfrm>
          <a:prstGeom prst="rect">
            <a:avLst/>
          </a:prstGeom>
          <a:noFill/>
          <a:ln>
            <a:noFill/>
          </a:ln>
        </p:spPr>
      </p:pic>
      <p:sp>
        <p:nvSpPr>
          <p:cNvPr id="6" name="TextBox 5">
            <a:extLst>
              <a:ext uri="{FF2B5EF4-FFF2-40B4-BE49-F238E27FC236}">
                <a16:creationId xmlns:a16="http://schemas.microsoft.com/office/drawing/2014/main" id="{D0F93CF7-B838-FF5C-DB8D-186B01618525}"/>
              </a:ext>
            </a:extLst>
          </p:cNvPr>
          <p:cNvSpPr txBox="1"/>
          <p:nvPr/>
        </p:nvSpPr>
        <p:spPr>
          <a:xfrm>
            <a:off x="542264" y="963651"/>
            <a:ext cx="7921254" cy="523220"/>
          </a:xfrm>
          <a:prstGeom prst="rect">
            <a:avLst/>
          </a:prstGeom>
          <a:noFill/>
        </p:spPr>
        <p:txBody>
          <a:bodyPr wrap="square">
            <a:spAutoFit/>
          </a:bodyPr>
          <a:lstStyle/>
          <a:p>
            <a:pPr marL="0" marR="0">
              <a:spcBef>
                <a:spcPts val="0"/>
              </a:spcBef>
              <a:spcAft>
                <a:spcPts val="0"/>
              </a:spcAft>
            </a:pPr>
            <a:r>
              <a:rPr lang="en-GB" sz="2800" b="1" dirty="0">
                <a:effectLst/>
                <a:latin typeface="Times"/>
                <a:ea typeface="Times"/>
                <a:cs typeface="Times New Roman" panose="02020603050405020304" pitchFamily="18" charset="0"/>
              </a:rPr>
              <a:t>B. A few words about (local) vasoconstriction:</a:t>
            </a:r>
            <a:endParaRPr lang="en-US" sz="2800" dirty="0">
              <a:effectLst/>
              <a:latin typeface="Times"/>
              <a:ea typeface="Times"/>
              <a:cs typeface="Times New Roman" panose="02020603050405020304" pitchFamily="18" charset="0"/>
            </a:endParaRPr>
          </a:p>
        </p:txBody>
      </p:sp>
    </p:spTree>
    <p:extLst>
      <p:ext uri="{BB962C8B-B14F-4D97-AF65-F5344CB8AC3E}">
        <p14:creationId xmlns:p14="http://schemas.microsoft.com/office/powerpoint/2010/main" val="22119139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a:solidFill>
                  <a:schemeClr val="tx2">
                    <a:lumMod val="60000"/>
                    <a:lumOff val="40000"/>
                  </a:schemeClr>
                </a:solidFill>
                <a:latin typeface="Helvetica" pitchFamily="2" charset="0"/>
              </a:rPr>
              <a:t>www.</a:t>
            </a:r>
            <a:r>
              <a:rPr lang="en-US" sz="1200" i="1" dirty="0">
                <a:solidFill>
                  <a:schemeClr val="tx2">
                    <a:lumMod val="60000"/>
                    <a:lumOff val="40000"/>
                  </a:schemeClr>
                </a:solidFill>
                <a:effectLst/>
                <a:latin typeface="Helvetica" pitchFamily="2" charset="0"/>
              </a:rPr>
              <a:t>BasicPhysiology.org					B.5.7. Blood Flow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#7</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US" sz="2800" b="1" dirty="0">
                <a:solidFill>
                  <a:schemeClr val="accent1"/>
                </a:solidFill>
                <a:latin typeface="Times New Roman" panose="02020603050405020304" pitchFamily="18" charset="0"/>
                <a:cs typeface="Times New Roman" panose="02020603050405020304" pitchFamily="18" charset="0"/>
              </a:rPr>
              <a:t>B.5.7. Blood Flow</a:t>
            </a:r>
            <a:endParaRPr lang="en-GB" sz="2800" b="1" dirty="0">
              <a:solidFill>
                <a:schemeClr val="accent1"/>
              </a:solidFill>
              <a:effectLst/>
              <a:latin typeface="Times New Roman" panose="02020603050405020304" pitchFamily="18" charset="0"/>
              <a:ea typeface="Times"/>
              <a:cs typeface="Times New Roman" panose="02020603050405020304" pitchFamily="18" charset="0"/>
            </a:endParaRP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C60165F8-97B1-1163-EB56-D4DA40D3606F}"/>
              </a:ext>
            </a:extLst>
          </p:cNvPr>
          <p:cNvSpPr txBox="1"/>
          <p:nvPr/>
        </p:nvSpPr>
        <p:spPr>
          <a:xfrm>
            <a:off x="446826" y="1706905"/>
            <a:ext cx="5953973" cy="4524315"/>
          </a:xfrm>
          <a:prstGeom prst="rect">
            <a:avLst/>
          </a:prstGeom>
          <a:noFill/>
        </p:spPr>
        <p:txBody>
          <a:bodyPr wrap="square">
            <a:spAutoFit/>
          </a:bodyPr>
          <a:lstStyle/>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4.</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In the middle of the vessel, we squeeze the blood vessel. Therefore, the diameter at that point will decrease, the resistance increase and the blood flow will therefore decrease.</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5.</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Therefore, blood is </a:t>
            </a:r>
            <a:r>
              <a:rPr lang="en-GB" sz="2400" b="1" dirty="0">
                <a:effectLst/>
                <a:latin typeface="Times New Roman" panose="02020603050405020304" pitchFamily="18" charset="0"/>
                <a:ea typeface="Times"/>
                <a:cs typeface="Times New Roman" panose="02020603050405020304" pitchFamily="18" charset="0"/>
              </a:rPr>
              <a:t>accumulating</a:t>
            </a:r>
            <a:r>
              <a:rPr lang="en-GB" sz="2400" dirty="0">
                <a:effectLst/>
                <a:latin typeface="Times New Roman" panose="02020603050405020304" pitchFamily="18" charset="0"/>
                <a:ea typeface="Times"/>
                <a:cs typeface="Times New Roman" panose="02020603050405020304" pitchFamily="18" charset="0"/>
              </a:rPr>
              <a:t> before the constriction (upstream of the narrowing). This accumulation will increase the pressure </a:t>
            </a:r>
            <a:r>
              <a:rPr lang="en-GB" sz="2400" b="1" dirty="0">
                <a:effectLst/>
                <a:latin typeface="Times New Roman" panose="02020603050405020304" pitchFamily="18" charset="0"/>
                <a:ea typeface="Times"/>
                <a:cs typeface="Times New Roman" panose="02020603050405020304" pitchFamily="18" charset="0"/>
              </a:rPr>
              <a:t>there</a:t>
            </a:r>
            <a:r>
              <a:rPr lang="en-GB" sz="2400" dirty="0">
                <a:effectLst/>
                <a:latin typeface="Times New Roman" panose="02020603050405020304" pitchFamily="18" charset="0"/>
                <a:ea typeface="Times"/>
                <a:cs typeface="Times New Roman" panose="02020603050405020304" pitchFamily="18" charset="0"/>
              </a:rPr>
              <a:t>!</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6.</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After the constriction, downstream, the flow will decrease and the pressure will therefore also decrease.</a:t>
            </a:r>
            <a:r>
              <a:rPr lang="en-US" sz="2400" dirty="0">
                <a:effectLst/>
                <a:latin typeface="Times New Roman" panose="02020603050405020304" pitchFamily="18" charset="0"/>
                <a:cs typeface="Times New Roman" panose="02020603050405020304" pitchFamily="18" charset="0"/>
              </a:rPr>
              <a:t> </a:t>
            </a:r>
            <a:endParaRPr lang="en-GB" sz="2400" dirty="0">
              <a:latin typeface="Times New Roman" panose="02020603050405020304" pitchFamily="18" charset="0"/>
              <a:cs typeface="Times New Roman" panose="02020603050405020304" pitchFamily="18" charset="0"/>
            </a:endParaRPr>
          </a:p>
        </p:txBody>
      </p:sp>
      <p:pic>
        <p:nvPicPr>
          <p:cNvPr id="11" name="Picture 10">
            <a:extLst>
              <a:ext uri="{FF2B5EF4-FFF2-40B4-BE49-F238E27FC236}">
                <a16:creationId xmlns:a16="http://schemas.microsoft.com/office/drawing/2014/main" id="{3E92CCFE-4F22-7966-D30D-12F1FECBAA6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93274" y="1615133"/>
            <a:ext cx="5410552" cy="4708964"/>
          </a:xfrm>
          <a:prstGeom prst="rect">
            <a:avLst/>
          </a:prstGeom>
          <a:noFill/>
          <a:ln>
            <a:noFill/>
          </a:ln>
        </p:spPr>
      </p:pic>
      <p:sp>
        <p:nvSpPr>
          <p:cNvPr id="6" name="TextBox 5">
            <a:extLst>
              <a:ext uri="{FF2B5EF4-FFF2-40B4-BE49-F238E27FC236}">
                <a16:creationId xmlns:a16="http://schemas.microsoft.com/office/drawing/2014/main" id="{D0F93CF7-B838-FF5C-DB8D-186B01618525}"/>
              </a:ext>
            </a:extLst>
          </p:cNvPr>
          <p:cNvSpPr txBox="1"/>
          <p:nvPr/>
        </p:nvSpPr>
        <p:spPr>
          <a:xfrm>
            <a:off x="542264" y="963651"/>
            <a:ext cx="7921254" cy="523220"/>
          </a:xfrm>
          <a:prstGeom prst="rect">
            <a:avLst/>
          </a:prstGeom>
          <a:noFill/>
        </p:spPr>
        <p:txBody>
          <a:bodyPr wrap="square">
            <a:spAutoFit/>
          </a:bodyPr>
          <a:lstStyle/>
          <a:p>
            <a:pPr marL="0" marR="0">
              <a:spcBef>
                <a:spcPts val="0"/>
              </a:spcBef>
              <a:spcAft>
                <a:spcPts val="0"/>
              </a:spcAft>
            </a:pPr>
            <a:r>
              <a:rPr lang="en-GB" sz="2800" b="1" dirty="0">
                <a:effectLst/>
                <a:latin typeface="Times"/>
                <a:ea typeface="Times"/>
                <a:cs typeface="Times New Roman" panose="02020603050405020304" pitchFamily="18" charset="0"/>
              </a:rPr>
              <a:t>B. A few words about (local) vasoconstriction:</a:t>
            </a:r>
            <a:endParaRPr lang="en-US" sz="2800" dirty="0">
              <a:effectLst/>
              <a:latin typeface="Times"/>
              <a:ea typeface="Times"/>
              <a:cs typeface="Times New Roman" panose="02020603050405020304" pitchFamily="18" charset="0"/>
            </a:endParaRPr>
          </a:p>
        </p:txBody>
      </p:sp>
    </p:spTree>
    <p:extLst>
      <p:ext uri="{BB962C8B-B14F-4D97-AF65-F5344CB8AC3E}">
        <p14:creationId xmlns:p14="http://schemas.microsoft.com/office/powerpoint/2010/main" val="39344131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a:solidFill>
                  <a:schemeClr val="tx2">
                    <a:lumMod val="60000"/>
                    <a:lumOff val="40000"/>
                  </a:schemeClr>
                </a:solidFill>
                <a:latin typeface="Helvetica" pitchFamily="2" charset="0"/>
              </a:rPr>
              <a:t>www.</a:t>
            </a:r>
            <a:r>
              <a:rPr lang="en-US" sz="1200" i="1" dirty="0">
                <a:solidFill>
                  <a:schemeClr val="tx2">
                    <a:lumMod val="60000"/>
                    <a:lumOff val="40000"/>
                  </a:schemeClr>
                </a:solidFill>
                <a:effectLst/>
                <a:latin typeface="Helvetica" pitchFamily="2" charset="0"/>
              </a:rPr>
              <a:t>BasicPhysiology.org					B.5.7. Blood Flow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#8</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US" sz="2800" b="1" dirty="0">
                <a:solidFill>
                  <a:schemeClr val="accent1"/>
                </a:solidFill>
                <a:latin typeface="Times New Roman" panose="02020603050405020304" pitchFamily="18" charset="0"/>
                <a:cs typeface="Times New Roman" panose="02020603050405020304" pitchFamily="18" charset="0"/>
              </a:rPr>
              <a:t>B.5.7. Blood Flow</a:t>
            </a:r>
            <a:endParaRPr lang="en-GB" sz="2800" b="1" dirty="0">
              <a:solidFill>
                <a:schemeClr val="accent1"/>
              </a:solidFill>
              <a:effectLst/>
              <a:latin typeface="Times New Roman" panose="02020603050405020304" pitchFamily="18" charset="0"/>
              <a:ea typeface="Times"/>
              <a:cs typeface="Times New Roman" panose="02020603050405020304" pitchFamily="18" charset="0"/>
            </a:endParaRP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C60165F8-97B1-1163-EB56-D4DA40D3606F}"/>
              </a:ext>
            </a:extLst>
          </p:cNvPr>
          <p:cNvSpPr txBox="1"/>
          <p:nvPr/>
        </p:nvSpPr>
        <p:spPr>
          <a:xfrm>
            <a:off x="446826" y="1706905"/>
            <a:ext cx="5953973" cy="3046988"/>
          </a:xfrm>
          <a:prstGeom prst="rect">
            <a:avLst/>
          </a:prstGeom>
          <a:noFill/>
        </p:spPr>
        <p:txBody>
          <a:bodyPr wrap="square">
            <a:spAutoFit/>
          </a:bodyPr>
          <a:lstStyle/>
          <a:p>
            <a:pPr marL="0" marR="0">
              <a:spcBef>
                <a:spcPts val="0"/>
              </a:spcBef>
              <a:spcAft>
                <a:spcPts val="0"/>
              </a:spcAf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7. The pressure increase will expand the blood vessel before the constriction.</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8.</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While, downstream, the blood vessel will become narrower, due to the lower pressure. That’s it!</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endParaRPr lang="en-GB" sz="2400" dirty="0">
              <a:latin typeface="Times New Roman" panose="02020603050405020304" pitchFamily="18" charset="0"/>
              <a:cs typeface="Times New Roman" panose="02020603050405020304" pitchFamily="18" charset="0"/>
            </a:endParaRPr>
          </a:p>
        </p:txBody>
      </p:sp>
      <p:pic>
        <p:nvPicPr>
          <p:cNvPr id="11" name="Picture 10">
            <a:extLst>
              <a:ext uri="{FF2B5EF4-FFF2-40B4-BE49-F238E27FC236}">
                <a16:creationId xmlns:a16="http://schemas.microsoft.com/office/drawing/2014/main" id="{3E92CCFE-4F22-7966-D30D-12F1FECBAA6E}"/>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93274" y="1615133"/>
            <a:ext cx="5410552" cy="4708964"/>
          </a:xfrm>
          <a:prstGeom prst="rect">
            <a:avLst/>
          </a:prstGeom>
          <a:noFill/>
          <a:ln>
            <a:noFill/>
          </a:ln>
        </p:spPr>
      </p:pic>
      <p:sp>
        <p:nvSpPr>
          <p:cNvPr id="6" name="TextBox 5">
            <a:extLst>
              <a:ext uri="{FF2B5EF4-FFF2-40B4-BE49-F238E27FC236}">
                <a16:creationId xmlns:a16="http://schemas.microsoft.com/office/drawing/2014/main" id="{D0F93CF7-B838-FF5C-DB8D-186B01618525}"/>
              </a:ext>
            </a:extLst>
          </p:cNvPr>
          <p:cNvSpPr txBox="1"/>
          <p:nvPr/>
        </p:nvSpPr>
        <p:spPr>
          <a:xfrm>
            <a:off x="542264" y="963651"/>
            <a:ext cx="7921254" cy="523220"/>
          </a:xfrm>
          <a:prstGeom prst="rect">
            <a:avLst/>
          </a:prstGeom>
          <a:noFill/>
        </p:spPr>
        <p:txBody>
          <a:bodyPr wrap="square">
            <a:spAutoFit/>
          </a:bodyPr>
          <a:lstStyle/>
          <a:p>
            <a:pPr marL="0" marR="0">
              <a:spcBef>
                <a:spcPts val="0"/>
              </a:spcBef>
              <a:spcAft>
                <a:spcPts val="0"/>
              </a:spcAft>
            </a:pPr>
            <a:r>
              <a:rPr lang="en-GB" sz="2800" b="1" dirty="0">
                <a:effectLst/>
                <a:latin typeface="Times"/>
                <a:ea typeface="Times"/>
                <a:cs typeface="Times New Roman" panose="02020603050405020304" pitchFamily="18" charset="0"/>
              </a:rPr>
              <a:t>B. A few words about (local) vasoconstriction:</a:t>
            </a:r>
            <a:endParaRPr lang="en-US" sz="2800" dirty="0">
              <a:effectLst/>
              <a:latin typeface="Times"/>
              <a:ea typeface="Times"/>
              <a:cs typeface="Times New Roman" panose="02020603050405020304" pitchFamily="18" charset="0"/>
            </a:endParaRPr>
          </a:p>
        </p:txBody>
      </p:sp>
    </p:spTree>
    <p:extLst>
      <p:ext uri="{BB962C8B-B14F-4D97-AF65-F5344CB8AC3E}">
        <p14:creationId xmlns:p14="http://schemas.microsoft.com/office/powerpoint/2010/main" val="19002665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a:solidFill>
                  <a:schemeClr val="tx2">
                    <a:lumMod val="60000"/>
                    <a:lumOff val="40000"/>
                  </a:schemeClr>
                </a:solidFill>
                <a:latin typeface="Helvetica" pitchFamily="2" charset="0"/>
              </a:rPr>
              <a:t>www.</a:t>
            </a:r>
            <a:r>
              <a:rPr lang="en-US" sz="1200" i="1" dirty="0">
                <a:solidFill>
                  <a:schemeClr val="tx2">
                    <a:lumMod val="60000"/>
                    <a:lumOff val="40000"/>
                  </a:schemeClr>
                </a:solidFill>
                <a:effectLst/>
                <a:latin typeface="Helvetica" pitchFamily="2" charset="0"/>
              </a:rPr>
              <a:t>BasicPhysiology.org					B.5.7. Blood Flow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#9</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US" sz="2800" b="1" dirty="0">
                <a:solidFill>
                  <a:schemeClr val="accent1"/>
                </a:solidFill>
                <a:latin typeface="Times New Roman" panose="02020603050405020304" pitchFamily="18" charset="0"/>
                <a:cs typeface="Times New Roman" panose="02020603050405020304" pitchFamily="18" charset="0"/>
              </a:rPr>
              <a:t>B.5.7. Blood Flow</a:t>
            </a:r>
            <a:endParaRPr lang="en-GB" sz="2800" b="1" dirty="0">
              <a:solidFill>
                <a:schemeClr val="accent1"/>
              </a:solidFill>
              <a:effectLst/>
              <a:latin typeface="Times New Roman" panose="02020603050405020304" pitchFamily="18" charset="0"/>
              <a:ea typeface="Times"/>
              <a:cs typeface="Times New Roman" panose="02020603050405020304" pitchFamily="18" charset="0"/>
            </a:endParaRP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C60165F8-97B1-1163-EB56-D4DA40D3606F}"/>
              </a:ext>
            </a:extLst>
          </p:cNvPr>
          <p:cNvSpPr txBox="1"/>
          <p:nvPr/>
        </p:nvSpPr>
        <p:spPr>
          <a:xfrm>
            <a:off x="446826" y="1706905"/>
            <a:ext cx="6613193" cy="4154984"/>
          </a:xfrm>
          <a:prstGeom prst="rect">
            <a:avLst/>
          </a:prstGeom>
          <a:noFill/>
        </p:spPr>
        <p:txBody>
          <a:bodyPr wrap="square">
            <a:spAutoFit/>
          </a:bodyPr>
          <a:lstStyle/>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1. </a:t>
            </a:r>
            <a:r>
              <a:rPr lang="en-GB" sz="2400" b="1" dirty="0">
                <a:effectLst/>
                <a:latin typeface="Times New Roman" panose="02020603050405020304" pitchFamily="18" charset="0"/>
                <a:ea typeface="Times"/>
                <a:cs typeface="Times New Roman" panose="02020603050405020304" pitchFamily="18" charset="0"/>
              </a:rPr>
              <a:t>Laminar Flow:</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In a normal vessel, blood flows straight through the tube. In fact, blood flows faster in the centre and more slowly along the wall of the vessels. This is of course due to the resistance of the blood against the walls of the vessel. </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2. </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You can then imagine a stack of thin layers of blood flowing at different velocities alongside each other; fast in the centre and much slower along the wall. This is called "</a:t>
            </a:r>
            <a:r>
              <a:rPr lang="en-GB" sz="2400" b="1" dirty="0">
                <a:effectLst/>
                <a:latin typeface="Times New Roman" panose="02020603050405020304" pitchFamily="18" charset="0"/>
                <a:ea typeface="Times"/>
                <a:cs typeface="Times New Roman" panose="02020603050405020304" pitchFamily="18" charset="0"/>
              </a:rPr>
              <a:t>laminar</a:t>
            </a:r>
            <a:r>
              <a:rPr lang="en-GB" sz="2400" dirty="0">
                <a:effectLst/>
                <a:latin typeface="Times New Roman" panose="02020603050405020304" pitchFamily="18" charset="0"/>
                <a:ea typeface="Times"/>
                <a:cs typeface="Times New Roman" panose="02020603050405020304" pitchFamily="18" charset="0"/>
              </a:rPr>
              <a:t>" flow.</a:t>
            </a:r>
            <a:endParaRPr lang="en-US" sz="2400" dirty="0">
              <a:effectLst/>
              <a:latin typeface="Times New Roman" panose="02020603050405020304" pitchFamily="18" charset="0"/>
              <a:ea typeface="Times"/>
              <a:cs typeface="Times New Roman" panose="02020603050405020304" pitchFamily="18" charset="0"/>
            </a:endParaRPr>
          </a:p>
        </p:txBody>
      </p:sp>
      <p:sp>
        <p:nvSpPr>
          <p:cNvPr id="6" name="TextBox 5">
            <a:extLst>
              <a:ext uri="{FF2B5EF4-FFF2-40B4-BE49-F238E27FC236}">
                <a16:creationId xmlns:a16="http://schemas.microsoft.com/office/drawing/2014/main" id="{D0F93CF7-B838-FF5C-DB8D-186B01618525}"/>
              </a:ext>
            </a:extLst>
          </p:cNvPr>
          <p:cNvSpPr txBox="1"/>
          <p:nvPr/>
        </p:nvSpPr>
        <p:spPr>
          <a:xfrm>
            <a:off x="542264" y="963651"/>
            <a:ext cx="7921254" cy="523220"/>
          </a:xfrm>
          <a:prstGeom prst="rect">
            <a:avLst/>
          </a:prstGeom>
          <a:noFill/>
        </p:spPr>
        <p:txBody>
          <a:bodyPr wrap="square">
            <a:spAutoFit/>
          </a:bodyPr>
          <a:lstStyle/>
          <a:p>
            <a:r>
              <a:rPr lang="en-GB" sz="2800" b="1" dirty="0">
                <a:effectLst/>
                <a:latin typeface="Times"/>
                <a:ea typeface="Times"/>
                <a:cs typeface="Times New Roman" panose="02020603050405020304" pitchFamily="18" charset="0"/>
              </a:rPr>
              <a:t>C. Flow Types (laminar and turbulent flow):</a:t>
            </a:r>
            <a:endParaRPr lang="en-US" sz="2800" dirty="0">
              <a:effectLst/>
              <a:latin typeface="Times"/>
              <a:ea typeface="Times"/>
              <a:cs typeface="Times New Roman" panose="02020603050405020304" pitchFamily="18" charset="0"/>
            </a:endParaRPr>
          </a:p>
        </p:txBody>
      </p:sp>
      <p:pic>
        <p:nvPicPr>
          <p:cNvPr id="4" name="Picture 3">
            <a:extLst>
              <a:ext uri="{FF2B5EF4-FFF2-40B4-BE49-F238E27FC236}">
                <a16:creationId xmlns:a16="http://schemas.microsoft.com/office/drawing/2014/main" id="{B10055B8-1FAB-A67D-6416-C6A847E4B09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18661" y="1397934"/>
            <a:ext cx="4422924" cy="1789741"/>
          </a:xfrm>
          <a:prstGeom prst="rect">
            <a:avLst/>
          </a:prstGeom>
          <a:noFill/>
          <a:ln>
            <a:noFill/>
          </a:ln>
        </p:spPr>
      </p:pic>
      <p:pic>
        <p:nvPicPr>
          <p:cNvPr id="12" name="Picture 11">
            <a:extLst>
              <a:ext uri="{FF2B5EF4-FFF2-40B4-BE49-F238E27FC236}">
                <a16:creationId xmlns:a16="http://schemas.microsoft.com/office/drawing/2014/main" id="{626801B5-2D4C-1863-FC3C-6CEEC737F4E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00585" y="3764615"/>
            <a:ext cx="4731499" cy="1913171"/>
          </a:xfrm>
          <a:prstGeom prst="rect">
            <a:avLst/>
          </a:prstGeom>
          <a:noFill/>
          <a:ln>
            <a:noFill/>
          </a:ln>
        </p:spPr>
      </p:pic>
    </p:spTree>
    <p:extLst>
      <p:ext uri="{BB962C8B-B14F-4D97-AF65-F5344CB8AC3E}">
        <p14:creationId xmlns:p14="http://schemas.microsoft.com/office/powerpoint/2010/main" val="41795825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a:solidFill>
                  <a:schemeClr val="tx2">
                    <a:lumMod val="60000"/>
                    <a:lumOff val="40000"/>
                  </a:schemeClr>
                </a:solidFill>
                <a:latin typeface="Helvetica" pitchFamily="2" charset="0"/>
              </a:rPr>
              <a:t>www.</a:t>
            </a:r>
            <a:r>
              <a:rPr lang="en-US" sz="1200" i="1" dirty="0">
                <a:solidFill>
                  <a:schemeClr val="tx2">
                    <a:lumMod val="60000"/>
                    <a:lumOff val="40000"/>
                  </a:schemeClr>
                </a:solidFill>
                <a:effectLst/>
                <a:latin typeface="Helvetica" pitchFamily="2" charset="0"/>
              </a:rPr>
              <a:t>BasicPhysiology.org					B.5.7. Blood Flow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#10</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US" sz="2800" b="1" dirty="0">
                <a:solidFill>
                  <a:schemeClr val="accent1"/>
                </a:solidFill>
                <a:latin typeface="Times New Roman" panose="02020603050405020304" pitchFamily="18" charset="0"/>
                <a:cs typeface="Times New Roman" panose="02020603050405020304" pitchFamily="18" charset="0"/>
              </a:rPr>
              <a:t>B.5.7. Blood Flow</a:t>
            </a:r>
            <a:endParaRPr lang="en-GB" sz="2800" b="1" dirty="0">
              <a:solidFill>
                <a:schemeClr val="accent1"/>
              </a:solidFill>
              <a:effectLst/>
              <a:latin typeface="Times New Roman" panose="02020603050405020304" pitchFamily="18" charset="0"/>
              <a:ea typeface="Times"/>
              <a:cs typeface="Times New Roman" panose="02020603050405020304" pitchFamily="18" charset="0"/>
            </a:endParaRP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C60165F8-97B1-1163-EB56-D4DA40D3606F}"/>
              </a:ext>
            </a:extLst>
          </p:cNvPr>
          <p:cNvSpPr txBox="1"/>
          <p:nvPr/>
        </p:nvSpPr>
        <p:spPr>
          <a:xfrm>
            <a:off x="446826" y="1706905"/>
            <a:ext cx="6613193" cy="4893647"/>
          </a:xfrm>
          <a:prstGeom prst="rect">
            <a:avLst/>
          </a:prstGeom>
          <a:noFill/>
        </p:spPr>
        <p:txBody>
          <a:bodyPr wrap="square">
            <a:spAutoFit/>
          </a:bodyPr>
          <a:lstStyle/>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3. </a:t>
            </a:r>
            <a:r>
              <a:rPr lang="en-GB" sz="2400" b="1" dirty="0">
                <a:effectLst/>
                <a:latin typeface="Times New Roman" panose="02020603050405020304" pitchFamily="18" charset="0"/>
                <a:ea typeface="Times"/>
                <a:cs typeface="Times New Roman" panose="02020603050405020304" pitchFamily="18" charset="0"/>
              </a:rPr>
              <a:t>Turbulent flow:</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 But sometimes, when the vessel is narrower, or if there is an obstruction, then this laminar flow is disrupted. Blood will flow in different directions, loops and become irregular. This is called "turbulent". </a:t>
            </a:r>
            <a:endParaRPr lang="en-US" sz="2400" dirty="0">
              <a:latin typeface="Times New Roman" panose="02020603050405020304" pitchFamily="18" charset="0"/>
              <a:ea typeface="Times"/>
              <a:cs typeface="Times New Roman" panose="02020603050405020304" pitchFamily="18" charset="0"/>
            </a:endParaRPr>
          </a:p>
          <a:p>
            <a:pPr marL="0" marR="0">
              <a:spcBef>
                <a:spcPts val="0"/>
              </a:spcBef>
              <a:spcAft>
                <a:spcPts val="0"/>
              </a:spcAft>
            </a:pP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4.</a:t>
            </a:r>
            <a:r>
              <a:rPr lang="en-US" sz="2400" dirty="0">
                <a:latin typeface="Times New Roman" panose="02020603050405020304" pitchFamily="18" charset="0"/>
                <a:ea typeface="Times"/>
                <a:cs typeface="Times New Roman" panose="02020603050405020304" pitchFamily="18" charset="0"/>
              </a:rPr>
              <a:t> </a:t>
            </a:r>
            <a:r>
              <a:rPr lang="en-GB" sz="2400" dirty="0">
                <a:effectLst/>
                <a:latin typeface="Times New Roman" panose="02020603050405020304" pitchFamily="18" charset="0"/>
                <a:ea typeface="Times"/>
                <a:cs typeface="Times New Roman" panose="02020603050405020304" pitchFamily="18" charset="0"/>
              </a:rPr>
              <a:t>Turbulent flow is important in medicine because turbulent flow makes a </a:t>
            </a:r>
            <a:r>
              <a:rPr lang="en-GB" sz="2400" b="1" dirty="0">
                <a:effectLst/>
                <a:latin typeface="Times New Roman" panose="02020603050405020304" pitchFamily="18" charset="0"/>
                <a:ea typeface="Times"/>
                <a:cs typeface="Times New Roman" panose="02020603050405020304" pitchFamily="18" charset="0"/>
              </a:rPr>
              <a:t>noise</a:t>
            </a:r>
            <a:r>
              <a:rPr lang="en-GB" sz="2400" dirty="0">
                <a:effectLst/>
                <a:latin typeface="Times New Roman" panose="02020603050405020304" pitchFamily="18" charset="0"/>
                <a:ea typeface="Times"/>
                <a:cs typeface="Times New Roman" panose="02020603050405020304" pitchFamily="18" charset="0"/>
              </a:rPr>
              <a:t>. Therefore, one can hear it with a stethoscope.  If you hear such a sound in a patient, you can with this method detect a local obstruction in his or her blood vessels.</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endParaRPr lang="en-GB" sz="24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D0F93CF7-B838-FF5C-DB8D-186B01618525}"/>
              </a:ext>
            </a:extLst>
          </p:cNvPr>
          <p:cNvSpPr txBox="1"/>
          <p:nvPr/>
        </p:nvSpPr>
        <p:spPr>
          <a:xfrm>
            <a:off x="542264" y="963651"/>
            <a:ext cx="7921254" cy="523220"/>
          </a:xfrm>
          <a:prstGeom prst="rect">
            <a:avLst/>
          </a:prstGeom>
          <a:noFill/>
        </p:spPr>
        <p:txBody>
          <a:bodyPr wrap="square">
            <a:spAutoFit/>
          </a:bodyPr>
          <a:lstStyle/>
          <a:p>
            <a:r>
              <a:rPr lang="en-GB" sz="2800" b="1" dirty="0">
                <a:effectLst/>
                <a:latin typeface="Times"/>
                <a:ea typeface="Times"/>
                <a:cs typeface="Times New Roman" panose="02020603050405020304" pitchFamily="18" charset="0"/>
              </a:rPr>
              <a:t>C. Flow Types (laminar and turbulent flow):</a:t>
            </a:r>
            <a:endParaRPr lang="en-US" sz="2800" dirty="0">
              <a:effectLst/>
              <a:latin typeface="Times"/>
              <a:ea typeface="Times"/>
              <a:cs typeface="Times New Roman" panose="02020603050405020304" pitchFamily="18" charset="0"/>
            </a:endParaRPr>
          </a:p>
        </p:txBody>
      </p:sp>
      <p:pic>
        <p:nvPicPr>
          <p:cNvPr id="4" name="Picture 3">
            <a:extLst>
              <a:ext uri="{FF2B5EF4-FFF2-40B4-BE49-F238E27FC236}">
                <a16:creationId xmlns:a16="http://schemas.microsoft.com/office/drawing/2014/main" id="{B10055B8-1FAB-A67D-6416-C6A847E4B09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18661" y="1397934"/>
            <a:ext cx="4422924" cy="1789741"/>
          </a:xfrm>
          <a:prstGeom prst="rect">
            <a:avLst/>
          </a:prstGeom>
          <a:noFill/>
          <a:ln>
            <a:noFill/>
          </a:ln>
        </p:spPr>
      </p:pic>
      <p:pic>
        <p:nvPicPr>
          <p:cNvPr id="12" name="Picture 11">
            <a:extLst>
              <a:ext uri="{FF2B5EF4-FFF2-40B4-BE49-F238E27FC236}">
                <a16:creationId xmlns:a16="http://schemas.microsoft.com/office/drawing/2014/main" id="{626801B5-2D4C-1863-FC3C-6CEEC737F4ED}"/>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300585" y="3764615"/>
            <a:ext cx="4731499" cy="1913171"/>
          </a:xfrm>
          <a:prstGeom prst="rect">
            <a:avLst/>
          </a:prstGeom>
          <a:noFill/>
          <a:ln>
            <a:noFill/>
          </a:ln>
        </p:spPr>
      </p:pic>
    </p:spTree>
    <p:extLst>
      <p:ext uri="{BB962C8B-B14F-4D97-AF65-F5344CB8AC3E}">
        <p14:creationId xmlns:p14="http://schemas.microsoft.com/office/powerpoint/2010/main" val="32435588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a:solidFill>
                  <a:schemeClr val="tx2">
                    <a:lumMod val="60000"/>
                    <a:lumOff val="40000"/>
                  </a:schemeClr>
                </a:solidFill>
                <a:latin typeface="Helvetica" pitchFamily="2" charset="0"/>
              </a:rPr>
              <a:t>www.</a:t>
            </a:r>
            <a:r>
              <a:rPr lang="en-US" sz="1200" i="1" dirty="0">
                <a:solidFill>
                  <a:schemeClr val="tx2">
                    <a:lumMod val="60000"/>
                    <a:lumOff val="40000"/>
                  </a:schemeClr>
                </a:solidFill>
                <a:effectLst/>
                <a:latin typeface="Helvetica" pitchFamily="2" charset="0"/>
              </a:rPr>
              <a:t>BasicPhysiology.org					B.5.7. Blood Flow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#11</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US" sz="2800" b="1" dirty="0">
                <a:solidFill>
                  <a:schemeClr val="accent1"/>
                </a:solidFill>
                <a:latin typeface="Times New Roman" panose="02020603050405020304" pitchFamily="18" charset="0"/>
                <a:cs typeface="Times New Roman" panose="02020603050405020304" pitchFamily="18" charset="0"/>
              </a:rPr>
              <a:t>B.5.7. Blood Flow</a:t>
            </a:r>
            <a:endParaRPr lang="en-GB" sz="2800" b="1" dirty="0">
              <a:solidFill>
                <a:schemeClr val="accent1"/>
              </a:solidFill>
              <a:effectLst/>
              <a:latin typeface="Times New Roman" panose="02020603050405020304" pitchFamily="18" charset="0"/>
              <a:ea typeface="Times"/>
              <a:cs typeface="Times New Roman" panose="02020603050405020304" pitchFamily="18" charset="0"/>
            </a:endParaRP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C60165F8-97B1-1163-EB56-D4DA40D3606F}"/>
              </a:ext>
            </a:extLst>
          </p:cNvPr>
          <p:cNvSpPr txBox="1"/>
          <p:nvPr/>
        </p:nvSpPr>
        <p:spPr>
          <a:xfrm>
            <a:off x="446826" y="1706905"/>
            <a:ext cx="9930551" cy="4154984"/>
          </a:xfrm>
          <a:prstGeom prst="rect">
            <a:avLst/>
          </a:prstGeom>
          <a:noFill/>
        </p:spPr>
        <p:txBody>
          <a:bodyPr wrap="square">
            <a:spAutoFit/>
          </a:bodyPr>
          <a:lstStyle/>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1. Why is local blood flow important?</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 Every tissue and every organ need blood for its function and for its survival. It needs oxygen and other nutrients and has to get rid of CO2 and other waste products.</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2. How much is needed?</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 It turns out that the amount of blood delivered to a tissue or an organ is pretty well the amount that the tissue requires; not more, not less. </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 </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If it needs more, it will get more. If it needs less, it will get less!! But how is this regulated?</a:t>
            </a:r>
            <a:endParaRPr lang="en-US" sz="2400" dirty="0">
              <a:effectLst/>
              <a:latin typeface="Times New Roman" panose="02020603050405020304" pitchFamily="18" charset="0"/>
              <a:ea typeface="Times"/>
              <a:cs typeface="Times New Roman" panose="02020603050405020304" pitchFamily="18" charset="0"/>
            </a:endParaRPr>
          </a:p>
        </p:txBody>
      </p:sp>
      <p:sp>
        <p:nvSpPr>
          <p:cNvPr id="6" name="TextBox 5">
            <a:extLst>
              <a:ext uri="{FF2B5EF4-FFF2-40B4-BE49-F238E27FC236}">
                <a16:creationId xmlns:a16="http://schemas.microsoft.com/office/drawing/2014/main" id="{D0F93CF7-B838-FF5C-DB8D-186B01618525}"/>
              </a:ext>
            </a:extLst>
          </p:cNvPr>
          <p:cNvSpPr txBox="1"/>
          <p:nvPr/>
        </p:nvSpPr>
        <p:spPr>
          <a:xfrm>
            <a:off x="542264" y="963651"/>
            <a:ext cx="7921254" cy="523220"/>
          </a:xfrm>
          <a:prstGeom prst="rect">
            <a:avLst/>
          </a:prstGeom>
          <a:noFill/>
        </p:spPr>
        <p:txBody>
          <a:bodyPr wrap="square">
            <a:spAutoFit/>
          </a:bodyPr>
          <a:lstStyle/>
          <a:p>
            <a:r>
              <a:rPr lang="en-GB" sz="2800" b="1" dirty="0">
                <a:effectLst/>
                <a:latin typeface="Times New Roman" panose="02020603050405020304" pitchFamily="18" charset="0"/>
                <a:ea typeface="Times"/>
                <a:cs typeface="Times New Roman" panose="02020603050405020304" pitchFamily="18" charset="0"/>
              </a:rPr>
              <a:t>D.  Local Blood Flow Regulation:</a:t>
            </a:r>
            <a:endParaRPr lang="en-US" sz="2800" dirty="0">
              <a:effectLst/>
              <a:latin typeface="Times New Roman" panose="02020603050405020304" pitchFamily="18" charset="0"/>
              <a:ea typeface="Times"/>
              <a:cs typeface="Times New Roman" panose="02020603050405020304" pitchFamily="18" charset="0"/>
            </a:endParaRPr>
          </a:p>
        </p:txBody>
      </p:sp>
    </p:spTree>
    <p:extLst>
      <p:ext uri="{BB962C8B-B14F-4D97-AF65-F5344CB8AC3E}">
        <p14:creationId xmlns:p14="http://schemas.microsoft.com/office/powerpoint/2010/main" val="29622950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a:solidFill>
                  <a:schemeClr val="tx2">
                    <a:lumMod val="60000"/>
                    <a:lumOff val="40000"/>
                  </a:schemeClr>
                </a:solidFill>
                <a:latin typeface="Helvetica" pitchFamily="2" charset="0"/>
              </a:rPr>
              <a:t>www.</a:t>
            </a:r>
            <a:r>
              <a:rPr lang="en-US" sz="1200" i="1" dirty="0">
                <a:solidFill>
                  <a:schemeClr val="tx2">
                    <a:lumMod val="60000"/>
                    <a:lumOff val="40000"/>
                  </a:schemeClr>
                </a:solidFill>
                <a:effectLst/>
                <a:latin typeface="Helvetica" pitchFamily="2" charset="0"/>
              </a:rPr>
              <a:t>BasicPhysiology.org					B.5.7. Blood Flow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#12</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US" sz="2800" b="1" dirty="0">
                <a:solidFill>
                  <a:schemeClr val="accent1"/>
                </a:solidFill>
                <a:latin typeface="Times New Roman" panose="02020603050405020304" pitchFamily="18" charset="0"/>
                <a:cs typeface="Times New Roman" panose="02020603050405020304" pitchFamily="18" charset="0"/>
              </a:rPr>
              <a:t>B.5.7. Blood Flow</a:t>
            </a:r>
            <a:endParaRPr lang="en-GB" sz="2800" b="1" dirty="0">
              <a:solidFill>
                <a:schemeClr val="accent1"/>
              </a:solidFill>
              <a:effectLst/>
              <a:latin typeface="Times New Roman" panose="02020603050405020304" pitchFamily="18" charset="0"/>
              <a:ea typeface="Times"/>
              <a:cs typeface="Times New Roman" panose="02020603050405020304" pitchFamily="18" charset="0"/>
            </a:endParaRP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C60165F8-97B1-1163-EB56-D4DA40D3606F}"/>
              </a:ext>
            </a:extLst>
          </p:cNvPr>
          <p:cNvSpPr txBox="1"/>
          <p:nvPr/>
        </p:nvSpPr>
        <p:spPr>
          <a:xfrm>
            <a:off x="446826" y="1706905"/>
            <a:ext cx="9930551" cy="3046988"/>
          </a:xfrm>
          <a:prstGeom prst="rect">
            <a:avLst/>
          </a:prstGeom>
          <a:noFill/>
        </p:spPr>
        <p:txBody>
          <a:bodyPr wrap="square">
            <a:spAutoFit/>
          </a:bodyPr>
          <a:lstStyle/>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3. </a:t>
            </a:r>
            <a:r>
              <a:rPr lang="en-GB" sz="2400" b="1" dirty="0">
                <a:effectLst/>
                <a:latin typeface="Times New Roman" panose="02020603050405020304" pitchFamily="18" charset="0"/>
                <a:ea typeface="Times"/>
                <a:cs typeface="Times New Roman" panose="02020603050405020304" pitchFamily="18" charset="0"/>
              </a:rPr>
              <a:t>Not</a:t>
            </a:r>
            <a:r>
              <a:rPr lang="en-GB" sz="2400" dirty="0">
                <a:effectLst/>
                <a:latin typeface="Times New Roman" panose="02020603050405020304" pitchFamily="18" charset="0"/>
                <a:ea typeface="Times"/>
                <a:cs typeface="Times New Roman" panose="02020603050405020304" pitchFamily="18" charset="0"/>
              </a:rPr>
              <a:t> the nervous system:</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 It is not possible for the nervous system to regulate this (because this would require an enormous number of nerves to innervate all these arterioles).</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4. Local regulators (= autoregulation):</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 It is the </a:t>
            </a:r>
            <a:r>
              <a:rPr lang="en-GB" sz="2400" b="1" dirty="0">
                <a:effectLst/>
                <a:latin typeface="Times New Roman" panose="02020603050405020304" pitchFamily="18" charset="0"/>
                <a:ea typeface="Times"/>
                <a:cs typeface="Times New Roman" panose="02020603050405020304" pitchFamily="18" charset="0"/>
              </a:rPr>
              <a:t>local</a:t>
            </a:r>
            <a:r>
              <a:rPr lang="en-GB" sz="2400" dirty="0">
                <a:effectLst/>
                <a:latin typeface="Times New Roman" panose="02020603050405020304" pitchFamily="18" charset="0"/>
                <a:ea typeface="Times"/>
                <a:cs typeface="Times New Roman" panose="02020603050405020304" pitchFamily="18" charset="0"/>
              </a:rPr>
              <a:t> factors that determine how much blood is needed at a particular moment.</a:t>
            </a:r>
            <a:r>
              <a:rPr lang="en-US" sz="2400" dirty="0">
                <a:effectLst/>
                <a:latin typeface="Times New Roman" panose="02020603050405020304" pitchFamily="18" charset="0"/>
                <a:cs typeface="Times New Roman" panose="02020603050405020304" pitchFamily="18" charset="0"/>
              </a:rPr>
              <a:t> </a:t>
            </a:r>
          </a:p>
          <a:p>
            <a:endParaRPr lang="en-GB" sz="24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D0F93CF7-B838-FF5C-DB8D-186B01618525}"/>
              </a:ext>
            </a:extLst>
          </p:cNvPr>
          <p:cNvSpPr txBox="1"/>
          <p:nvPr/>
        </p:nvSpPr>
        <p:spPr>
          <a:xfrm>
            <a:off x="542264" y="963651"/>
            <a:ext cx="7921254" cy="523220"/>
          </a:xfrm>
          <a:prstGeom prst="rect">
            <a:avLst/>
          </a:prstGeom>
          <a:noFill/>
        </p:spPr>
        <p:txBody>
          <a:bodyPr wrap="square">
            <a:spAutoFit/>
          </a:bodyPr>
          <a:lstStyle/>
          <a:p>
            <a:r>
              <a:rPr lang="en-GB" sz="2800" b="1" dirty="0">
                <a:effectLst/>
                <a:latin typeface="Times New Roman" panose="02020603050405020304" pitchFamily="18" charset="0"/>
                <a:ea typeface="Times"/>
                <a:cs typeface="Times New Roman" panose="02020603050405020304" pitchFamily="18" charset="0"/>
              </a:rPr>
              <a:t>D.  Local Blood Flow Regulation:</a:t>
            </a:r>
            <a:endParaRPr lang="en-US" sz="2800" dirty="0">
              <a:effectLst/>
              <a:latin typeface="Times New Roman" panose="02020603050405020304" pitchFamily="18" charset="0"/>
              <a:ea typeface="Times"/>
              <a:cs typeface="Times New Roman" panose="02020603050405020304" pitchFamily="18" charset="0"/>
            </a:endParaRPr>
          </a:p>
        </p:txBody>
      </p:sp>
    </p:spTree>
    <p:extLst>
      <p:ext uri="{BB962C8B-B14F-4D97-AF65-F5344CB8AC3E}">
        <p14:creationId xmlns:p14="http://schemas.microsoft.com/office/powerpoint/2010/main" val="13952442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a:solidFill>
                  <a:schemeClr val="tx2">
                    <a:lumMod val="60000"/>
                    <a:lumOff val="40000"/>
                  </a:schemeClr>
                </a:solidFill>
                <a:latin typeface="Helvetica" pitchFamily="2" charset="0"/>
              </a:rPr>
              <a:t>www.</a:t>
            </a:r>
            <a:r>
              <a:rPr lang="en-US" sz="1200" i="1" dirty="0">
                <a:solidFill>
                  <a:schemeClr val="tx2">
                    <a:lumMod val="60000"/>
                    <a:lumOff val="40000"/>
                  </a:schemeClr>
                </a:solidFill>
                <a:effectLst/>
                <a:latin typeface="Helvetica" pitchFamily="2" charset="0"/>
              </a:rPr>
              <a:t>BasicPhysiology.org					B.5.7. Blood Flow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#13</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US" sz="2800" b="1" dirty="0">
                <a:solidFill>
                  <a:schemeClr val="accent1"/>
                </a:solidFill>
                <a:latin typeface="Times New Roman" panose="02020603050405020304" pitchFamily="18" charset="0"/>
                <a:cs typeface="Times New Roman" panose="02020603050405020304" pitchFamily="18" charset="0"/>
              </a:rPr>
              <a:t>B.5.7. Blood Flow</a:t>
            </a:r>
            <a:endParaRPr lang="en-GB" sz="2800" b="1" dirty="0">
              <a:solidFill>
                <a:schemeClr val="accent1"/>
              </a:solidFill>
              <a:effectLst/>
              <a:latin typeface="Times New Roman" panose="02020603050405020304" pitchFamily="18" charset="0"/>
              <a:ea typeface="Times"/>
              <a:cs typeface="Times New Roman" panose="02020603050405020304" pitchFamily="18" charset="0"/>
            </a:endParaRP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C60165F8-97B1-1163-EB56-D4DA40D3606F}"/>
              </a:ext>
            </a:extLst>
          </p:cNvPr>
          <p:cNvSpPr txBox="1"/>
          <p:nvPr/>
        </p:nvSpPr>
        <p:spPr>
          <a:xfrm>
            <a:off x="446826" y="1706905"/>
            <a:ext cx="9930551" cy="4154984"/>
          </a:xfrm>
          <a:prstGeom prst="rect">
            <a:avLst/>
          </a:prstGeom>
          <a:noFill/>
        </p:spPr>
        <p:txBody>
          <a:bodyPr wrap="square">
            <a:spAutoFit/>
          </a:bodyPr>
          <a:lstStyle/>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5. </a:t>
            </a:r>
            <a:r>
              <a:rPr lang="en-GB" sz="2400" b="1" dirty="0">
                <a:effectLst/>
                <a:latin typeface="Times New Roman" panose="02020603050405020304" pitchFamily="18" charset="0"/>
                <a:ea typeface="Times"/>
                <a:cs typeface="Times New Roman" panose="02020603050405020304" pitchFamily="18" charset="0"/>
              </a:rPr>
              <a:t>Oxygen</a:t>
            </a:r>
            <a:r>
              <a:rPr lang="en-GB" sz="2400" dirty="0">
                <a:effectLst/>
                <a:latin typeface="Times New Roman" panose="02020603050405020304" pitchFamily="18" charset="0"/>
                <a:ea typeface="Times"/>
                <a:cs typeface="Times New Roman" panose="02020603050405020304" pitchFamily="18" charset="0"/>
              </a:rPr>
              <a:t>:</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 Local oxygen is probably the most important factor. If there is a shortage of oxygen, then the local arterioles will dilate, thereby increasing blood flow and increase in the oxygen. This is called the "</a:t>
            </a:r>
            <a:r>
              <a:rPr lang="en-GB" sz="2400" b="1" dirty="0">
                <a:effectLst/>
                <a:latin typeface="Times New Roman" panose="02020603050405020304" pitchFamily="18" charset="0"/>
                <a:ea typeface="Times"/>
                <a:cs typeface="Times New Roman" panose="02020603050405020304" pitchFamily="18" charset="0"/>
              </a:rPr>
              <a:t>oxygen</a:t>
            </a:r>
            <a:r>
              <a:rPr lang="en-GB" sz="2400" dirty="0">
                <a:effectLst/>
                <a:latin typeface="Times New Roman" panose="02020603050405020304" pitchFamily="18" charset="0"/>
                <a:ea typeface="Times"/>
                <a:cs typeface="Times New Roman" panose="02020603050405020304" pitchFamily="18" charset="0"/>
              </a:rPr>
              <a:t>-</a:t>
            </a:r>
            <a:r>
              <a:rPr lang="en-GB" sz="2400" b="1" dirty="0">
                <a:effectLst/>
                <a:latin typeface="Times New Roman" panose="02020603050405020304" pitchFamily="18" charset="0"/>
                <a:ea typeface="Times"/>
                <a:cs typeface="Times New Roman" panose="02020603050405020304" pitchFamily="18" charset="0"/>
              </a:rPr>
              <a:t>demand</a:t>
            </a:r>
            <a:r>
              <a:rPr lang="en-GB" sz="2400" dirty="0">
                <a:effectLst/>
                <a:latin typeface="Times New Roman" panose="02020603050405020304" pitchFamily="18" charset="0"/>
                <a:ea typeface="Times"/>
                <a:cs typeface="Times New Roman" panose="02020603050405020304" pitchFamily="18" charset="0"/>
              </a:rPr>
              <a:t>" theory: the oxygen </a:t>
            </a:r>
            <a:r>
              <a:rPr lang="en-GB" sz="2400" b="1" dirty="0">
                <a:effectLst/>
                <a:latin typeface="Times New Roman" panose="02020603050405020304" pitchFamily="18" charset="0"/>
                <a:ea typeface="Times"/>
                <a:cs typeface="Times New Roman" panose="02020603050405020304" pitchFamily="18" charset="0"/>
              </a:rPr>
              <a:t>demands</a:t>
            </a:r>
            <a:r>
              <a:rPr lang="en-GB" sz="2400" dirty="0">
                <a:effectLst/>
                <a:latin typeface="Times New Roman" panose="02020603050405020304" pitchFamily="18" charset="0"/>
                <a:ea typeface="Times"/>
                <a:cs typeface="Times New Roman" panose="02020603050405020304" pitchFamily="18" charset="0"/>
              </a:rPr>
              <a:t> more blood.</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6. Other local factors:</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 But there are many other factors that can also play a role; potassium, hydrogen ions, lactic acid, adenosine, several prostaglandins, and inflammatory signals (histamine)</a:t>
            </a:r>
            <a:r>
              <a:rPr lang="en-US" sz="2400" dirty="0">
                <a:effectLst/>
                <a:latin typeface="Times New Roman" panose="02020603050405020304" pitchFamily="18" charset="0"/>
                <a:cs typeface="Times New Roman" panose="02020603050405020304" pitchFamily="18" charset="0"/>
              </a:rPr>
              <a:t> </a:t>
            </a:r>
            <a:endParaRPr lang="en-US" sz="2400" dirty="0">
              <a:latin typeface="Times New Roman" panose="02020603050405020304" pitchFamily="18" charset="0"/>
              <a:cs typeface="Times New Roman" panose="02020603050405020304" pitchFamily="18" charset="0"/>
            </a:endParaRPr>
          </a:p>
          <a:p>
            <a:endParaRPr lang="en-GB" sz="24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D0F93CF7-B838-FF5C-DB8D-186B01618525}"/>
              </a:ext>
            </a:extLst>
          </p:cNvPr>
          <p:cNvSpPr txBox="1"/>
          <p:nvPr/>
        </p:nvSpPr>
        <p:spPr>
          <a:xfrm>
            <a:off x="542264" y="963651"/>
            <a:ext cx="7921254" cy="523220"/>
          </a:xfrm>
          <a:prstGeom prst="rect">
            <a:avLst/>
          </a:prstGeom>
          <a:noFill/>
        </p:spPr>
        <p:txBody>
          <a:bodyPr wrap="square">
            <a:spAutoFit/>
          </a:bodyPr>
          <a:lstStyle/>
          <a:p>
            <a:r>
              <a:rPr lang="en-GB" sz="2800" b="1" dirty="0">
                <a:effectLst/>
                <a:latin typeface="Times New Roman" panose="02020603050405020304" pitchFamily="18" charset="0"/>
                <a:ea typeface="Times"/>
                <a:cs typeface="Times New Roman" panose="02020603050405020304" pitchFamily="18" charset="0"/>
              </a:rPr>
              <a:t>D.  Local Blood Flow Regulation:</a:t>
            </a:r>
            <a:endParaRPr lang="en-US" sz="2800" dirty="0">
              <a:effectLst/>
              <a:latin typeface="Times New Roman" panose="02020603050405020304" pitchFamily="18" charset="0"/>
              <a:ea typeface="Times"/>
              <a:cs typeface="Times New Roman" panose="02020603050405020304" pitchFamily="18" charset="0"/>
            </a:endParaRPr>
          </a:p>
        </p:txBody>
      </p:sp>
    </p:spTree>
    <p:extLst>
      <p:ext uri="{BB962C8B-B14F-4D97-AF65-F5344CB8AC3E}">
        <p14:creationId xmlns:p14="http://schemas.microsoft.com/office/powerpoint/2010/main" val="31973916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FDFD549-8D09-D366-D835-60D052C50BB6}"/>
              </a:ext>
            </a:extLst>
          </p:cNvPr>
          <p:cNvSpPr txBox="1"/>
          <p:nvPr/>
        </p:nvSpPr>
        <p:spPr>
          <a:xfrm>
            <a:off x="186612" y="6573615"/>
            <a:ext cx="11793894" cy="276999"/>
          </a:xfrm>
          <a:prstGeom prst="rect">
            <a:avLst/>
          </a:prstGeom>
          <a:noFill/>
        </p:spPr>
        <p:txBody>
          <a:bodyPr wrap="square">
            <a:spAutoFit/>
          </a:bodyPr>
          <a:lstStyle/>
          <a:p>
            <a:r>
              <a:rPr lang="en-US" sz="1200" i="1" dirty="0">
                <a:solidFill>
                  <a:schemeClr val="tx2">
                    <a:lumMod val="60000"/>
                    <a:lumOff val="40000"/>
                  </a:schemeClr>
                </a:solidFill>
                <a:latin typeface="Helvetica" pitchFamily="2" charset="0"/>
              </a:rPr>
              <a:t>www.</a:t>
            </a:r>
            <a:r>
              <a:rPr lang="en-US" sz="1200" i="1" dirty="0">
                <a:solidFill>
                  <a:schemeClr val="tx2">
                    <a:lumMod val="60000"/>
                    <a:lumOff val="40000"/>
                  </a:schemeClr>
                </a:solidFill>
                <a:effectLst/>
                <a:latin typeface="Helvetica" pitchFamily="2" charset="0"/>
              </a:rPr>
              <a:t>BasicPhysiology.org					B.5.7. Blood Flow		                                      	          </a:t>
            </a:r>
            <a:r>
              <a:rPr lang="en-US" sz="1200" i="1" dirty="0">
                <a:solidFill>
                  <a:schemeClr val="tx2">
                    <a:lumMod val="60000"/>
                    <a:lumOff val="40000"/>
                  </a:schemeClr>
                </a:solidFill>
                <a:latin typeface="Helvetica" pitchFamily="2" charset="0"/>
              </a:rPr>
              <a:t>  </a:t>
            </a:r>
            <a:r>
              <a:rPr lang="en-US" sz="1200" i="1" dirty="0">
                <a:solidFill>
                  <a:schemeClr val="tx2">
                    <a:lumMod val="60000"/>
                    <a:lumOff val="40000"/>
                  </a:schemeClr>
                </a:solidFill>
                <a:effectLst/>
                <a:latin typeface="Helvetica" pitchFamily="2" charset="0"/>
              </a:rPr>
              <a:t>slide </a:t>
            </a:r>
            <a:r>
              <a:rPr lang="en-US" sz="1200" i="1">
                <a:solidFill>
                  <a:schemeClr val="tx2">
                    <a:lumMod val="60000"/>
                    <a:lumOff val="40000"/>
                  </a:schemeClr>
                </a:solidFill>
                <a:effectLst/>
                <a:latin typeface="Helvetica" pitchFamily="2" charset="0"/>
              </a:rPr>
              <a:t>#14</a:t>
            </a:r>
            <a:endParaRPr lang="en-US" sz="1200" dirty="0">
              <a:solidFill>
                <a:schemeClr val="tx2">
                  <a:lumMod val="60000"/>
                  <a:lumOff val="40000"/>
                </a:schemeClr>
              </a:solidFill>
              <a:effectLst/>
              <a:latin typeface="Helvetica" pitchFamily="2" charset="0"/>
            </a:endParaRPr>
          </a:p>
        </p:txBody>
      </p:sp>
      <p:sp>
        <p:nvSpPr>
          <p:cNvPr id="5" name="TextBox 4">
            <a:extLst>
              <a:ext uri="{FF2B5EF4-FFF2-40B4-BE49-F238E27FC236}">
                <a16:creationId xmlns:a16="http://schemas.microsoft.com/office/drawing/2014/main" id="{EA3ADFAE-2A74-D71E-A182-DCFA58B34DCD}"/>
              </a:ext>
            </a:extLst>
          </p:cNvPr>
          <p:cNvSpPr txBox="1"/>
          <p:nvPr/>
        </p:nvSpPr>
        <p:spPr>
          <a:xfrm>
            <a:off x="2148044" y="215711"/>
            <a:ext cx="8488827" cy="523220"/>
          </a:xfrm>
          <a:prstGeom prst="rect">
            <a:avLst/>
          </a:prstGeom>
          <a:noFill/>
        </p:spPr>
        <p:txBody>
          <a:bodyPr wrap="square">
            <a:spAutoFit/>
          </a:bodyPr>
          <a:lstStyle/>
          <a:p>
            <a:pPr marL="0" marR="0" algn="ctr">
              <a:spcBef>
                <a:spcPts val="0"/>
              </a:spcBef>
              <a:spcAft>
                <a:spcPts val="0"/>
              </a:spcAft>
            </a:pPr>
            <a:r>
              <a:rPr lang="en-US" sz="2800" b="1" dirty="0">
                <a:solidFill>
                  <a:schemeClr val="accent1"/>
                </a:solidFill>
                <a:latin typeface="Times New Roman" panose="02020603050405020304" pitchFamily="18" charset="0"/>
                <a:cs typeface="Times New Roman" panose="02020603050405020304" pitchFamily="18" charset="0"/>
              </a:rPr>
              <a:t>B.5.7. Blood Flow</a:t>
            </a:r>
            <a:endParaRPr lang="en-GB" sz="2800" b="1" dirty="0">
              <a:solidFill>
                <a:schemeClr val="accent1"/>
              </a:solidFill>
              <a:effectLst/>
              <a:latin typeface="Times New Roman" panose="02020603050405020304" pitchFamily="18" charset="0"/>
              <a:ea typeface="Times"/>
              <a:cs typeface="Times New Roman" panose="02020603050405020304" pitchFamily="18" charset="0"/>
            </a:endParaRPr>
          </a:p>
        </p:txBody>
      </p:sp>
      <p:sp>
        <p:nvSpPr>
          <p:cNvPr id="10" name="TextBox 9">
            <a:extLst>
              <a:ext uri="{FF2B5EF4-FFF2-40B4-BE49-F238E27FC236}">
                <a16:creationId xmlns:a16="http://schemas.microsoft.com/office/drawing/2014/main" id="{0BFBA8B3-F998-303B-48C3-FDE1EECE6CEB}"/>
              </a:ext>
            </a:extLst>
          </p:cNvPr>
          <p:cNvSpPr txBox="1"/>
          <p:nvPr/>
        </p:nvSpPr>
        <p:spPr>
          <a:xfrm>
            <a:off x="4009292" y="3217406"/>
            <a:ext cx="184731" cy="523220"/>
          </a:xfrm>
          <a:prstGeom prst="rect">
            <a:avLst/>
          </a:prstGeom>
          <a:noFill/>
        </p:spPr>
        <p:txBody>
          <a:bodyPr wrap="none" rtlCol="0">
            <a:spAutoFit/>
          </a:bodyPr>
          <a:lstStyle/>
          <a:p>
            <a:endParaRPr lang="en-US" sz="2800" dirty="0"/>
          </a:p>
        </p:txBody>
      </p:sp>
      <p:sp>
        <p:nvSpPr>
          <p:cNvPr id="2" name="TextBox 1">
            <a:extLst>
              <a:ext uri="{FF2B5EF4-FFF2-40B4-BE49-F238E27FC236}">
                <a16:creationId xmlns:a16="http://schemas.microsoft.com/office/drawing/2014/main" id="{F9BA4D64-2A24-F3EF-78B2-B9E22BE52961}"/>
              </a:ext>
            </a:extLst>
          </p:cNvPr>
          <p:cNvSpPr txBox="1"/>
          <p:nvPr/>
        </p:nvSpPr>
        <p:spPr>
          <a:xfrm>
            <a:off x="5074024" y="2094404"/>
            <a:ext cx="184731" cy="523220"/>
          </a:xfrm>
          <a:prstGeom prst="rect">
            <a:avLst/>
          </a:prstGeom>
          <a:noFill/>
        </p:spPr>
        <p:txBody>
          <a:bodyPr wrap="none" rtlCol="0">
            <a:spAutoFit/>
          </a:bodyPr>
          <a:lstStyle/>
          <a:p>
            <a:endParaRPr lang="en-US" sz="2800" dirty="0"/>
          </a:p>
        </p:txBody>
      </p:sp>
      <p:sp>
        <p:nvSpPr>
          <p:cNvPr id="7" name="TextBox 6">
            <a:extLst>
              <a:ext uri="{FF2B5EF4-FFF2-40B4-BE49-F238E27FC236}">
                <a16:creationId xmlns:a16="http://schemas.microsoft.com/office/drawing/2014/main" id="{1E8B7284-9FDD-2CDC-8960-2863B4C3A574}"/>
              </a:ext>
            </a:extLst>
          </p:cNvPr>
          <p:cNvSpPr txBox="1"/>
          <p:nvPr/>
        </p:nvSpPr>
        <p:spPr>
          <a:xfrm>
            <a:off x="1073425" y="2302710"/>
            <a:ext cx="9774684" cy="461665"/>
          </a:xfrm>
          <a:prstGeom prst="rect">
            <a:avLst/>
          </a:prstGeom>
          <a:noFill/>
        </p:spPr>
        <p:txBody>
          <a:bodyPr wrap="square">
            <a:spAutoFit/>
          </a:bodyPr>
          <a:lstStyle/>
          <a:p>
            <a:pPr marL="0" marR="0">
              <a:spcBef>
                <a:spcPts val="0"/>
              </a:spcBef>
              <a:spcAft>
                <a:spcPts val="0"/>
              </a:spcAft>
            </a:pPr>
            <a:endParaRPr lang="en-US" sz="2400" dirty="0">
              <a:effectLst/>
              <a:latin typeface="Times"/>
              <a:ea typeface="Times"/>
              <a:cs typeface="Times New Roman" panose="02020603050405020304" pitchFamily="18" charset="0"/>
            </a:endParaRPr>
          </a:p>
        </p:txBody>
      </p:sp>
      <p:sp>
        <p:nvSpPr>
          <p:cNvPr id="3" name="TextBox 2">
            <a:extLst>
              <a:ext uri="{FF2B5EF4-FFF2-40B4-BE49-F238E27FC236}">
                <a16:creationId xmlns:a16="http://schemas.microsoft.com/office/drawing/2014/main" id="{F89E2394-67A6-DD91-5FF4-1B66693805A0}"/>
              </a:ext>
            </a:extLst>
          </p:cNvPr>
          <p:cNvSpPr txBox="1"/>
          <p:nvPr/>
        </p:nvSpPr>
        <p:spPr>
          <a:xfrm>
            <a:off x="4463143" y="2111829"/>
            <a:ext cx="184731" cy="369332"/>
          </a:xfrm>
          <a:prstGeom prst="rect">
            <a:avLst/>
          </a:prstGeom>
          <a:noFill/>
        </p:spPr>
        <p:txBody>
          <a:bodyPr wrap="none" rtlCol="0">
            <a:spAutoFit/>
          </a:bodyPr>
          <a:lstStyle/>
          <a:p>
            <a:endParaRPr lang="en-US" dirty="0"/>
          </a:p>
        </p:txBody>
      </p:sp>
      <p:sp>
        <p:nvSpPr>
          <p:cNvPr id="8" name="TextBox 7">
            <a:extLst>
              <a:ext uri="{FF2B5EF4-FFF2-40B4-BE49-F238E27FC236}">
                <a16:creationId xmlns:a16="http://schemas.microsoft.com/office/drawing/2014/main" id="{C60165F8-97B1-1163-EB56-D4DA40D3606F}"/>
              </a:ext>
            </a:extLst>
          </p:cNvPr>
          <p:cNvSpPr txBox="1"/>
          <p:nvPr/>
        </p:nvSpPr>
        <p:spPr>
          <a:xfrm>
            <a:off x="446826" y="1706905"/>
            <a:ext cx="9930551" cy="4154984"/>
          </a:xfrm>
          <a:prstGeom prst="rect">
            <a:avLst/>
          </a:prstGeom>
          <a:noFill/>
        </p:spPr>
        <p:txBody>
          <a:bodyPr wrap="square">
            <a:spAutoFit/>
          </a:bodyPr>
          <a:lstStyle/>
          <a:p>
            <a:pPr marL="0" marR="0">
              <a:spcBef>
                <a:spcPts val="0"/>
              </a:spcBef>
              <a:spcAft>
                <a:spcPts val="0"/>
              </a:spcAf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7. </a:t>
            </a:r>
            <a:r>
              <a:rPr lang="en-GB" sz="2400" b="1" dirty="0">
                <a:effectLst/>
                <a:latin typeface="Times New Roman" panose="02020603050405020304" pitchFamily="18" charset="0"/>
                <a:ea typeface="Times"/>
                <a:cs typeface="Times New Roman" panose="02020603050405020304" pitchFamily="18" charset="0"/>
              </a:rPr>
              <a:t>Active Hyperaemia</a:t>
            </a:r>
            <a:r>
              <a:rPr lang="en-GB" sz="2400" dirty="0">
                <a:effectLst/>
                <a:latin typeface="Times New Roman" panose="02020603050405020304" pitchFamily="18" charset="0"/>
                <a:ea typeface="Times"/>
                <a:cs typeface="Times New Roman" panose="02020603050405020304" pitchFamily="18" charset="0"/>
              </a:rPr>
              <a:t>:</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 Sometimes, the term "</a:t>
            </a:r>
            <a:r>
              <a:rPr lang="en-GB" sz="2400" b="1" dirty="0">
                <a:effectLst/>
                <a:latin typeface="Times New Roman" panose="02020603050405020304" pitchFamily="18" charset="0"/>
                <a:ea typeface="Times"/>
                <a:cs typeface="Times New Roman" panose="02020603050405020304" pitchFamily="18" charset="0"/>
              </a:rPr>
              <a:t>active hyperaemia</a:t>
            </a:r>
            <a:r>
              <a:rPr lang="en-GB" sz="2400" dirty="0">
                <a:effectLst/>
                <a:latin typeface="Times New Roman" panose="02020603050405020304" pitchFamily="18" charset="0"/>
                <a:ea typeface="Times"/>
                <a:cs typeface="Times New Roman" panose="02020603050405020304" pitchFamily="18" charset="0"/>
              </a:rPr>
              <a:t>" (= more blood in the tissue) is used to describe this condition. (</a:t>
            </a:r>
            <a:r>
              <a:rPr lang="en-GB" sz="2400" i="1" dirty="0">
                <a:effectLst/>
                <a:latin typeface="Times New Roman" panose="02020603050405020304" pitchFamily="18" charset="0"/>
                <a:ea typeface="Times"/>
                <a:cs typeface="Times New Roman" panose="02020603050405020304" pitchFamily="18" charset="0"/>
              </a:rPr>
              <a:t>i.e. the tissue itself is active to get more blood</a:t>
            </a:r>
            <a:r>
              <a:rPr lang="en-GB" sz="2400" dirty="0">
                <a:effectLst/>
                <a:latin typeface="Times New Roman" panose="02020603050405020304" pitchFamily="18" charset="0"/>
                <a:ea typeface="Times"/>
                <a:cs typeface="Times New Roman" panose="02020603050405020304" pitchFamily="18" charset="0"/>
              </a:rPr>
              <a:t>)</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endParaRPr lang="en-GB"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8. </a:t>
            </a:r>
            <a:r>
              <a:rPr lang="en-GB" sz="2400" b="1" dirty="0">
                <a:effectLst/>
                <a:latin typeface="Times New Roman" panose="02020603050405020304" pitchFamily="18" charset="0"/>
                <a:ea typeface="Times"/>
                <a:cs typeface="Times New Roman" panose="02020603050405020304" pitchFamily="18" charset="0"/>
              </a:rPr>
              <a:t>Reactive Hyperaemia</a:t>
            </a:r>
            <a:r>
              <a:rPr lang="en-GB" sz="2400" dirty="0">
                <a:effectLst/>
                <a:latin typeface="Times New Roman" panose="02020603050405020304" pitchFamily="18" charset="0"/>
                <a:ea typeface="Times"/>
                <a:cs typeface="Times New Roman" panose="02020603050405020304" pitchFamily="18" charset="0"/>
              </a:rPr>
              <a:t>:</a:t>
            </a:r>
            <a:endParaRPr lang="en-US" sz="2400" dirty="0">
              <a:effectLst/>
              <a:latin typeface="Times New Roman" panose="02020603050405020304" pitchFamily="18" charset="0"/>
              <a:ea typeface="Times"/>
              <a:cs typeface="Times New Roman" panose="02020603050405020304" pitchFamily="18" charset="0"/>
            </a:endParaRPr>
          </a:p>
          <a:p>
            <a:pPr marL="0" marR="0">
              <a:spcBef>
                <a:spcPts val="0"/>
              </a:spcBef>
              <a:spcAft>
                <a:spcPts val="0"/>
              </a:spcAft>
            </a:pPr>
            <a:r>
              <a:rPr lang="en-GB" sz="2400" dirty="0">
                <a:effectLst/>
                <a:latin typeface="Times New Roman" panose="02020603050405020304" pitchFamily="18" charset="0"/>
                <a:ea typeface="Times"/>
                <a:cs typeface="Times New Roman" panose="02020603050405020304" pitchFamily="18" charset="0"/>
              </a:rPr>
              <a:t> When an organ or a tissue, for some reason, like a temporary obstruction, has not received enough blood for some time, it will, after the obstruction has been removed, receive more blood than usual. The organ therefore "reacts" to a temporary lack of blood.</a:t>
            </a:r>
            <a:endParaRPr lang="en-US" sz="2400" dirty="0">
              <a:effectLst/>
              <a:latin typeface="Times New Roman" panose="02020603050405020304" pitchFamily="18" charset="0"/>
              <a:ea typeface="Times"/>
              <a:cs typeface="Times New Roman" panose="02020603050405020304" pitchFamily="18" charset="0"/>
            </a:endParaRPr>
          </a:p>
          <a:p>
            <a:endParaRPr lang="en-GB" sz="2400" dirty="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D0F93CF7-B838-FF5C-DB8D-186B01618525}"/>
              </a:ext>
            </a:extLst>
          </p:cNvPr>
          <p:cNvSpPr txBox="1"/>
          <p:nvPr/>
        </p:nvSpPr>
        <p:spPr>
          <a:xfrm>
            <a:off x="542264" y="963651"/>
            <a:ext cx="7921254" cy="523220"/>
          </a:xfrm>
          <a:prstGeom prst="rect">
            <a:avLst/>
          </a:prstGeom>
          <a:noFill/>
        </p:spPr>
        <p:txBody>
          <a:bodyPr wrap="square">
            <a:spAutoFit/>
          </a:bodyPr>
          <a:lstStyle/>
          <a:p>
            <a:r>
              <a:rPr lang="en-GB" sz="2800" b="1" dirty="0">
                <a:effectLst/>
                <a:latin typeface="Times New Roman" panose="02020603050405020304" pitchFamily="18" charset="0"/>
                <a:ea typeface="Times"/>
                <a:cs typeface="Times New Roman" panose="02020603050405020304" pitchFamily="18" charset="0"/>
              </a:rPr>
              <a:t>D.  Local Blood Flow Regulation:</a:t>
            </a:r>
            <a:endParaRPr lang="en-US" sz="2800" dirty="0">
              <a:effectLst/>
              <a:latin typeface="Times New Roman" panose="02020603050405020304" pitchFamily="18" charset="0"/>
              <a:ea typeface="Times"/>
              <a:cs typeface="Times New Roman" panose="02020603050405020304" pitchFamily="18" charset="0"/>
            </a:endParaRPr>
          </a:p>
        </p:txBody>
      </p:sp>
    </p:spTree>
    <p:extLst>
      <p:ext uri="{BB962C8B-B14F-4D97-AF65-F5344CB8AC3E}">
        <p14:creationId xmlns:p14="http://schemas.microsoft.com/office/powerpoint/2010/main" val="25874897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2800</TotalTime>
  <Words>1686</Words>
  <Application>Microsoft Macintosh PowerPoint</Application>
  <PresentationFormat>Widescreen</PresentationFormat>
  <Paragraphs>126</Paragraphs>
  <Slides>14</Slides>
  <Notes>14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14</vt:i4>
      </vt:variant>
    </vt:vector>
  </HeadingPairs>
  <TitlesOfParts>
    <vt:vector size="22" baseType="lpstr">
      <vt:lpstr>Arial</vt:lpstr>
      <vt:lpstr>Calibri</vt:lpstr>
      <vt:lpstr>Calibri Light</vt:lpstr>
      <vt:lpstr>Helvetica</vt:lpstr>
      <vt:lpstr>Symbol</vt:lpstr>
      <vt:lpstr>Times</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BasicPhysiology.org</dc:title>
  <dc:creator>Wim Lammers</dc:creator>
  <cp:lastModifiedBy>Wim Lammers</cp:lastModifiedBy>
  <cp:revision>799</cp:revision>
  <dcterms:created xsi:type="dcterms:W3CDTF">2026-03-27T09:36:05Z</dcterms:created>
  <dcterms:modified xsi:type="dcterms:W3CDTF">2026-06-02T10:30:25Z</dcterms:modified>
</cp:coreProperties>
</file>