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86"/>
    <p:restoredTop sz="94674"/>
  </p:normalViewPr>
  <p:slideViewPr>
    <p:cSldViewPr snapToGrid="0">
      <p:cViewPr varScale="1">
        <p:scale>
          <a:sx n="83" d="100"/>
          <a:sy n="83" d="100"/>
        </p:scale>
        <p:origin x="232" y="10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C7307-F60D-5344-9E85-C005D0A8AD04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E18C7-EAD9-2147-90C4-976AD59224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60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05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5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09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57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73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30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41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71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11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08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258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12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99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77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46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44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46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67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3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04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839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24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09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E18C7-EAD9-2147-90C4-976AD59224B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83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40293-9D2D-5B76-C10C-7B079C10C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9B518-1438-78C3-4795-37DCA4500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41A6F-EF41-8418-0194-3FD388E93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C8567-E247-2BE8-8C08-F30759928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956BE-7CFD-B9DE-2EBC-0543CF7B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7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06D2B-5655-E0BB-D279-6609C913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B96C8-1980-3335-66D9-1881A875B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53613-0DED-AC60-7DCE-AAF66189D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B040A-2C18-1DC4-84D4-C39415FA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F025C-8920-C6DA-93A4-DDBCF503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4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B9BDA-B6FE-7D9A-146C-CA5164442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3C9C2-14BA-7F4C-E06F-3F11FEA7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397BF-7363-28B5-8C77-79D4B85CC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F635E-8DB4-3ADD-E8E3-02D298C9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0E090-4687-4E0A-4154-8707C8FF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78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627F-5B41-F799-2693-23663B39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35F29-004E-03C0-ED8E-81E642745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39E838-1502-9177-433F-21A3856D3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60357-9A2D-CEB4-D5E5-2C49D1C6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EF0C9-5CB6-4EB5-6E30-16577DFF9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7D5D0-9F6B-4A09-1EFB-7A540EA8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6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6902-C2E4-CE8B-D1C2-FD04736E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36F51-1B1B-7078-CD89-B87CD663B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248A7-F682-A502-22A8-6AC5F9290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BFB307-CC31-159F-7042-BE8440205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45341-DA12-9847-6214-E65A5B9DA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B1DEB-259D-FC75-ED48-45C1506F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294170-F3B5-72D4-0183-8EA26D19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E578E-5767-3964-774D-2D004D01E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0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79409-0E3F-8391-252B-A343C40F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A163D1-BD93-C837-63BE-A96F672F2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E9B0B-4A6E-8AEE-36F0-9ED604A3E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D654C-2CAE-AE09-527C-4F7A7B8E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22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E00A95-A508-60C7-E381-286A9C68C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4F50FC-EE16-A140-AB72-6B75AD952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626D7-88A5-9BCE-D879-D65024C5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5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CDA1-F363-8F05-E1BD-C13B5B32B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9F992-4EE2-2793-C3FD-8400E2DD0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BCF5A-67BA-6269-60BF-C561AF3AC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F09F2-2C4A-64C1-ECCD-A73832D2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2DF23-3F65-AC94-A5C1-6AF37964E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004188-5146-1602-28F0-338D15D8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7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0F4F8-CEA5-AAC2-9981-EC7BB5E9C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BD5FD4-83B9-700C-660C-40CF883EA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98F4C-ED3F-D526-3D49-B74ACA3E4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3463A5-F763-BA5C-6E13-8BBB0A215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78ECE-2FF8-CF23-77AA-87AB6FD9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7F075-E3FE-8C54-30C4-57D5F37F9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04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F469-F9EE-0EA3-9D2B-6301436B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28D88-296F-919C-FB0E-3C4CF3846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43A42-A385-6ECF-E01B-38661E3D8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975FE-4A59-B3C1-B459-AC6EE52B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A489D-2F81-9E9F-7D7F-DC5E23FE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3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0D333B-A647-1251-C0DE-4F2DC1254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00E4CB-027E-9D3A-3F3B-5C8DDB02A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75305-43A8-54C3-1153-17238E26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1F0E0-07FC-521E-283F-D1EEB26E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1FEAB-781A-7EFE-E7C6-449D6B7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8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0B258-FFDB-35FF-7995-E9082FCE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3F70F-3343-1038-876A-0A85392B3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A94D8-37A0-8F7E-A847-F6016A989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0B1E0-43CE-BC44-A706-B644E279A5FF}" type="datetimeFigureOut">
              <a:rPr lang="en-US" smtClean="0"/>
              <a:t>6/18/26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AE57C-3FC3-F03C-6920-D3BAF72B9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A7447-45AA-0037-4C3B-4FAD8BF78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D2DCF-523D-994E-B803-18FC4B9391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9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69014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In contrast to the heart, the lungs do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not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have their own pacemaker center.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 lungs are inflated and deflated by the action of the rib muscles and the diaphragm. These, in turn, are activated by nerve cells located in the brain. (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muscles are striated skeletal muscles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  <a:endParaRPr lang="en-US" sz="2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Specifically in the lower part of the brain (the medulla and the pons), there are several clusters of nerve cells that control our respiration.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How is our respiration regulated?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9ECE15-10A0-9DBD-AD8D-7FA3A6B23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32" y="1014365"/>
            <a:ext cx="4132159" cy="5024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643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#2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2155149"/>
            <a:ext cx="69014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 most important cluster (or center) is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Dorsal Respiratory Center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(because it is located dorsal to another center that is located more ventrally; see later).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The nerve cells in the Dorsal Respiratory Center send axons to the external intercostal muscles, located between the ribs, and to the diaphragm.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How is our respiration regulated?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9ECE15-10A0-9DBD-AD8D-7FA3A6B23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32" y="1014365"/>
            <a:ext cx="4132159" cy="5024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82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#3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69014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When these cells “fire” (make action potentials), then these action potentials will propagate to the intercostal muscles and to the diaphragm and these will then contract; this is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inspiration phase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7. When they stop firing, then the ribs and the diaphragm will relax and this is the (passive)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expiration phase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Remember; normal expiration is passive; it does not require any action potentials and muscle contractions.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How is our respiration regulated?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9ECE15-10A0-9DBD-AD8D-7FA3A6B23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32" y="1014365"/>
            <a:ext cx="4132159" cy="5024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71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#4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69014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Notice the shape of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burst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action potentials in the diagram. They start very small (= very few action potentials) but the number of action potentials gradually grows until maximum is reached at the end of the inspiration.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This behavior looks like a ‘ramp’; a slow and soft start followed by a progressive increase in activity until maximum is reached. This pattern has a purpose: it is good to start the inspiration slowly.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 The Ramp Signal: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CAFBB7-F6ED-26C8-155C-D7CDCBA90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132" y="1014365"/>
            <a:ext cx="4132159" cy="5024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13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#5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65295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Suppose that there was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 ramp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and that all nerve cells started to fire simultaneously, like in the right diagram.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If all the neurons had started all together, then inspiration would suddenly start with a loud and strong ‘gasp’; not very nice.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So, the slope of the ‘ramp’ is very important as this determines the speed and the strength of how we inspire.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B.  The Ramp Signal: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347FF1-3EDA-CFCB-598A-103419274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894" y="2654861"/>
            <a:ext cx="4425612" cy="1893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29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#6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2372126"/>
            <a:ext cx="75955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Sometimes, you need to have stronger, deeper and/or a faster respiration. Then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other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centers will join the Dorsal Respiratory Center to control the respiration.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 most important additional center is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Ventral Respiratory Center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This center will join the nerve cells from the Dorsal Center in sending more action potentials.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Stronger Respiration and Expiration: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ADBB0-426D-BEF6-33EA-5E10223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697" y="1275975"/>
            <a:ext cx="3434772" cy="456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06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#7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75955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As shown in this diagram, the Ventral Respiratory Center is located close to the Dorsal Group. It sends nerve fibers to the chest but also directly to the Dorsal Group.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With these additional impulses, more muscles will be excited and contract leading to a stronger inspiration.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This is also indicated in the ramp signal, in blue, leading to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larger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amplitudes (deeper breathing) and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longer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duration (inspiration).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Stronger Respiration and Expiration: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ADBB0-426D-BEF6-33EA-5E10223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697" y="1275975"/>
            <a:ext cx="3434772" cy="456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068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#8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1736695"/>
            <a:ext cx="75955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Also,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expiration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is now also activated because the ventral group also sends nerve fibers to muscles that will help in the expiration (green ramp).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7. As shown in the diagram, nerves now also excite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external intercostal muscles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which help the expiration.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 Stronger Respiration and Expiration: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ADBB0-426D-BEF6-33EA-5E1022379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697" y="1275975"/>
            <a:ext cx="3434772" cy="456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45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#9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2387624"/>
            <a:ext cx="75955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Unfortunately (for the student!), there are two more centers, located above the Dorsal and the Ventral group.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These two regulate the behavior of the two lower groups.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It is thought that the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Pneumotaxic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center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decreases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duration of the inspiration.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D. Two more centers: the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pneumotaxic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center and the apneustic center!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158A11-8B73-3826-DA75-6A7BEC3E2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16" y="2080734"/>
            <a:ext cx="3486398" cy="2947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11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6" y="2093156"/>
            <a:ext cx="759554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 apneustic center seems to be able to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prolong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inspiration. </a:t>
            </a:r>
            <a:endParaRPr lang="en-US" sz="2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In experiments, it was even possible to keep the lungs in the inflated state, effectively stopping all respiration (hence its name;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apneu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!).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apneu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= no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pneu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matism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= no respiration).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In general, both the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pneumotaxic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and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apneustic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center fine-tune the work of the dorsal and the ventral Respiratory Centers.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D. Two more centers: the </a:t>
            </a:r>
            <a:r>
              <a:rPr lang="en-US" sz="28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pneumotaxic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center and the apneustic center!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158A11-8B73-3826-DA75-6A7BEC3E2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16" y="2080734"/>
            <a:ext cx="3486398" cy="2947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0007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705698"/>
            <a:ext cx="103886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The Respiratory centers don’t work on their own but are influenced by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excitatory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inhibitory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signals from the body.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There are about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five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(!) different type of signals that regulate the frequency and the depth of our respiration: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These signals are: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irritant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signals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from the lungs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stretch reflex 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from the lungs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pain and emotional signals from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hypothalamus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voluntary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signals from the higher brain (cortex)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central and peripheral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chemoreceptors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#11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E. Regulation of the Respiratory Centers: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22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705698"/>
            <a:ext cx="103886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Noxious substances in lung tissue (= alveoli) stimulate afferent fibers to the respiratory centers.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Such irritating signals are induced by accumulating mucus, inhaled debris such as dust, smoking, etc.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These same irritants, in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trachea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or in the bronchi, would initiate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coughing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These same irritants, in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nasal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cavity, would initiate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sneezing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#12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B7284-9FDD-2CDC-8960-2863B4C3A574}"/>
              </a:ext>
            </a:extLst>
          </p:cNvPr>
          <p:cNvSpPr txBox="1"/>
          <p:nvPr/>
        </p:nvSpPr>
        <p:spPr>
          <a:xfrm>
            <a:off x="1073425" y="2302710"/>
            <a:ext cx="9774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"/>
              <a:ea typeface="Times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F. Irritant Signals from the lungs: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549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705698"/>
            <a:ext cx="103886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There are numerous stretch receptors in the visceral pleurae and along the bronchi.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As the lungs gets more and more inflated, during very deep inspiration, they will send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inhibitory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signals to the Dorsal group to stop the inspiration.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It is therefore a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safety system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to avoid damage to the lungs by over inflation.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In some countries, this inspiration reflex is called the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Hering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-Breuer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reflex.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#13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G.  Stretch reflex from the lungs: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93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2341129"/>
            <a:ext cx="103886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Our emotions (through the hypothalamus) also affect our breathing.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Emotional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hyperventilation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(when you are nervous) or a sudden stop in breathing, such as when you experience an emotional shock, are good examples of these signals.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#14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H. Signals from the Hypothalamus: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715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We can consciously influence our breathing (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this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is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something that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you cannot do with your heart!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These impulses therefore come from the cortex of our brain; one of the higher brain centers.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But there is a (safety) limit. We can for example hold our breath (=stop breathing) for quite a long time but at a certain moment we have to gasp for fresh air! So, the lack of oxygen overrules our wish to stop breathing!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Unfortunately, you can also see this in people who have drowned. They have always water in the lungs!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#15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I. Signals from the Cortex: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58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2093155"/>
            <a:ext cx="103886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The chemoreceptors are sensitive to the 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and pH concentrations in arterial blood (peripheral) and in the cerebrospinal fluid. (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What is that??)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In fact, the most important factor in regulating our respiration is NOT the 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concentration but the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concentration!!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This is because a too high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produced by our body, if not swiftly expired, will influence our blood pH and thereby affect all our metabolic reactions!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#16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J. pCO</a:t>
            </a:r>
            <a:r>
              <a:rPr lang="en-US" sz="2800" b="1" baseline="-25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B96F2-8B54-5A10-3E91-C456A93E66A3}"/>
              </a:ext>
            </a:extLst>
          </p:cNvPr>
          <p:cNvSpPr txBox="1"/>
          <p:nvPr/>
        </p:nvSpPr>
        <p:spPr>
          <a:xfrm>
            <a:off x="1073425" y="5412193"/>
            <a:ext cx="95634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(What is that?? Cerebrospinal fluid is the fluid inside the skulls and the vertebral column that surrounds the brain and the spinal cord).</a:t>
            </a:r>
          </a:p>
        </p:txBody>
      </p:sp>
    </p:spTree>
    <p:extLst>
      <p:ext uri="{BB962C8B-B14F-4D97-AF65-F5344CB8AC3E}">
        <p14:creationId xmlns:p14="http://schemas.microsoft.com/office/powerpoint/2010/main" val="640743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907174"/>
            <a:ext cx="1038860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Therefore, an increase in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must quickly be acted upon. This occurs predominantly by the central chemoreceptors (70%) but also a bit by the peripheral receptors.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A too high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quickly and easily crosses from the arterial blood into the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cerebrospinal fluid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There, it is converted to hydrogen ions through the bicarbonate pathway.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It is the hydrogen ions (pH!) that actually activate the chemoreceptor on the surface of the medulla, close to the respiratory centers. </a:t>
            </a:r>
            <a:endParaRPr lang="en-US" sz="24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#17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J. pCO</a:t>
            </a:r>
            <a:r>
              <a:rPr lang="en-US" sz="2800" b="1" baseline="-25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547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7. An increase in pCO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the blood will therefore, through this pathway, induce a strong increase in ventilation (depth and frequency). This will continue until the arterial pCO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is back to normal (approx. 40 mmHg).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8. As said, a less important pathway is for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to activate the peripheral chemoreceptors. These are located in the wall of the aortic arch (= aortic bodies) and in the bifurcation of the carotids (=carotid bodies). (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Don’t confuse them with the carotid and aortic sinus!)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#18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J. pCO</a:t>
            </a:r>
            <a:r>
              <a:rPr lang="en-US" sz="2800" b="1" baseline="-25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9F233-6C1B-8563-186A-1695CE3C2FA6}"/>
              </a:ext>
            </a:extLst>
          </p:cNvPr>
          <p:cNvSpPr txBox="1"/>
          <p:nvPr/>
        </p:nvSpPr>
        <p:spPr>
          <a:xfrm>
            <a:off x="1363851" y="5567176"/>
            <a:ext cx="88805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(The aortic and carotid sinuses are stretch receptors that are sensitive to the blood pressure and are discussed in the CVS chapter).</a:t>
            </a:r>
          </a:p>
        </p:txBody>
      </p:sp>
    </p:spTree>
    <p:extLst>
      <p:ext uri="{BB962C8B-B14F-4D97-AF65-F5344CB8AC3E}">
        <p14:creationId xmlns:p14="http://schemas.microsoft.com/office/powerpoint/2010/main" val="2841218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9. From these peripheral chemoreceptors (or bodies), nerves go directly to the respiratory centers.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10. Another important point about the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story is the situation when the pCO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is less than normal (less than 40 mmHg). This is important and sometimes crucial and is discussed a bit later, in “Hyperventilation”.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#19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J. pCO</a:t>
            </a:r>
            <a:r>
              <a:rPr lang="en-US" sz="2800" b="1" baseline="-25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regulation:</a:t>
            </a:r>
            <a:endParaRPr lang="en-U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7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But what about the oxygen regulation?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Oh yes, that is also important but not as important as CO2.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For starters, there are no 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receptors in the brain!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 only 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chemoreceptors are peripheral and located in the aortic and carotid bodies, already mentioned.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#20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K. pO</a:t>
            </a:r>
            <a:r>
              <a:rPr lang="en-US" sz="2800" b="1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680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Furthermore, a decrease in pO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has only a slight effect on respiration. This is because of the shape of the oxygen saturation curve (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see before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). At relatively normal oxygen pressures, the curve is very flat (meaning that variations in atmospheric oxygen have little effect on saturation levels).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Only when pO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has really become very low (below 60 mmHg) will there be a strong effect on respiration.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#21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K. pO</a:t>
            </a:r>
            <a:r>
              <a:rPr lang="en-US" sz="2800" b="1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regulation</a:t>
            </a:r>
            <a:endParaRPr lang="en-US" sz="28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76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2170647"/>
            <a:ext cx="103886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Hyperventilation is when you breathe more than you need to do for your body.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Some people experience this when they experience anxiety attacks but you can also hyperventilate voluntarily before swimming under water for example.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Because of the exaggerated respiration (deeper and faster), 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will be more than normally flushed out of the lungs. 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#22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L. Hyperventilation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34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Therefore, the pCO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the blood will be lower than normal (&lt; 40 mmHg). This is called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hypocapnia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Hypocapnia may cause the blood vessels in the brain to constrict, leading to less perfusion and dizziness or even fainting (!).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Furthermore, when pCO</a:t>
            </a:r>
            <a:r>
              <a:rPr lang="en-US" sz="2400" baseline="-250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is too low, respiration is depressed and may even stop! If this happens when you are under water ….</a:t>
            </a: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#23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L. Hyperventilation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054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F42FA4A-D230-14FF-8E68-0673D358AB2E}"/>
              </a:ext>
            </a:extLst>
          </p:cNvPr>
          <p:cNvSpPr txBox="1"/>
          <p:nvPr/>
        </p:nvSpPr>
        <p:spPr>
          <a:xfrm>
            <a:off x="956155" y="1612708"/>
            <a:ext cx="1038860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7. The best advice to stop such an anxiety attack is to have these people breathe in a (paper) bag.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8. In this way, they will inhale their own breath, which will increase their pCO2 to normal levels.</a:t>
            </a:r>
          </a:p>
          <a:p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FD549-8D09-D366-D835-60D052C50BB6}"/>
              </a:ext>
            </a:extLst>
          </p:cNvPr>
          <p:cNvSpPr txBox="1"/>
          <p:nvPr/>
        </p:nvSpPr>
        <p:spPr>
          <a:xfrm>
            <a:off x="186612" y="6573615"/>
            <a:ext cx="11793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www.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BasicPhysiology.org					C.6. Respiratory Regulation			        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 pitchFamily="2" charset="0"/>
              </a:rPr>
              <a:t>  </a:t>
            </a:r>
            <a:r>
              <a:rPr lang="en-US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slide </a:t>
            </a:r>
            <a:r>
              <a:rPr lang="en-US" sz="1200" i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" pitchFamily="2" charset="0"/>
              </a:rPr>
              <a:t>#24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ADFAE-2A74-D71E-A182-DCFA58B34DCD}"/>
              </a:ext>
            </a:extLst>
          </p:cNvPr>
          <p:cNvSpPr txBox="1"/>
          <p:nvPr/>
        </p:nvSpPr>
        <p:spPr>
          <a:xfrm>
            <a:off x="2148044" y="215711"/>
            <a:ext cx="8488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"/>
                <a:cs typeface="Times New Roman" panose="02020603050405020304" pitchFamily="18" charset="0"/>
              </a:rPr>
              <a:t>C.6. Respiratory Regulation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A8B3-F998-303B-48C3-FDE1EECE6CEB}"/>
              </a:ext>
            </a:extLst>
          </p:cNvPr>
          <p:cNvSpPr txBox="1"/>
          <p:nvPr/>
        </p:nvSpPr>
        <p:spPr>
          <a:xfrm>
            <a:off x="4009292" y="3217406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BA4D64-2A24-F3EF-78B2-B9E22BE52961}"/>
              </a:ext>
            </a:extLst>
          </p:cNvPr>
          <p:cNvSpPr txBox="1"/>
          <p:nvPr/>
        </p:nvSpPr>
        <p:spPr>
          <a:xfrm>
            <a:off x="5074024" y="2094404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E2394-67A6-DD91-5FF4-1B66693805A0}"/>
              </a:ext>
            </a:extLst>
          </p:cNvPr>
          <p:cNvSpPr txBox="1"/>
          <p:nvPr/>
        </p:nvSpPr>
        <p:spPr>
          <a:xfrm>
            <a:off x="4463143" y="2111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F1DF3-108C-5F0E-A3B8-5C3E21B0AE59}"/>
              </a:ext>
            </a:extLst>
          </p:cNvPr>
          <p:cNvSpPr txBox="1"/>
          <p:nvPr/>
        </p:nvSpPr>
        <p:spPr>
          <a:xfrm>
            <a:off x="5462337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4D010-B188-DBF6-2781-92BA28CE86D2}"/>
              </a:ext>
            </a:extLst>
          </p:cNvPr>
          <p:cNvSpPr txBox="1"/>
          <p:nvPr/>
        </p:nvSpPr>
        <p:spPr>
          <a:xfrm>
            <a:off x="1073425" y="1014365"/>
            <a:ext cx="9017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L. Hyperventilation</a:t>
            </a:r>
            <a:r>
              <a:rPr lang="en-US" sz="24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964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</TotalTime>
  <Words>2711</Words>
  <Application>Microsoft Macintosh PowerPoint</Application>
  <PresentationFormat>Widescreen</PresentationFormat>
  <Paragraphs>219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Cambria</vt:lpstr>
      <vt:lpstr>Helvetica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BasicPhysiology.org</dc:title>
  <dc:creator>Wim Lammers</dc:creator>
  <cp:lastModifiedBy>Wim Lammers</cp:lastModifiedBy>
  <cp:revision>1119</cp:revision>
  <dcterms:created xsi:type="dcterms:W3CDTF">2026-03-27T09:36:05Z</dcterms:created>
  <dcterms:modified xsi:type="dcterms:W3CDTF">2026-06-18T09:27:18Z</dcterms:modified>
</cp:coreProperties>
</file>