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sldIdLst>
    <p:sldId id="266" r:id="rId2"/>
    <p:sldId id="291" r:id="rId3"/>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29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39"/>
    <p:restoredTop sz="96405"/>
  </p:normalViewPr>
  <p:slideViewPr>
    <p:cSldViewPr snapToGrid="0">
      <p:cViewPr varScale="1">
        <p:scale>
          <a:sx n="91" d="100"/>
          <a:sy n="91" d="100"/>
        </p:scale>
        <p:origin x="208" y="1048"/>
      </p:cViewPr>
      <p:guideLst>
        <p:guide orient="horz" pos="2160"/>
        <p:guide pos="3840"/>
      </p:guideLst>
    </p:cSldViewPr>
  </p:slideViewPr>
  <p:outlineViewPr>
    <p:cViewPr>
      <p:scale>
        <a:sx n="33" d="100"/>
        <a:sy n="33" d="100"/>
      </p:scale>
      <p:origin x="0" y="-23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C7307-F60D-5344-9E85-C005D0A8AD04}" type="datetimeFigureOut">
              <a:rPr lang="en-US" smtClean="0"/>
              <a:t>7/9/26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E18C7-EAD9-2147-90C4-976AD59224BE}" type="slidenum">
              <a:rPr lang="en-US" smtClean="0"/>
              <a:t>‹#›</a:t>
            </a:fld>
            <a:endParaRPr lang="en-US" dirty="0"/>
          </a:p>
        </p:txBody>
      </p:sp>
    </p:spTree>
    <p:extLst>
      <p:ext uri="{BB962C8B-B14F-4D97-AF65-F5344CB8AC3E}">
        <p14:creationId xmlns:p14="http://schemas.microsoft.com/office/powerpoint/2010/main" val="3005060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a:t>
            </a:fld>
            <a:endParaRPr lang="en-US" dirty="0"/>
          </a:p>
        </p:txBody>
      </p:sp>
    </p:spTree>
    <p:extLst>
      <p:ext uri="{BB962C8B-B14F-4D97-AF65-F5344CB8AC3E}">
        <p14:creationId xmlns:p14="http://schemas.microsoft.com/office/powerpoint/2010/main" val="3092498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a:t>
            </a:fld>
            <a:endParaRPr lang="en-US" dirty="0"/>
          </a:p>
        </p:txBody>
      </p:sp>
    </p:spTree>
    <p:extLst>
      <p:ext uri="{BB962C8B-B14F-4D97-AF65-F5344CB8AC3E}">
        <p14:creationId xmlns:p14="http://schemas.microsoft.com/office/powerpoint/2010/main" val="2995571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3</a:t>
            </a:fld>
            <a:endParaRPr lang="en-US" dirty="0"/>
          </a:p>
        </p:txBody>
      </p:sp>
    </p:spTree>
    <p:extLst>
      <p:ext uri="{BB962C8B-B14F-4D97-AF65-F5344CB8AC3E}">
        <p14:creationId xmlns:p14="http://schemas.microsoft.com/office/powerpoint/2010/main" val="191877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4</a:t>
            </a:fld>
            <a:endParaRPr lang="en-US" dirty="0"/>
          </a:p>
        </p:txBody>
      </p:sp>
    </p:spTree>
    <p:extLst>
      <p:ext uri="{BB962C8B-B14F-4D97-AF65-F5344CB8AC3E}">
        <p14:creationId xmlns:p14="http://schemas.microsoft.com/office/powerpoint/2010/main" val="869487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5</a:t>
            </a:fld>
            <a:endParaRPr lang="en-US" dirty="0"/>
          </a:p>
        </p:txBody>
      </p:sp>
    </p:spTree>
    <p:extLst>
      <p:ext uri="{BB962C8B-B14F-4D97-AF65-F5344CB8AC3E}">
        <p14:creationId xmlns:p14="http://schemas.microsoft.com/office/powerpoint/2010/main" val="299729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6</a:t>
            </a:fld>
            <a:endParaRPr lang="en-US" dirty="0"/>
          </a:p>
        </p:txBody>
      </p:sp>
    </p:spTree>
    <p:extLst>
      <p:ext uri="{BB962C8B-B14F-4D97-AF65-F5344CB8AC3E}">
        <p14:creationId xmlns:p14="http://schemas.microsoft.com/office/powerpoint/2010/main" val="754918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7</a:t>
            </a:fld>
            <a:endParaRPr lang="en-US" dirty="0"/>
          </a:p>
        </p:txBody>
      </p:sp>
    </p:spTree>
    <p:extLst>
      <p:ext uri="{BB962C8B-B14F-4D97-AF65-F5344CB8AC3E}">
        <p14:creationId xmlns:p14="http://schemas.microsoft.com/office/powerpoint/2010/main" val="113528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8</a:t>
            </a:fld>
            <a:endParaRPr lang="en-US" dirty="0"/>
          </a:p>
        </p:txBody>
      </p:sp>
    </p:spTree>
    <p:extLst>
      <p:ext uri="{BB962C8B-B14F-4D97-AF65-F5344CB8AC3E}">
        <p14:creationId xmlns:p14="http://schemas.microsoft.com/office/powerpoint/2010/main" val="113154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9</a:t>
            </a:fld>
            <a:endParaRPr lang="en-US" dirty="0"/>
          </a:p>
        </p:txBody>
      </p:sp>
    </p:spTree>
    <p:extLst>
      <p:ext uri="{BB962C8B-B14F-4D97-AF65-F5344CB8AC3E}">
        <p14:creationId xmlns:p14="http://schemas.microsoft.com/office/powerpoint/2010/main" val="976856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10</a:t>
            </a:fld>
            <a:endParaRPr lang="en-US" dirty="0"/>
          </a:p>
        </p:txBody>
      </p:sp>
    </p:spTree>
    <p:extLst>
      <p:ext uri="{BB962C8B-B14F-4D97-AF65-F5344CB8AC3E}">
        <p14:creationId xmlns:p14="http://schemas.microsoft.com/office/powerpoint/2010/main" val="2814340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11</a:t>
            </a:fld>
            <a:endParaRPr lang="en-US" dirty="0"/>
          </a:p>
        </p:txBody>
      </p:sp>
    </p:spTree>
    <p:extLst>
      <p:ext uri="{BB962C8B-B14F-4D97-AF65-F5344CB8AC3E}">
        <p14:creationId xmlns:p14="http://schemas.microsoft.com/office/powerpoint/2010/main" val="2032180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12</a:t>
            </a:fld>
            <a:endParaRPr lang="en-US" dirty="0"/>
          </a:p>
        </p:txBody>
      </p:sp>
    </p:spTree>
    <p:extLst>
      <p:ext uri="{BB962C8B-B14F-4D97-AF65-F5344CB8AC3E}">
        <p14:creationId xmlns:p14="http://schemas.microsoft.com/office/powerpoint/2010/main" val="3189027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13</a:t>
            </a:fld>
            <a:endParaRPr lang="en-US" dirty="0"/>
          </a:p>
        </p:txBody>
      </p:sp>
    </p:spTree>
    <p:extLst>
      <p:ext uri="{BB962C8B-B14F-4D97-AF65-F5344CB8AC3E}">
        <p14:creationId xmlns:p14="http://schemas.microsoft.com/office/powerpoint/2010/main" val="4155085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14</a:t>
            </a:fld>
            <a:endParaRPr lang="en-US" dirty="0"/>
          </a:p>
        </p:txBody>
      </p:sp>
    </p:spTree>
    <p:extLst>
      <p:ext uri="{BB962C8B-B14F-4D97-AF65-F5344CB8AC3E}">
        <p14:creationId xmlns:p14="http://schemas.microsoft.com/office/powerpoint/2010/main" val="2851076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15</a:t>
            </a:fld>
            <a:endParaRPr lang="en-US" dirty="0"/>
          </a:p>
        </p:txBody>
      </p:sp>
    </p:spTree>
    <p:extLst>
      <p:ext uri="{BB962C8B-B14F-4D97-AF65-F5344CB8AC3E}">
        <p14:creationId xmlns:p14="http://schemas.microsoft.com/office/powerpoint/2010/main" val="763076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16</a:t>
            </a:fld>
            <a:endParaRPr lang="en-US" dirty="0"/>
          </a:p>
        </p:txBody>
      </p:sp>
    </p:spTree>
    <p:extLst>
      <p:ext uri="{BB962C8B-B14F-4D97-AF65-F5344CB8AC3E}">
        <p14:creationId xmlns:p14="http://schemas.microsoft.com/office/powerpoint/2010/main" val="4192153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17</a:t>
            </a:fld>
            <a:endParaRPr lang="en-US" dirty="0"/>
          </a:p>
        </p:txBody>
      </p:sp>
    </p:spTree>
    <p:extLst>
      <p:ext uri="{BB962C8B-B14F-4D97-AF65-F5344CB8AC3E}">
        <p14:creationId xmlns:p14="http://schemas.microsoft.com/office/powerpoint/2010/main" val="3191115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18</a:t>
            </a:fld>
            <a:endParaRPr lang="en-US" dirty="0"/>
          </a:p>
        </p:txBody>
      </p:sp>
    </p:spTree>
    <p:extLst>
      <p:ext uri="{BB962C8B-B14F-4D97-AF65-F5344CB8AC3E}">
        <p14:creationId xmlns:p14="http://schemas.microsoft.com/office/powerpoint/2010/main" val="15505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19</a:t>
            </a:fld>
            <a:endParaRPr lang="en-US" dirty="0"/>
          </a:p>
        </p:txBody>
      </p:sp>
    </p:spTree>
    <p:extLst>
      <p:ext uri="{BB962C8B-B14F-4D97-AF65-F5344CB8AC3E}">
        <p14:creationId xmlns:p14="http://schemas.microsoft.com/office/powerpoint/2010/main" val="3747703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20</a:t>
            </a:fld>
            <a:endParaRPr lang="en-US" dirty="0"/>
          </a:p>
        </p:txBody>
      </p:sp>
    </p:spTree>
    <p:extLst>
      <p:ext uri="{BB962C8B-B14F-4D97-AF65-F5344CB8AC3E}">
        <p14:creationId xmlns:p14="http://schemas.microsoft.com/office/powerpoint/2010/main" val="2979772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21</a:t>
            </a:fld>
            <a:endParaRPr lang="en-US" dirty="0"/>
          </a:p>
        </p:txBody>
      </p:sp>
    </p:spTree>
    <p:extLst>
      <p:ext uri="{BB962C8B-B14F-4D97-AF65-F5344CB8AC3E}">
        <p14:creationId xmlns:p14="http://schemas.microsoft.com/office/powerpoint/2010/main" val="143907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22</a:t>
            </a:fld>
            <a:endParaRPr lang="en-US" dirty="0"/>
          </a:p>
        </p:txBody>
      </p:sp>
    </p:spTree>
    <p:extLst>
      <p:ext uri="{BB962C8B-B14F-4D97-AF65-F5344CB8AC3E}">
        <p14:creationId xmlns:p14="http://schemas.microsoft.com/office/powerpoint/2010/main" val="1503575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23</a:t>
            </a:fld>
            <a:endParaRPr lang="en-US" dirty="0"/>
          </a:p>
        </p:txBody>
      </p:sp>
    </p:spTree>
    <p:extLst>
      <p:ext uri="{BB962C8B-B14F-4D97-AF65-F5344CB8AC3E}">
        <p14:creationId xmlns:p14="http://schemas.microsoft.com/office/powerpoint/2010/main" val="499912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24</a:t>
            </a:fld>
            <a:endParaRPr lang="en-US" dirty="0"/>
          </a:p>
        </p:txBody>
      </p:sp>
    </p:spTree>
    <p:extLst>
      <p:ext uri="{BB962C8B-B14F-4D97-AF65-F5344CB8AC3E}">
        <p14:creationId xmlns:p14="http://schemas.microsoft.com/office/powerpoint/2010/main" val="1448403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0293-9D2D-5B76-C10C-7B079C10C3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C9B518-1438-78C3-4795-37DCA45003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141A6F-EF41-8418-0194-3FD388E93549}"/>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5" name="Footer Placeholder 4">
            <a:extLst>
              <a:ext uri="{FF2B5EF4-FFF2-40B4-BE49-F238E27FC236}">
                <a16:creationId xmlns:a16="http://schemas.microsoft.com/office/drawing/2014/main" id="{18FC8567-E247-2BE8-8C08-F30759928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8956BE-7CFD-B9DE-2EBC-0543CF7B5263}"/>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2378873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06D2B-5655-E0BB-D279-6609C913F2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AB96C8-1980-3335-66D9-1881A875BA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F53613-0DED-AC60-7DCE-AAF66189DF5C}"/>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5" name="Footer Placeholder 4">
            <a:extLst>
              <a:ext uri="{FF2B5EF4-FFF2-40B4-BE49-F238E27FC236}">
                <a16:creationId xmlns:a16="http://schemas.microsoft.com/office/drawing/2014/main" id="{7D9B040A-2C18-1DC4-84D4-C39415FA56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EF025C-8920-C6DA-93A4-DDBCF503B28A}"/>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044549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B9BDA-B6FE-7D9A-146C-CA51644428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B3C9C2-14BA-7F4C-E06F-3F11FEA751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5397BF-7363-28B5-8C77-79D4B85CC695}"/>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5" name="Footer Placeholder 4">
            <a:extLst>
              <a:ext uri="{FF2B5EF4-FFF2-40B4-BE49-F238E27FC236}">
                <a16:creationId xmlns:a16="http://schemas.microsoft.com/office/drawing/2014/main" id="{073F635E-8DB4-3ADD-E8E3-02D298C999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A0E090-4687-4E0A-4154-8707C8FFA0FE}"/>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1027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627F-5B41-F799-2693-23663B39B8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835F29-004E-03C0-ED8E-81E6427453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39E838-1502-9177-433F-21A3856D39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F60357-9A2D-CEB4-D5E5-2C49D1C6F809}"/>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6" name="Footer Placeholder 5">
            <a:extLst>
              <a:ext uri="{FF2B5EF4-FFF2-40B4-BE49-F238E27FC236}">
                <a16:creationId xmlns:a16="http://schemas.microsoft.com/office/drawing/2014/main" id="{519EF0C9-5CB6-4EB5-6E30-16577DFF913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F47D5D0-9F6B-4A09-1EFB-7A540EA8E0B9}"/>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272063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B6902-C2E4-CE8B-D1C2-FD04736E82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136F51-1B1B-7078-CD89-B87CD663B2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6248A7-F682-A502-22A8-6AC5F9290C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BFB307-CC31-159F-7042-BE8440205B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545341-DA12-9847-6214-E65A5B9DA7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4B1DEB-259D-FC75-ED48-45C1506F152A}"/>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8" name="Footer Placeholder 7">
            <a:extLst>
              <a:ext uri="{FF2B5EF4-FFF2-40B4-BE49-F238E27FC236}">
                <a16:creationId xmlns:a16="http://schemas.microsoft.com/office/drawing/2014/main" id="{35294170-F3B5-72D4-0183-8EA26D199A1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BDE578E-5767-3964-774D-2D004D01E6FD}"/>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422440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9409-0E3F-8391-252B-A343C40F61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A163D1-BD93-C837-63BE-A96F672F2262}"/>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4" name="Footer Placeholder 3">
            <a:extLst>
              <a:ext uri="{FF2B5EF4-FFF2-40B4-BE49-F238E27FC236}">
                <a16:creationId xmlns:a16="http://schemas.microsoft.com/office/drawing/2014/main" id="{AEDE9B0B-4A6E-8AEE-36F0-9ED604A3EFB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3FD654C-2CAE-AE09-527C-4F7A7B8EA3B2}"/>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4274228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E00A95-A508-60C7-E381-286A9C68C10E}"/>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3" name="Footer Placeholder 2">
            <a:extLst>
              <a:ext uri="{FF2B5EF4-FFF2-40B4-BE49-F238E27FC236}">
                <a16:creationId xmlns:a16="http://schemas.microsoft.com/office/drawing/2014/main" id="{234F50FC-EE16-A140-AB72-6B75AD95277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A2626D7-88A5-9BCE-D879-D65024C503BA}"/>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667054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7CDA1-F363-8F05-E1BD-C13B5B32BE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59F992-4EE2-2793-C3FD-8400E2DD02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0BCF5A-67BA-6269-60BF-C561AF3AC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9F09F2-2C4A-64C1-ECCD-A73832D20DE5}"/>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6" name="Footer Placeholder 5">
            <a:extLst>
              <a:ext uri="{FF2B5EF4-FFF2-40B4-BE49-F238E27FC236}">
                <a16:creationId xmlns:a16="http://schemas.microsoft.com/office/drawing/2014/main" id="{9C72DF23-3F65-AC94-A5C1-6AF37964E58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7004188-5146-1602-28F0-338D15D857A1}"/>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3068376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F4F8-CEA5-AAC2-9981-EC7BB5E9C8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BD5FD4-83B9-700C-660C-40CF883EA5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8598F4C-ED3F-D526-3D49-B74ACA3E46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3463A5-F763-BA5C-6E13-8BBB0A21576C}"/>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6" name="Footer Placeholder 5">
            <a:extLst>
              <a:ext uri="{FF2B5EF4-FFF2-40B4-BE49-F238E27FC236}">
                <a16:creationId xmlns:a16="http://schemas.microsoft.com/office/drawing/2014/main" id="{7A778ECE-2FF8-CF23-77AA-87AB6FD962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47F075-E3FE-8C54-30C4-57D5F37F9F66}"/>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428041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FF469-F9EE-0EA3-9D2B-6301436BC7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028D88-296F-919C-FB0E-3C4CF3846B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143A42-A385-6ECF-E01B-38661E3D86C0}"/>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5" name="Footer Placeholder 4">
            <a:extLst>
              <a:ext uri="{FF2B5EF4-FFF2-40B4-BE49-F238E27FC236}">
                <a16:creationId xmlns:a16="http://schemas.microsoft.com/office/drawing/2014/main" id="{619975FE-4A59-B3C1-B459-AC6EE52B4D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5A489D-2F81-9E9F-7D7F-DC5E23FE27C3}"/>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3178335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0D333B-A647-1251-C0DE-4F2DC12546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00E4CB-027E-9D3A-3F3B-5C8DDB02AD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775305-43A8-54C3-1153-17238E26E326}"/>
              </a:ext>
            </a:extLst>
          </p:cNvPr>
          <p:cNvSpPr>
            <a:spLocks noGrp="1"/>
          </p:cNvSpPr>
          <p:nvPr>
            <p:ph type="dt" sz="half" idx="10"/>
          </p:nvPr>
        </p:nvSpPr>
        <p:spPr/>
        <p:txBody>
          <a:bodyPr/>
          <a:lstStyle/>
          <a:p>
            <a:fld id="{9520B1E0-43CE-BC44-A706-B644E279A5FF}" type="datetimeFigureOut">
              <a:rPr lang="en-US" smtClean="0"/>
              <a:t>7/9/26</a:t>
            </a:fld>
            <a:endParaRPr lang="en-US" dirty="0"/>
          </a:p>
        </p:txBody>
      </p:sp>
      <p:sp>
        <p:nvSpPr>
          <p:cNvPr id="5" name="Footer Placeholder 4">
            <a:extLst>
              <a:ext uri="{FF2B5EF4-FFF2-40B4-BE49-F238E27FC236}">
                <a16:creationId xmlns:a16="http://schemas.microsoft.com/office/drawing/2014/main" id="{75D1F0E0-07FC-521E-283F-D1EEB26E5D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41FEAB-781A-7EFE-E7C6-449D6B79D800}"/>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042487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A0B258-FFDB-35FF-7995-E9082FCE0A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53F70F-3343-1038-876A-0A85392B34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6A94D8-37A0-8F7E-A847-F6016A989D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20B1E0-43CE-BC44-A706-B644E279A5FF}" type="datetimeFigureOut">
              <a:rPr lang="en-US" smtClean="0"/>
              <a:t>7/9/26</a:t>
            </a:fld>
            <a:endParaRPr lang="en-US" dirty="0"/>
          </a:p>
        </p:txBody>
      </p:sp>
      <p:sp>
        <p:nvSpPr>
          <p:cNvPr id="5" name="Footer Placeholder 4">
            <a:extLst>
              <a:ext uri="{FF2B5EF4-FFF2-40B4-BE49-F238E27FC236}">
                <a16:creationId xmlns:a16="http://schemas.microsoft.com/office/drawing/2014/main" id="{77DAE57C-3FC3-F03C-6920-D3BAF72B9E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2A7447-45AA-0037-4C3B-4FAD8BF78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7D2DCF-523D-994E-B803-18FC4B939115}" type="slidenum">
              <a:rPr lang="en-US" smtClean="0"/>
              <a:t>‹#›</a:t>
            </a:fld>
            <a:endParaRPr lang="en-US" dirty="0"/>
          </a:p>
        </p:txBody>
      </p:sp>
    </p:spTree>
    <p:extLst>
      <p:ext uri="{BB962C8B-B14F-4D97-AF65-F5344CB8AC3E}">
        <p14:creationId xmlns:p14="http://schemas.microsoft.com/office/powerpoint/2010/main" val="2772957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566492"/>
            <a:ext cx="7145847" cy="4893647"/>
          </a:xfrm>
          <a:prstGeom prst="rect">
            <a:avLst/>
          </a:prstGeom>
          <a:noFill/>
        </p:spPr>
        <p:txBody>
          <a:bodyPr wrap="square">
            <a:spAutoFit/>
          </a:bodyPr>
          <a:lstStyle/>
          <a:p>
            <a:pPr marL="0" marR="0">
              <a:spcBef>
                <a:spcPts val="0"/>
              </a:spcBef>
              <a:spcAft>
                <a:spcPts val="0"/>
              </a:spcAft>
            </a:pPr>
            <a:r>
              <a:rPr lang="en-GB" sz="2400" kern="0" dirty="0">
                <a:effectLst/>
                <a:latin typeface="Times New Roman" panose="02020603050405020304" pitchFamily="18" charset="0"/>
                <a:cs typeface="Times New Roman" panose="02020603050405020304" pitchFamily="18" charset="0"/>
              </a:rPr>
              <a:t>1. </a:t>
            </a:r>
            <a:r>
              <a:rPr lang="en-GB" sz="2400" dirty="0">
                <a:effectLst/>
                <a:latin typeface="Times New Roman" panose="02020603050405020304" pitchFamily="18" charset="0"/>
                <a:ea typeface="Times"/>
                <a:cs typeface="Times New Roman" panose="02020603050405020304" pitchFamily="18" charset="0"/>
              </a:rPr>
              <a:t>The female genital system also consists of several structures:</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two ovaries</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two fallopian tubes</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one uterus</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one cervix</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one vagina</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2. The ovaries are the structures that contain the oocytes, the female ‘eggs’. In contrast to the male gonads however, the ovaries ‘only’ produce one or a few oocytes each month.</a:t>
            </a:r>
            <a:r>
              <a:rPr lang="en-US" sz="2400" dirty="0">
                <a:effectLst/>
                <a:latin typeface="Times New Roman" panose="02020603050405020304" pitchFamily="18" charset="0"/>
                <a:cs typeface="Times New Roman" panose="02020603050405020304" pitchFamily="18" charset="0"/>
              </a:rPr>
              <a:t> </a:t>
            </a: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A. Overview:</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13" name="Picture 12">
            <a:extLst>
              <a:ext uri="{FF2B5EF4-FFF2-40B4-BE49-F238E27FC236}">
                <a16:creationId xmlns:a16="http://schemas.microsoft.com/office/drawing/2014/main" id="{55FD6F4C-097D-4401-F5C9-D0604EBF78F6}"/>
              </a:ext>
            </a:extLst>
          </p:cNvPr>
          <p:cNvPicPr>
            <a:picLocks noChangeAspect="1"/>
          </p:cNvPicPr>
          <p:nvPr/>
        </p:nvPicPr>
        <p:blipFill>
          <a:blip r:embed="rId3"/>
          <a:stretch>
            <a:fillRect/>
          </a:stretch>
        </p:blipFill>
        <p:spPr>
          <a:xfrm>
            <a:off x="7986498" y="1929160"/>
            <a:ext cx="4050966" cy="3774125"/>
          </a:xfrm>
          <a:prstGeom prst="rect">
            <a:avLst/>
          </a:prstGeom>
        </p:spPr>
      </p:pic>
    </p:spTree>
    <p:extLst>
      <p:ext uri="{BB962C8B-B14F-4D97-AF65-F5344CB8AC3E}">
        <p14:creationId xmlns:p14="http://schemas.microsoft.com/office/powerpoint/2010/main" val="1780212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07F5B36-5FA4-72EC-9EF5-B2837854ED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81047" y="2270685"/>
            <a:ext cx="4521355" cy="2810168"/>
          </a:xfrm>
          <a:prstGeom prst="rect">
            <a:avLst/>
          </a:prstGeom>
          <a:noFill/>
          <a:ln>
            <a:noFill/>
          </a:ln>
        </p:spPr>
      </p:pic>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566492"/>
            <a:ext cx="7145847" cy="5262979"/>
          </a:xfrm>
          <a:prstGeom prst="rect">
            <a:avLst/>
          </a:prstGeom>
          <a:noFill/>
        </p:spPr>
        <p:txBody>
          <a:bodyPr wrap="square">
            <a:spAutoFit/>
          </a:bodyPr>
          <a:lstStyle/>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3.</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Once an oocyte is ‘mature’, it leaves the ovary and is ‘caught’ by the fimbriae and led, by peristaltic contractions, into and through the fallopian tube towards the uterine cavity.</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4.</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Most often, the oocyte meets a sperm cell not in the uterus but in the fallopian tube. Then the sperm cell impregnates the oocyte and an embryo formation has started.</a:t>
            </a:r>
            <a:r>
              <a:rPr lang="en-US" sz="2400" dirty="0">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5.</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(miniscule) embryo is further transported into the uterus where it settles against the inner wall of the uterus; the endometrium. Pregnancy has started!</a:t>
            </a:r>
            <a:endParaRPr lang="en-US" sz="2400" dirty="0">
              <a:effectLst/>
              <a:latin typeface="Times New Roman" panose="02020603050405020304" pitchFamily="18" charset="0"/>
              <a:ea typeface="Times"/>
              <a:cs typeface="Times New Roman" panose="02020603050405020304" pitchFamily="18" charset="0"/>
            </a:endParaRP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A. Overview:</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878052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2298011"/>
            <a:ext cx="7145847" cy="2677656"/>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external genitalia consist of:</a:t>
            </a:r>
            <a:endParaRPr lang="en-US" sz="2400" dirty="0">
              <a:effectLst/>
              <a:latin typeface="Times New Roman" panose="02020603050405020304" pitchFamily="18" charset="0"/>
              <a:ea typeface="Times"/>
              <a:cs typeface="Times New Roman" panose="02020603050405020304" pitchFamily="18" charset="0"/>
            </a:endParaRPr>
          </a:p>
          <a:p>
            <a:pPr marL="800100" lvl="1"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a pair of labia majora</a:t>
            </a:r>
            <a:endParaRPr lang="en-US" sz="2400" dirty="0">
              <a:effectLst/>
              <a:latin typeface="Times New Roman" panose="02020603050405020304" pitchFamily="18" charset="0"/>
              <a:ea typeface="Times"/>
              <a:cs typeface="Times New Roman" panose="02020603050405020304" pitchFamily="18" charset="0"/>
            </a:endParaRPr>
          </a:p>
          <a:p>
            <a:pPr marL="800100" lvl="1"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a pair of labia minora</a:t>
            </a:r>
            <a:endParaRPr lang="en-US" sz="2400" dirty="0">
              <a:effectLst/>
              <a:latin typeface="Times New Roman" panose="02020603050405020304" pitchFamily="18" charset="0"/>
              <a:ea typeface="Times"/>
              <a:cs typeface="Times New Roman" panose="02020603050405020304" pitchFamily="18" charset="0"/>
            </a:endParaRPr>
          </a:p>
          <a:p>
            <a:pPr marL="800100" lvl="1"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the clitoris</a:t>
            </a:r>
            <a:endParaRPr lang="en-US" sz="2400" dirty="0">
              <a:effectLst/>
              <a:latin typeface="Times New Roman" panose="02020603050405020304" pitchFamily="18" charset="0"/>
              <a:ea typeface="Times"/>
              <a:cs typeface="Times New Roman" panose="02020603050405020304" pitchFamily="18" charset="0"/>
            </a:endParaRPr>
          </a:p>
          <a:p>
            <a:pPr marL="800100" lvl="1"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the urethra outlet</a:t>
            </a:r>
            <a:endParaRPr lang="en-US" sz="2400" dirty="0">
              <a:effectLst/>
              <a:latin typeface="Times New Roman" panose="02020603050405020304" pitchFamily="18" charset="0"/>
              <a:ea typeface="Times"/>
              <a:cs typeface="Times New Roman" panose="02020603050405020304" pitchFamily="18" charset="0"/>
            </a:endParaRPr>
          </a:p>
          <a:p>
            <a:pPr marL="800100" lvl="1"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the vestibule (= introitus) which contains the hymen and the entrance to the vagina.</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B. External Genitalia:</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4693B1A8-474C-1134-ED2D-2BE3A7CD27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29340" y="1746473"/>
            <a:ext cx="4505674" cy="3458573"/>
          </a:xfrm>
          <a:prstGeom prst="rect">
            <a:avLst/>
          </a:prstGeom>
          <a:noFill/>
          <a:ln>
            <a:noFill/>
          </a:ln>
        </p:spPr>
      </p:pic>
    </p:spTree>
    <p:extLst>
      <p:ext uri="{BB962C8B-B14F-4D97-AF65-F5344CB8AC3E}">
        <p14:creationId xmlns:p14="http://schemas.microsoft.com/office/powerpoint/2010/main" val="2023332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921CE6-EF3F-C11A-D305-E7BEAE1FAF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29340" y="1746473"/>
            <a:ext cx="4505674" cy="3458573"/>
          </a:xfrm>
          <a:prstGeom prst="rect">
            <a:avLst/>
          </a:prstGeom>
          <a:noFill/>
          <a:ln>
            <a:noFill/>
          </a:ln>
        </p:spPr>
      </p:pic>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6631567" cy="3416320"/>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2.</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After puberty, the labia majora and the surrounding area are covered with hair.</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3.</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Note that, in contrast to the male genitalia, the urethra and the vagina remain separate all the way to the outside world.</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4.</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Finally, the skin area between the vestibule and the anus is called the perineum.</a:t>
            </a:r>
            <a:r>
              <a:rPr lang="en-US" sz="2400" dirty="0">
                <a:effectLst/>
                <a:latin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B. External Genitalia:</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2515233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#5</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145847" cy="2308324"/>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We probably all now that the clitoris is the most sensitive part of the female genitalia. In fact, it is comparable to the penis gland in males.</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2.</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What is often unknown is that behind the clitoris and the labia’s, there is a whole genital system in women!</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C. Internal Genitalia:</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EC8619CD-CDB6-4A1F-B8DA-6AB1F75FCF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49332" y="1627365"/>
            <a:ext cx="4108257" cy="2920805"/>
          </a:xfrm>
          <a:prstGeom prst="rect">
            <a:avLst/>
          </a:prstGeom>
          <a:noFill/>
          <a:ln>
            <a:noFill/>
          </a:ln>
        </p:spPr>
      </p:pic>
    </p:spTree>
    <p:extLst>
      <p:ext uri="{BB962C8B-B14F-4D97-AF65-F5344CB8AC3E}">
        <p14:creationId xmlns:p14="http://schemas.microsoft.com/office/powerpoint/2010/main" val="829447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#6</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145847" cy="3785652"/>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3.</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female internal genitalia consist of:</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one clitoral gland</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two corpus cavernosum</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a pair of clitoris crura (=” legs”)</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a pair of vestibular bulbs</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4.</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a:t>
            </a:r>
            <a:r>
              <a:rPr lang="en-GB" sz="2400" b="1" dirty="0">
                <a:effectLst/>
                <a:latin typeface="Times New Roman" panose="02020603050405020304" pitchFamily="18" charset="0"/>
                <a:ea typeface="Times"/>
                <a:cs typeface="Times New Roman" panose="02020603050405020304" pitchFamily="18" charset="0"/>
              </a:rPr>
              <a:t>clitoris</a:t>
            </a:r>
            <a:r>
              <a:rPr lang="en-GB" sz="2400" dirty="0">
                <a:effectLst/>
                <a:latin typeface="Times New Roman" panose="02020603050405020304" pitchFamily="18" charset="0"/>
                <a:ea typeface="Times"/>
                <a:cs typeface="Times New Roman" panose="02020603050405020304" pitchFamily="18" charset="0"/>
              </a:rPr>
              <a:t> is the external part of the clitoris gland and is highly sensitive (5-10 thousand nerve endings!). The </a:t>
            </a:r>
            <a:r>
              <a:rPr lang="en-GB" sz="2400" b="1" dirty="0">
                <a:effectLst/>
                <a:latin typeface="Times New Roman" panose="02020603050405020304" pitchFamily="18" charset="0"/>
                <a:ea typeface="Times"/>
                <a:cs typeface="Times New Roman" panose="02020603050405020304" pitchFamily="18" charset="0"/>
              </a:rPr>
              <a:t>clitoral gland</a:t>
            </a:r>
            <a:r>
              <a:rPr lang="en-GB" sz="2400" dirty="0">
                <a:effectLst/>
                <a:latin typeface="Times New Roman" panose="02020603050405020304" pitchFamily="18" charset="0"/>
                <a:ea typeface="Times"/>
                <a:cs typeface="Times New Roman" panose="02020603050405020304" pitchFamily="18" charset="0"/>
              </a:rPr>
              <a:t> lies behind the clitoris and provides fluid upon sexual arousal.</a:t>
            </a:r>
            <a:r>
              <a:rPr lang="en-US" sz="2400" dirty="0">
                <a:effectLst/>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C. Internal Genitalia:</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EC8619CD-CDB6-4A1F-B8DA-6AB1F75FCF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49332" y="1627365"/>
            <a:ext cx="4108257" cy="2920805"/>
          </a:xfrm>
          <a:prstGeom prst="rect">
            <a:avLst/>
          </a:prstGeom>
          <a:noFill/>
          <a:ln>
            <a:noFill/>
          </a:ln>
        </p:spPr>
      </p:pic>
    </p:spTree>
    <p:extLst>
      <p:ext uri="{BB962C8B-B14F-4D97-AF65-F5344CB8AC3E}">
        <p14:creationId xmlns:p14="http://schemas.microsoft.com/office/powerpoint/2010/main" val="2234056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#7</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145847" cy="2677656"/>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5.</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crura of the clitoris are two “legs” running from the clitoral gland, hidden by the skin and the labial folds and surrounding the urethra and the vagina.</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6.</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Each crus (singular for “crura”, from the </a:t>
            </a:r>
            <a:r>
              <a:rPr lang="en-GB" sz="2400" dirty="0" err="1">
                <a:effectLst/>
                <a:latin typeface="Times New Roman" panose="02020603050405020304" pitchFamily="18" charset="0"/>
                <a:ea typeface="Times"/>
                <a:cs typeface="Times New Roman" panose="02020603050405020304" pitchFamily="18" charset="0"/>
              </a:rPr>
              <a:t>latin</a:t>
            </a:r>
            <a:r>
              <a:rPr lang="en-GB" sz="2400" dirty="0">
                <a:effectLst/>
                <a:latin typeface="Times New Roman" panose="02020603050405020304" pitchFamily="18" charset="0"/>
                <a:ea typeface="Times"/>
                <a:cs typeface="Times New Roman" panose="02020603050405020304" pitchFamily="18" charset="0"/>
              </a:rPr>
              <a:t> “leg”) is attached to a vestibular bulb and contains a corpus cavernosum.</a:t>
            </a:r>
            <a:r>
              <a:rPr lang="en-US" sz="2400" dirty="0">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C. Internal Genitalia:</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EC8619CD-CDB6-4A1F-B8DA-6AB1F75FCF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49332" y="1627365"/>
            <a:ext cx="4108257" cy="2920805"/>
          </a:xfrm>
          <a:prstGeom prst="rect">
            <a:avLst/>
          </a:prstGeom>
          <a:noFill/>
          <a:ln>
            <a:noFill/>
          </a:ln>
        </p:spPr>
      </p:pic>
    </p:spTree>
    <p:extLst>
      <p:ext uri="{BB962C8B-B14F-4D97-AF65-F5344CB8AC3E}">
        <p14:creationId xmlns:p14="http://schemas.microsoft.com/office/powerpoint/2010/main" val="1519024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95A4AF3-66A7-357F-7DEC-1016F7FF31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98271" y="4073191"/>
            <a:ext cx="6126558" cy="2479238"/>
          </a:xfrm>
          <a:prstGeom prst="rect">
            <a:avLst/>
          </a:prstGeom>
          <a:noFill/>
          <a:ln>
            <a:noFill/>
          </a:ln>
        </p:spPr>
      </p:pic>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#8</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10398584" cy="2308324"/>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7.</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Interestingly, the corpora cavernosum and the vestibular bulbs increase in size upon sexual arousal, thereby also providing pressure to the (internal) walls of the vagina which adds to the sexual pleasure.</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8.</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Doesn’t this “swelling” sound familiar? Yes! This is very similar to the swelling of the corpus cavernosum in the male penis!</a:t>
            </a:r>
            <a:r>
              <a:rPr lang="en-US" sz="2400" dirty="0">
                <a:effectLst/>
                <a:latin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C. Internal Genitalia:</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1432173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#9</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510221"/>
            <a:ext cx="10398584" cy="2308324"/>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We need to say a few words about the hymen. This, because there are so many false ideas about this rather small structure.</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2.</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hymen is actually a folded superficial tissue that (partially) surrounds the vaginal opening. It is also rich in nervous endings and blood vessels, which makes it sensitive to stretch and damage.</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D. The Hymen:</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A39600E9-4F39-D045-AEB8-966263698F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4732" y="3900146"/>
            <a:ext cx="8315702" cy="2562377"/>
          </a:xfrm>
          <a:prstGeom prst="rect">
            <a:avLst/>
          </a:prstGeom>
          <a:noFill/>
          <a:ln>
            <a:noFill/>
          </a:ln>
        </p:spPr>
      </p:pic>
    </p:spTree>
    <p:extLst>
      <p:ext uri="{BB962C8B-B14F-4D97-AF65-F5344CB8AC3E}">
        <p14:creationId xmlns:p14="http://schemas.microsoft.com/office/powerpoint/2010/main" val="1535730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#10</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10398584" cy="1938992"/>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3.</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appearance of the hymen is very variable, from very small to a larger structure surrounding the whole vaginal opening.</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4.</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When, for the first time, coitus is performed, or an object inserted in the vagina, then the hymen is usually torn which may be painful and cause (some) bleeding.</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D. The Hymen:</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D866C265-6B56-5FFF-FC89-4D825079308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4732" y="3900146"/>
            <a:ext cx="8315702" cy="2562377"/>
          </a:xfrm>
          <a:prstGeom prst="rect">
            <a:avLst/>
          </a:prstGeom>
          <a:noFill/>
          <a:ln>
            <a:noFill/>
          </a:ln>
        </p:spPr>
      </p:pic>
    </p:spTree>
    <p:extLst>
      <p:ext uri="{BB962C8B-B14F-4D97-AF65-F5344CB8AC3E}">
        <p14:creationId xmlns:p14="http://schemas.microsoft.com/office/powerpoint/2010/main" val="942961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10398584" cy="1938992"/>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5.</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But in many women, the hymen is too small, and penetration does not cause any bleeding.</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6.</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Therefore, examination of a hymen cannot prove whether a female is a virgin or not.</a:t>
            </a:r>
            <a:r>
              <a:rPr lang="en-US" sz="2400" dirty="0">
                <a:effectLst/>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D. The Hymen:</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E9D9C2F9-0032-5F3C-36C3-FB3E42A01F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4732" y="3900146"/>
            <a:ext cx="8315702" cy="2562377"/>
          </a:xfrm>
          <a:prstGeom prst="rect">
            <a:avLst/>
          </a:prstGeom>
          <a:noFill/>
          <a:ln>
            <a:noFill/>
          </a:ln>
        </p:spPr>
      </p:pic>
    </p:spTree>
    <p:extLst>
      <p:ext uri="{BB962C8B-B14F-4D97-AF65-F5344CB8AC3E}">
        <p14:creationId xmlns:p14="http://schemas.microsoft.com/office/powerpoint/2010/main" val="4267764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650898"/>
            <a:ext cx="10398584" cy="2677656"/>
          </a:xfrm>
          <a:prstGeom prst="rect">
            <a:avLst/>
          </a:prstGeom>
          <a:noFill/>
        </p:spPr>
        <p:txBody>
          <a:bodyPr wrap="square">
            <a:spAutoFit/>
          </a:bodyPr>
          <a:lstStyle/>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7.</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In very rare cases, the hymen covers (nearly all) of the vaginal opening (see ‘</a:t>
            </a:r>
            <a:r>
              <a:rPr lang="en-GB" sz="2400" dirty="0" err="1">
                <a:effectLst/>
                <a:latin typeface="Times New Roman" panose="02020603050405020304" pitchFamily="18" charset="0"/>
                <a:ea typeface="Times"/>
                <a:cs typeface="Times New Roman" panose="02020603050405020304" pitchFamily="18" charset="0"/>
              </a:rPr>
              <a:t>imperforata</a:t>
            </a:r>
            <a:r>
              <a:rPr lang="en-GB" sz="2400" dirty="0">
                <a:effectLst/>
                <a:latin typeface="Times New Roman" panose="02020603050405020304" pitchFamily="18" charset="0"/>
                <a:ea typeface="Times"/>
                <a:cs typeface="Times New Roman" panose="02020603050405020304" pitchFamily="18" charset="0"/>
              </a:rPr>
              <a:t>’ in the diagram), which may interfere with the monthly menstrual blood loss.</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8.</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In those few cases, a simple surgical incision to open up the hymen is enough to solve the problem.</a:t>
            </a:r>
            <a:r>
              <a:rPr lang="en-US" sz="2400" dirty="0">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D. The Hymen:</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E9D9C2F9-0032-5F3C-36C3-FB3E42A01F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4732" y="3900146"/>
            <a:ext cx="8315702" cy="2562377"/>
          </a:xfrm>
          <a:prstGeom prst="rect">
            <a:avLst/>
          </a:prstGeom>
          <a:noFill/>
          <a:ln>
            <a:noFill/>
          </a:ln>
        </p:spPr>
      </p:pic>
    </p:spTree>
    <p:extLst>
      <p:ext uri="{BB962C8B-B14F-4D97-AF65-F5344CB8AC3E}">
        <p14:creationId xmlns:p14="http://schemas.microsoft.com/office/powerpoint/2010/main" val="837687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10398584" cy="4524315"/>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9.</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hymen has little physiological significance but, unfortunately, in several societies, has acquired enormous significance.</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10.</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For example, it has been stated that an intact hymen proves that a woman is a virgin (which is actually very unreliable).</a:t>
            </a:r>
            <a:r>
              <a:rPr lang="en-US" sz="24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11.</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And, in some societies, it is even possible to restore a ‘broken’ hymen by surgery.</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12.</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This is called hymenoplasty! This is sometimes used in some societies/religions when a woman must be a ‘virgin’ before she can marry!</a:t>
            </a:r>
            <a:endParaRPr lang="en-US" sz="2400" dirty="0">
              <a:effectLst/>
              <a:latin typeface="Times New Roman" panose="02020603050405020304" pitchFamily="18" charset="0"/>
              <a:ea typeface="Times"/>
              <a:cs typeface="Times New Roman" panose="02020603050405020304" pitchFamily="18" charset="0"/>
            </a:endParaRP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D. The Hymen:</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4043836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2677656"/>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As you know, and in contrast to the male genital system, the female genital system shows a biological cycle that last approx. 24 days.</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2.</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During this cycle, under the influence of several hormones, the ovaries and the uterus are being stimulated to prepare for a potential pregnancy. </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E. Female Reproductive Cycle:</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221D3C6A-3EF8-4052-7322-8AA3ECFBB7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0424" y="1614996"/>
            <a:ext cx="3260090" cy="4641850"/>
          </a:xfrm>
          <a:prstGeom prst="rect">
            <a:avLst/>
          </a:prstGeom>
          <a:noFill/>
          <a:ln>
            <a:noFill/>
          </a:ln>
        </p:spPr>
      </p:pic>
    </p:spTree>
    <p:extLst>
      <p:ext uri="{BB962C8B-B14F-4D97-AF65-F5344CB8AC3E}">
        <p14:creationId xmlns:p14="http://schemas.microsoft.com/office/powerpoint/2010/main" val="867361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#15</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3416320"/>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3.</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These hormones are:</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FSH (follicle stimulating hormone)</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LH (luteinizing hormone)</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Oestrogen</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arenR"/>
            </a:pPr>
            <a:r>
              <a:rPr lang="en-GB" sz="2400" dirty="0">
                <a:effectLst/>
                <a:latin typeface="Times New Roman" panose="02020603050405020304" pitchFamily="18" charset="0"/>
                <a:ea typeface="Times"/>
                <a:cs typeface="Times New Roman" panose="02020603050405020304" pitchFamily="18" charset="0"/>
              </a:rPr>
              <a:t>Progesterone</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4.</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FSH and LH are both secreted by the anterior lobe of the pituitary gland (just below the brain). In the first half of the female cycle, FSH secretion is increased (follicular phase).</a:t>
            </a:r>
            <a:r>
              <a:rPr lang="en-US" sz="2400" dirty="0">
                <a:effectLst/>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E. Female Reproductive Cycle:</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221D3C6A-3EF8-4052-7322-8AA3ECFBB7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0424" y="1614996"/>
            <a:ext cx="3260090" cy="4641850"/>
          </a:xfrm>
          <a:prstGeom prst="rect">
            <a:avLst/>
          </a:prstGeom>
          <a:noFill/>
          <a:ln>
            <a:noFill/>
          </a:ln>
        </p:spPr>
      </p:pic>
    </p:spTree>
    <p:extLst>
      <p:ext uri="{BB962C8B-B14F-4D97-AF65-F5344CB8AC3E}">
        <p14:creationId xmlns:p14="http://schemas.microsoft.com/office/powerpoint/2010/main" val="4174444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#16</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3416320"/>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5.</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This increase in FSH stimulates the development of an ovarian follicle. This activated follicle will, in turn, produce oestrogen.</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6.</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This oestrogen, in turn, will stimulate the thickening of the endometrium in the uterus.</a:t>
            </a:r>
            <a:r>
              <a:rPr lang="en-US" sz="2400" dirty="0">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7. The increase in oestrogen, in turn, will, gradually, decrease the secretion of FSH (negative feed-back).</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E. Female Reproductive Cycle:</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221D3C6A-3EF8-4052-7322-8AA3ECFBB7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0424" y="1614996"/>
            <a:ext cx="3260090" cy="4641850"/>
          </a:xfrm>
          <a:prstGeom prst="rect">
            <a:avLst/>
          </a:prstGeom>
          <a:noFill/>
          <a:ln>
            <a:noFill/>
          </a:ln>
        </p:spPr>
      </p:pic>
    </p:spTree>
    <p:extLst>
      <p:ext uri="{BB962C8B-B14F-4D97-AF65-F5344CB8AC3E}">
        <p14:creationId xmlns:p14="http://schemas.microsoft.com/office/powerpoint/2010/main" val="1245603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#17</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3416320"/>
          </a:xfrm>
          <a:prstGeom prst="rect">
            <a:avLst/>
          </a:prstGeom>
          <a:noFill/>
        </p:spPr>
        <p:txBody>
          <a:bodyPr wrap="square">
            <a:spAutoFit/>
          </a:bodyPr>
          <a:lstStyle/>
          <a:p>
            <a:pPr marL="0" marR="0">
              <a:spcBef>
                <a:spcPts val="0"/>
              </a:spcBef>
              <a:spcAft>
                <a:spcPts val="0"/>
              </a:spcAft>
              <a:tabLst>
                <a:tab pos="2743200" algn="ctr"/>
                <a:tab pos="5486400" algn="r"/>
                <a:tab pos="457200" algn="l"/>
              </a:tabLst>
            </a:pPr>
            <a:endParaRPr lang="en-GB" sz="2400" dirty="0">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8. </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As FSH is decreasing, the secretion of LH is increasing. This will induce </a:t>
            </a:r>
            <a:r>
              <a:rPr lang="en-GB" sz="2400" b="1" dirty="0">
                <a:effectLst/>
                <a:latin typeface="Times New Roman" panose="02020603050405020304" pitchFamily="18" charset="0"/>
                <a:ea typeface="Times"/>
                <a:cs typeface="Times New Roman" panose="02020603050405020304" pitchFamily="18" charset="0"/>
              </a:rPr>
              <a:t>ovulation</a:t>
            </a:r>
            <a:r>
              <a:rPr lang="en-GB" sz="2400" dirty="0">
                <a:effectLst/>
                <a:latin typeface="Times New Roman" panose="02020603050405020304" pitchFamily="18" charset="0"/>
                <a:ea typeface="Times"/>
                <a:cs typeface="Times New Roman" panose="02020603050405020304" pitchFamily="18" charset="0"/>
              </a:rPr>
              <a:t> (the ‘liberation’ of a mature ovum), which occurs about hallway the female cycle.</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9.</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structure that is left in the ovarium becomes a ‘corpus luteum’ (yellow body). This is the beginning of the second phase; the luteal phase.</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E. Female Reproductive Cycle:</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221D3C6A-3EF8-4052-7322-8AA3ECFBB7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0424" y="1614996"/>
            <a:ext cx="3260090" cy="4641850"/>
          </a:xfrm>
          <a:prstGeom prst="rect">
            <a:avLst/>
          </a:prstGeom>
          <a:noFill/>
          <a:ln>
            <a:noFill/>
          </a:ln>
        </p:spPr>
      </p:pic>
    </p:spTree>
    <p:extLst>
      <p:ext uri="{BB962C8B-B14F-4D97-AF65-F5344CB8AC3E}">
        <p14:creationId xmlns:p14="http://schemas.microsoft.com/office/powerpoint/2010/main" val="3281375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#18</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3785652"/>
          </a:xfrm>
          <a:prstGeom prst="rect">
            <a:avLst/>
          </a:prstGeom>
          <a:noFill/>
        </p:spPr>
        <p:txBody>
          <a:bodyPr wrap="square">
            <a:spAutoFit/>
          </a:bodyPr>
          <a:lstStyle/>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10.</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Now the corpus luteum secretes increasing levels of progesterone, together with increasing levels of oestrogen. These two hormones help in a further and final development of the endometrium (just in case fertilization has occurred and implantation is required).</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11.</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However, after several days, if nothing has happened, the LH will gradually decrease, the corpus luteum will gradually disintegrate leading to a decrease in oestrogen and progesterone.</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E. Female Reproductive Cycle:</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221D3C6A-3EF8-4052-7322-8AA3ECFBB7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0424" y="1614996"/>
            <a:ext cx="3260090" cy="4641850"/>
          </a:xfrm>
          <a:prstGeom prst="rect">
            <a:avLst/>
          </a:prstGeom>
          <a:noFill/>
          <a:ln>
            <a:noFill/>
          </a:ln>
        </p:spPr>
      </p:pic>
    </p:spTree>
    <p:extLst>
      <p:ext uri="{BB962C8B-B14F-4D97-AF65-F5344CB8AC3E}">
        <p14:creationId xmlns:p14="http://schemas.microsoft.com/office/powerpoint/2010/main" val="1172073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#19</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1938992"/>
          </a:xfrm>
          <a:prstGeom prst="rect">
            <a:avLst/>
          </a:prstGeom>
          <a:noFill/>
        </p:spPr>
        <p:txBody>
          <a:bodyPr wrap="square">
            <a:spAutoFit/>
          </a:bodyPr>
          <a:lstStyle/>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12.</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decrease in these hormones will no longer be able to maintain the thick endometrium which will gradually disintegrate; leading to menstruation and the start of a new cycle.</a:t>
            </a:r>
            <a:r>
              <a:rPr lang="en-US" sz="2400" dirty="0">
                <a:effectLst/>
                <a:latin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rPr>
              <a:t>E. Female Reproductive Cycle:</a:t>
            </a:r>
            <a:r>
              <a:rPr lang="en-US" sz="2800" dirty="0">
                <a:effectLst/>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221D3C6A-3EF8-4052-7322-8AA3ECFBB7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0424" y="1614996"/>
            <a:ext cx="3260090" cy="4641850"/>
          </a:xfrm>
          <a:prstGeom prst="rect">
            <a:avLst/>
          </a:prstGeom>
          <a:noFill/>
          <a:ln>
            <a:noFill/>
          </a:ln>
        </p:spPr>
      </p:pic>
    </p:spTree>
    <p:extLst>
      <p:ext uri="{BB962C8B-B14F-4D97-AF65-F5344CB8AC3E}">
        <p14:creationId xmlns:p14="http://schemas.microsoft.com/office/powerpoint/2010/main" val="3269971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#20</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3785652"/>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Female genital mutilation involves the (partial) removal of (some) parts of the external genitalia.</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2.</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As you can imagine, this procedure involves lots of pain, serious bleeding, possibility of infections, and other complications.</a:t>
            </a:r>
            <a:r>
              <a:rPr lang="en-US" sz="24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3.</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These terrible procedures are performed for non-medical reasons, such as religion, society, etc.</a:t>
            </a:r>
            <a:endParaRPr lang="en-US" sz="2400" dirty="0">
              <a:effectLst/>
              <a:latin typeface="Times New Roman" panose="02020603050405020304" pitchFamily="18" charset="0"/>
              <a:ea typeface="Times"/>
              <a:cs typeface="Times New Roman" panose="02020603050405020304" pitchFamily="18" charset="0"/>
            </a:endParaRP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F. Female Genital Mutilation:</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4213718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2308324"/>
          </a:xfrm>
          <a:prstGeom prst="rect">
            <a:avLst/>
          </a:prstGeom>
          <a:noFill/>
        </p:spPr>
        <p:txBody>
          <a:bodyPr wrap="square">
            <a:spAutoFit/>
          </a:bodyPr>
          <a:lstStyle/>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4.</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 procedure is most often performed in young girls and creates a trauma for the rest of their lives.</a:t>
            </a:r>
            <a:r>
              <a:rPr lang="en-US" sz="2400" dirty="0">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5.</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In many of these mutilations, the clitoris is removed by cutting it off (type 1).</a:t>
            </a:r>
            <a:endParaRPr lang="en-US" sz="2400" dirty="0">
              <a:effectLst/>
              <a:latin typeface="Times New Roman" panose="02020603050405020304" pitchFamily="18" charset="0"/>
              <a:ea typeface="Times"/>
              <a:cs typeface="Times New Roman" panose="02020603050405020304" pitchFamily="18" charset="0"/>
            </a:endParaRP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F. Female Genital Mutilation:</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13" name="Picture 12">
            <a:extLst>
              <a:ext uri="{FF2B5EF4-FFF2-40B4-BE49-F238E27FC236}">
                <a16:creationId xmlns:a16="http://schemas.microsoft.com/office/drawing/2014/main" id="{88CE68DF-3828-8B68-7F04-B1D3950732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1186" y="3823653"/>
            <a:ext cx="5784850" cy="2663825"/>
          </a:xfrm>
          <a:prstGeom prst="rect">
            <a:avLst/>
          </a:prstGeom>
          <a:noFill/>
          <a:ln>
            <a:noFill/>
          </a:ln>
        </p:spPr>
      </p:pic>
    </p:spTree>
    <p:extLst>
      <p:ext uri="{BB962C8B-B14F-4D97-AF65-F5344CB8AC3E}">
        <p14:creationId xmlns:p14="http://schemas.microsoft.com/office/powerpoint/2010/main" val="4070480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1569660"/>
          </a:xfrm>
          <a:prstGeom prst="rect">
            <a:avLst/>
          </a:prstGeom>
          <a:noFill/>
        </p:spPr>
        <p:txBody>
          <a:bodyPr wrap="square">
            <a:spAutoFit/>
          </a:bodyPr>
          <a:lstStyle/>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6.</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In other types, the minor and/or the major labia are cut away (type 2 and 3). In the ‘worst’ case, the remaining tissue is then sutured to avoid any possible insertion and leaving a small hole as an outlet for urine and menstrual blood.</a:t>
            </a: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F. Female Genital Mutilation:</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pic>
        <p:nvPicPr>
          <p:cNvPr id="16" name="Picture 15">
            <a:extLst>
              <a:ext uri="{FF2B5EF4-FFF2-40B4-BE49-F238E27FC236}">
                <a16:creationId xmlns:a16="http://schemas.microsoft.com/office/drawing/2014/main" id="{71DBABDF-10B4-D239-3724-D635F626B4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1186" y="3823653"/>
            <a:ext cx="5784850" cy="2663825"/>
          </a:xfrm>
          <a:prstGeom prst="rect">
            <a:avLst/>
          </a:prstGeom>
          <a:noFill/>
          <a:ln>
            <a:noFill/>
          </a:ln>
        </p:spPr>
      </p:pic>
    </p:spTree>
    <p:extLst>
      <p:ext uri="{BB962C8B-B14F-4D97-AF65-F5344CB8AC3E}">
        <p14:creationId xmlns:p14="http://schemas.microsoft.com/office/powerpoint/2010/main" val="3418508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3" y="1946320"/>
            <a:ext cx="7772651" cy="2677656"/>
          </a:xfrm>
          <a:prstGeom prst="rect">
            <a:avLst/>
          </a:prstGeom>
          <a:noFill/>
        </p:spPr>
        <p:txBody>
          <a:bodyPr wrap="square">
            <a:spAutoFit/>
          </a:bodyPr>
          <a:lstStyle/>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7.</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If the girl survives such injuries, she is also at high risk of future problems caused by the initial injury.</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tabLst>
                <a:tab pos="2743200" algn="ctr"/>
                <a:tab pos="5486400" algn="r"/>
                <a:tab pos="457200" algn="l"/>
              </a:tabLst>
            </a:pPr>
            <a:r>
              <a:rPr lang="en-GB" sz="2400" dirty="0">
                <a:effectLst/>
                <a:latin typeface="Times New Roman" panose="02020603050405020304" pitchFamily="18" charset="0"/>
                <a:ea typeface="Times"/>
                <a:cs typeface="Times New Roman" panose="02020603050405020304" pitchFamily="18" charset="0"/>
              </a:rPr>
              <a:t>8.</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These can be problems in urinating, or, later, in childbirth when the new baby has to pass through this area.</a:t>
            </a:r>
            <a:r>
              <a:rPr lang="en-US" sz="2400" dirty="0">
                <a:effectLst/>
                <a:latin typeface="Times New Roman" panose="02020603050405020304" pitchFamily="18" charset="0"/>
                <a:cs typeface="Times New Roman" panose="02020603050405020304" pitchFamily="18" charset="0"/>
              </a:rPr>
              <a:t> </a:t>
            </a: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1073425" y="1014365"/>
            <a:ext cx="9899375"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F. Female Genital Mutilation:</a:t>
            </a: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3053893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G.3. The Female Genital System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a:t>
            </a:r>
            <a:r>
              <a:rPr lang="en-US" sz="1200" i="1">
                <a:solidFill>
                  <a:schemeClr val="tx2">
                    <a:lumMod val="60000"/>
                    <a:lumOff val="40000"/>
                  </a:schemeClr>
                </a:solidFill>
                <a:effectLst/>
                <a:latin typeface="Helvetica" pitchFamily="2" charset="0"/>
              </a:rPr>
              <a:t>#</a:t>
            </a:r>
            <a:r>
              <a:rPr lang="en-US" sz="1200" i="1">
                <a:solidFill>
                  <a:schemeClr val="tx2">
                    <a:lumMod val="60000"/>
                    <a:lumOff val="40000"/>
                  </a:schemeClr>
                </a:solidFill>
                <a:latin typeface="Helvetica" pitchFamily="2" charset="0"/>
              </a:rPr>
              <a:t>24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2879678" y="2719178"/>
            <a:ext cx="6123645" cy="1384995"/>
          </a:xfrm>
          <a:prstGeom prst="rect">
            <a:avLst/>
          </a:prstGeom>
          <a:noFill/>
        </p:spPr>
        <p:txBody>
          <a:bodyPr wrap="square">
            <a:spAutoFit/>
          </a:bodyPr>
          <a:lstStyle/>
          <a:p>
            <a:pPr algn="ctr"/>
            <a:r>
              <a:rPr lang="en-US" sz="2800" b="1" dirty="0">
                <a:effectLst/>
                <a:latin typeface="Times New Roman" panose="02020603050405020304" pitchFamily="18" charset="0"/>
                <a:ea typeface="Times"/>
                <a:cs typeface="Times New Roman" panose="02020603050405020304" pitchFamily="18" charset="0"/>
              </a:rPr>
              <a:t>This is the end of these </a:t>
            </a:r>
          </a:p>
          <a:p>
            <a:pPr algn="ctr"/>
            <a:r>
              <a:rPr lang="en-US" sz="2800" b="1" dirty="0">
                <a:effectLst/>
                <a:latin typeface="Times New Roman" panose="02020603050405020304" pitchFamily="18" charset="0"/>
                <a:ea typeface="Times"/>
                <a:cs typeface="Times New Roman" panose="02020603050405020304" pitchFamily="18" charset="0"/>
              </a:rPr>
              <a:t>“</a:t>
            </a:r>
            <a:r>
              <a:rPr lang="en-US" sz="2800" b="1" dirty="0">
                <a:solidFill>
                  <a:schemeClr val="accent1"/>
                </a:solidFill>
                <a:effectLst/>
                <a:latin typeface="Times New Roman" panose="02020603050405020304" pitchFamily="18" charset="0"/>
                <a:ea typeface="Times"/>
                <a:cs typeface="Times New Roman" panose="02020603050405020304" pitchFamily="18" charset="0"/>
              </a:rPr>
              <a:t>G.3. The Female Genital System” </a:t>
            </a:r>
          </a:p>
          <a:p>
            <a:pPr algn="ctr"/>
            <a:r>
              <a:rPr lang="en-US" sz="2800" b="1" dirty="0">
                <a:effectLst/>
                <a:latin typeface="Times New Roman" panose="02020603050405020304" pitchFamily="18" charset="0"/>
                <a:ea typeface="Times"/>
                <a:cs typeface="Times New Roman" panose="02020603050405020304" pitchFamily="18" charset="0"/>
              </a:rPr>
              <a:t>slides.</a:t>
            </a:r>
            <a:endParaRPr lang="en-US" sz="2800" b="1" dirty="0">
              <a:effectLst/>
              <a:latin typeface="Times"/>
              <a:ea typeface="Times"/>
              <a:cs typeface="Times New Roman" panose="02020603050405020304" pitchFamily="18" charset="0"/>
            </a:endParaRPr>
          </a:p>
        </p:txBody>
      </p:sp>
    </p:spTree>
    <p:extLst>
      <p:ext uri="{BB962C8B-B14F-4D97-AF65-F5344CB8AC3E}">
        <p14:creationId xmlns:p14="http://schemas.microsoft.com/office/powerpoint/2010/main" val="35469123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4685</TotalTime>
  <Words>2401</Words>
  <Application>Microsoft Macintosh PowerPoint</Application>
  <PresentationFormat>Widescreen</PresentationFormat>
  <Paragraphs>194</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Calibri Light</vt:lpstr>
      <vt:lpstr>Helvetica</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BasicPhysiology.org</dc:title>
  <dc:creator>Wim Lammers</dc:creator>
  <cp:lastModifiedBy>Wim Lammers</cp:lastModifiedBy>
  <cp:revision>1601</cp:revision>
  <dcterms:created xsi:type="dcterms:W3CDTF">2026-03-27T09:36:05Z</dcterms:created>
  <dcterms:modified xsi:type="dcterms:W3CDTF">2026-07-09T09:50:22Z</dcterms:modified>
</cp:coreProperties>
</file>