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6"/>
  </p:notesMasterIdLst>
  <p:sldIdLst>
    <p:sldId id="296" r:id="rId2"/>
    <p:sldId id="297" r:id="rId3"/>
    <p:sldId id="298" r:id="rId4"/>
    <p:sldId id="299" r:id="rId5"/>
    <p:sldId id="300" r:id="rId6"/>
    <p:sldId id="301" r:id="rId7"/>
    <p:sldId id="302" r:id="rId8"/>
    <p:sldId id="303" r:id="rId9"/>
    <p:sldId id="304" r:id="rId10"/>
    <p:sldId id="305" r:id="rId11"/>
    <p:sldId id="306" r:id="rId12"/>
    <p:sldId id="307" r:id="rId13"/>
    <p:sldId id="308" r:id="rId14"/>
    <p:sldId id="309" r:id="rId15"/>
    <p:sldId id="310" r:id="rId16"/>
    <p:sldId id="311" r:id="rId17"/>
    <p:sldId id="312" r:id="rId18"/>
    <p:sldId id="313" r:id="rId19"/>
    <p:sldId id="316" r:id="rId20"/>
    <p:sldId id="319" r:id="rId21"/>
    <p:sldId id="322" r:id="rId22"/>
    <p:sldId id="320" r:id="rId23"/>
    <p:sldId id="321" r:id="rId24"/>
    <p:sldId id="290"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17"/>
    <p:restoredTop sz="96405"/>
  </p:normalViewPr>
  <p:slideViewPr>
    <p:cSldViewPr snapToGrid="0">
      <p:cViewPr varScale="1">
        <p:scale>
          <a:sx n="99" d="100"/>
          <a:sy n="99" d="100"/>
        </p:scale>
        <p:origin x="208" y="872"/>
      </p:cViewPr>
      <p:guideLst>
        <p:guide orient="horz" pos="2160"/>
        <p:guide pos="3840"/>
      </p:guideLst>
    </p:cSldViewPr>
  </p:slideViewPr>
  <p:outlineViewPr>
    <p:cViewPr>
      <p:scale>
        <a:sx n="33" d="100"/>
        <a:sy n="33" d="100"/>
      </p:scale>
      <p:origin x="0" y="-237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0C7307-F60D-5344-9E85-C005D0A8AD04}" type="datetimeFigureOut">
              <a:rPr lang="en-US" smtClean="0"/>
              <a:t>7/20/26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FE18C7-EAD9-2147-90C4-976AD59224BE}" type="slidenum">
              <a:rPr lang="en-US" smtClean="0"/>
              <a:t>‹#›</a:t>
            </a:fld>
            <a:endParaRPr lang="en-US" dirty="0"/>
          </a:p>
        </p:txBody>
      </p:sp>
    </p:spTree>
    <p:extLst>
      <p:ext uri="{BB962C8B-B14F-4D97-AF65-F5344CB8AC3E}">
        <p14:creationId xmlns:p14="http://schemas.microsoft.com/office/powerpoint/2010/main" val="3005060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1</a:t>
            </a:fld>
            <a:endParaRPr lang="en-US" dirty="0"/>
          </a:p>
        </p:txBody>
      </p:sp>
    </p:spTree>
    <p:extLst>
      <p:ext uri="{BB962C8B-B14F-4D97-AF65-F5344CB8AC3E}">
        <p14:creationId xmlns:p14="http://schemas.microsoft.com/office/powerpoint/2010/main" val="3622348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2</a:t>
            </a:fld>
            <a:endParaRPr lang="en-US" dirty="0"/>
          </a:p>
        </p:txBody>
      </p:sp>
    </p:spTree>
    <p:extLst>
      <p:ext uri="{BB962C8B-B14F-4D97-AF65-F5344CB8AC3E}">
        <p14:creationId xmlns:p14="http://schemas.microsoft.com/office/powerpoint/2010/main" val="27966625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3</a:t>
            </a:fld>
            <a:endParaRPr lang="en-US" dirty="0"/>
          </a:p>
        </p:txBody>
      </p:sp>
    </p:spTree>
    <p:extLst>
      <p:ext uri="{BB962C8B-B14F-4D97-AF65-F5344CB8AC3E}">
        <p14:creationId xmlns:p14="http://schemas.microsoft.com/office/powerpoint/2010/main" val="32849089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4</a:t>
            </a:fld>
            <a:endParaRPr lang="en-US" dirty="0"/>
          </a:p>
        </p:txBody>
      </p:sp>
    </p:spTree>
    <p:extLst>
      <p:ext uri="{BB962C8B-B14F-4D97-AF65-F5344CB8AC3E}">
        <p14:creationId xmlns:p14="http://schemas.microsoft.com/office/powerpoint/2010/main" val="380308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5</a:t>
            </a:fld>
            <a:endParaRPr lang="en-US" dirty="0"/>
          </a:p>
        </p:txBody>
      </p:sp>
    </p:spTree>
    <p:extLst>
      <p:ext uri="{BB962C8B-B14F-4D97-AF65-F5344CB8AC3E}">
        <p14:creationId xmlns:p14="http://schemas.microsoft.com/office/powerpoint/2010/main" val="40852330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6</a:t>
            </a:fld>
            <a:endParaRPr lang="en-US" dirty="0"/>
          </a:p>
        </p:txBody>
      </p:sp>
    </p:spTree>
    <p:extLst>
      <p:ext uri="{BB962C8B-B14F-4D97-AF65-F5344CB8AC3E}">
        <p14:creationId xmlns:p14="http://schemas.microsoft.com/office/powerpoint/2010/main" val="27818411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7</a:t>
            </a:fld>
            <a:endParaRPr lang="en-US" dirty="0"/>
          </a:p>
        </p:txBody>
      </p:sp>
    </p:spTree>
    <p:extLst>
      <p:ext uri="{BB962C8B-B14F-4D97-AF65-F5344CB8AC3E}">
        <p14:creationId xmlns:p14="http://schemas.microsoft.com/office/powerpoint/2010/main" val="3673854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8</a:t>
            </a:fld>
            <a:endParaRPr lang="en-US" dirty="0"/>
          </a:p>
        </p:txBody>
      </p:sp>
    </p:spTree>
    <p:extLst>
      <p:ext uri="{BB962C8B-B14F-4D97-AF65-F5344CB8AC3E}">
        <p14:creationId xmlns:p14="http://schemas.microsoft.com/office/powerpoint/2010/main" val="37372273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9</a:t>
            </a:fld>
            <a:endParaRPr lang="en-US" dirty="0"/>
          </a:p>
        </p:txBody>
      </p:sp>
    </p:spTree>
    <p:extLst>
      <p:ext uri="{BB962C8B-B14F-4D97-AF65-F5344CB8AC3E}">
        <p14:creationId xmlns:p14="http://schemas.microsoft.com/office/powerpoint/2010/main" val="21001242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10</a:t>
            </a:fld>
            <a:endParaRPr lang="en-US" dirty="0"/>
          </a:p>
        </p:txBody>
      </p:sp>
    </p:spTree>
    <p:extLst>
      <p:ext uri="{BB962C8B-B14F-4D97-AF65-F5344CB8AC3E}">
        <p14:creationId xmlns:p14="http://schemas.microsoft.com/office/powerpoint/2010/main" val="27714027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11</a:t>
            </a:fld>
            <a:endParaRPr lang="en-US" dirty="0"/>
          </a:p>
        </p:txBody>
      </p:sp>
    </p:spTree>
    <p:extLst>
      <p:ext uri="{BB962C8B-B14F-4D97-AF65-F5344CB8AC3E}">
        <p14:creationId xmlns:p14="http://schemas.microsoft.com/office/powerpoint/2010/main" val="13614974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12</a:t>
            </a:fld>
            <a:endParaRPr lang="en-US" dirty="0"/>
          </a:p>
        </p:txBody>
      </p:sp>
    </p:spTree>
    <p:extLst>
      <p:ext uri="{BB962C8B-B14F-4D97-AF65-F5344CB8AC3E}">
        <p14:creationId xmlns:p14="http://schemas.microsoft.com/office/powerpoint/2010/main" val="30633464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13</a:t>
            </a:fld>
            <a:endParaRPr lang="en-US" dirty="0"/>
          </a:p>
        </p:txBody>
      </p:sp>
    </p:spTree>
    <p:extLst>
      <p:ext uri="{BB962C8B-B14F-4D97-AF65-F5344CB8AC3E}">
        <p14:creationId xmlns:p14="http://schemas.microsoft.com/office/powerpoint/2010/main" val="42490342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14</a:t>
            </a:fld>
            <a:endParaRPr lang="en-US" dirty="0"/>
          </a:p>
        </p:txBody>
      </p:sp>
    </p:spTree>
    <p:extLst>
      <p:ext uri="{BB962C8B-B14F-4D97-AF65-F5344CB8AC3E}">
        <p14:creationId xmlns:p14="http://schemas.microsoft.com/office/powerpoint/2010/main" val="26390464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15</a:t>
            </a:fld>
            <a:endParaRPr lang="en-US" dirty="0"/>
          </a:p>
        </p:txBody>
      </p:sp>
    </p:spTree>
    <p:extLst>
      <p:ext uri="{BB962C8B-B14F-4D97-AF65-F5344CB8AC3E}">
        <p14:creationId xmlns:p14="http://schemas.microsoft.com/office/powerpoint/2010/main" val="25295494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16</a:t>
            </a:fld>
            <a:endParaRPr lang="en-US" dirty="0"/>
          </a:p>
        </p:txBody>
      </p:sp>
    </p:spTree>
    <p:extLst>
      <p:ext uri="{BB962C8B-B14F-4D97-AF65-F5344CB8AC3E}">
        <p14:creationId xmlns:p14="http://schemas.microsoft.com/office/powerpoint/2010/main" val="29706406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17</a:t>
            </a:fld>
            <a:endParaRPr lang="en-US" dirty="0"/>
          </a:p>
        </p:txBody>
      </p:sp>
    </p:spTree>
    <p:extLst>
      <p:ext uri="{BB962C8B-B14F-4D97-AF65-F5344CB8AC3E}">
        <p14:creationId xmlns:p14="http://schemas.microsoft.com/office/powerpoint/2010/main" val="31947466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18</a:t>
            </a:fld>
            <a:endParaRPr lang="en-US" dirty="0"/>
          </a:p>
        </p:txBody>
      </p:sp>
    </p:spTree>
    <p:extLst>
      <p:ext uri="{BB962C8B-B14F-4D97-AF65-F5344CB8AC3E}">
        <p14:creationId xmlns:p14="http://schemas.microsoft.com/office/powerpoint/2010/main" val="11879863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19</a:t>
            </a:fld>
            <a:endParaRPr lang="en-US" dirty="0"/>
          </a:p>
        </p:txBody>
      </p:sp>
    </p:spTree>
    <p:extLst>
      <p:ext uri="{BB962C8B-B14F-4D97-AF65-F5344CB8AC3E}">
        <p14:creationId xmlns:p14="http://schemas.microsoft.com/office/powerpoint/2010/main" val="4775552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20</a:t>
            </a:fld>
            <a:endParaRPr lang="en-US" dirty="0"/>
          </a:p>
        </p:txBody>
      </p:sp>
    </p:spTree>
    <p:extLst>
      <p:ext uri="{BB962C8B-B14F-4D97-AF65-F5344CB8AC3E}">
        <p14:creationId xmlns:p14="http://schemas.microsoft.com/office/powerpoint/2010/main" val="303200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21</a:t>
            </a:fld>
            <a:endParaRPr lang="en-US" dirty="0"/>
          </a:p>
        </p:txBody>
      </p:sp>
    </p:spTree>
    <p:extLst>
      <p:ext uri="{BB962C8B-B14F-4D97-AF65-F5344CB8AC3E}">
        <p14:creationId xmlns:p14="http://schemas.microsoft.com/office/powerpoint/2010/main" val="19093365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22</a:t>
            </a:fld>
            <a:endParaRPr lang="en-US" dirty="0"/>
          </a:p>
        </p:txBody>
      </p:sp>
    </p:spTree>
    <p:extLst>
      <p:ext uri="{BB962C8B-B14F-4D97-AF65-F5344CB8AC3E}">
        <p14:creationId xmlns:p14="http://schemas.microsoft.com/office/powerpoint/2010/main" val="20847939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23</a:t>
            </a:fld>
            <a:endParaRPr lang="en-US" dirty="0"/>
          </a:p>
        </p:txBody>
      </p:sp>
    </p:spTree>
    <p:extLst>
      <p:ext uri="{BB962C8B-B14F-4D97-AF65-F5344CB8AC3E}">
        <p14:creationId xmlns:p14="http://schemas.microsoft.com/office/powerpoint/2010/main" val="26139362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24</a:t>
            </a:fld>
            <a:endParaRPr lang="en-US" dirty="0"/>
          </a:p>
        </p:txBody>
      </p:sp>
    </p:spTree>
    <p:extLst>
      <p:ext uri="{BB962C8B-B14F-4D97-AF65-F5344CB8AC3E}">
        <p14:creationId xmlns:p14="http://schemas.microsoft.com/office/powerpoint/2010/main" val="14484031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40293-9D2D-5B76-C10C-7B079C10C3A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5C9B518-1438-78C3-4795-37DCA450037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C141A6F-EF41-8418-0194-3FD388E93549}"/>
              </a:ext>
            </a:extLst>
          </p:cNvPr>
          <p:cNvSpPr>
            <a:spLocks noGrp="1"/>
          </p:cNvSpPr>
          <p:nvPr>
            <p:ph type="dt" sz="half" idx="10"/>
          </p:nvPr>
        </p:nvSpPr>
        <p:spPr/>
        <p:txBody>
          <a:bodyPr/>
          <a:lstStyle/>
          <a:p>
            <a:fld id="{9520B1E0-43CE-BC44-A706-B644E279A5FF}" type="datetimeFigureOut">
              <a:rPr lang="en-US" smtClean="0"/>
              <a:t>7/20/26</a:t>
            </a:fld>
            <a:endParaRPr lang="en-US" dirty="0"/>
          </a:p>
        </p:txBody>
      </p:sp>
      <p:sp>
        <p:nvSpPr>
          <p:cNvPr id="5" name="Footer Placeholder 4">
            <a:extLst>
              <a:ext uri="{FF2B5EF4-FFF2-40B4-BE49-F238E27FC236}">
                <a16:creationId xmlns:a16="http://schemas.microsoft.com/office/drawing/2014/main" id="{18FC8567-E247-2BE8-8C08-F3075992897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78956BE-7CFD-B9DE-2EBC-0543CF7B5263}"/>
              </a:ext>
            </a:extLst>
          </p:cNvPr>
          <p:cNvSpPr>
            <a:spLocks noGrp="1"/>
          </p:cNvSpPr>
          <p:nvPr>
            <p:ph type="sldNum" sz="quarter" idx="12"/>
          </p:nvPr>
        </p:nvSpPr>
        <p:spPr/>
        <p:txBody>
          <a:bodyPr/>
          <a:lstStyle/>
          <a:p>
            <a:fld id="{2F7D2DCF-523D-994E-B803-18FC4B939115}" type="slidenum">
              <a:rPr lang="en-US" smtClean="0"/>
              <a:t>‹#›</a:t>
            </a:fld>
            <a:endParaRPr lang="en-US" dirty="0"/>
          </a:p>
        </p:txBody>
      </p:sp>
    </p:spTree>
    <p:extLst>
      <p:ext uri="{BB962C8B-B14F-4D97-AF65-F5344CB8AC3E}">
        <p14:creationId xmlns:p14="http://schemas.microsoft.com/office/powerpoint/2010/main" val="23788739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06D2B-5655-E0BB-D279-6609C913F2E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AB96C8-1980-3335-66D9-1881A875BA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F53613-0DED-AC60-7DCE-AAF66189DF5C}"/>
              </a:ext>
            </a:extLst>
          </p:cNvPr>
          <p:cNvSpPr>
            <a:spLocks noGrp="1"/>
          </p:cNvSpPr>
          <p:nvPr>
            <p:ph type="dt" sz="half" idx="10"/>
          </p:nvPr>
        </p:nvSpPr>
        <p:spPr/>
        <p:txBody>
          <a:bodyPr/>
          <a:lstStyle/>
          <a:p>
            <a:fld id="{9520B1E0-43CE-BC44-A706-B644E279A5FF}" type="datetimeFigureOut">
              <a:rPr lang="en-US" smtClean="0"/>
              <a:t>7/20/26</a:t>
            </a:fld>
            <a:endParaRPr lang="en-US" dirty="0"/>
          </a:p>
        </p:txBody>
      </p:sp>
      <p:sp>
        <p:nvSpPr>
          <p:cNvPr id="5" name="Footer Placeholder 4">
            <a:extLst>
              <a:ext uri="{FF2B5EF4-FFF2-40B4-BE49-F238E27FC236}">
                <a16:creationId xmlns:a16="http://schemas.microsoft.com/office/drawing/2014/main" id="{7D9B040A-2C18-1DC4-84D4-C39415FA568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AEF025C-8920-C6DA-93A4-DDBCF503B28A}"/>
              </a:ext>
            </a:extLst>
          </p:cNvPr>
          <p:cNvSpPr>
            <a:spLocks noGrp="1"/>
          </p:cNvSpPr>
          <p:nvPr>
            <p:ph type="sldNum" sz="quarter" idx="12"/>
          </p:nvPr>
        </p:nvSpPr>
        <p:spPr/>
        <p:txBody>
          <a:bodyPr/>
          <a:lstStyle/>
          <a:p>
            <a:fld id="{2F7D2DCF-523D-994E-B803-18FC4B939115}" type="slidenum">
              <a:rPr lang="en-US" smtClean="0"/>
              <a:t>‹#›</a:t>
            </a:fld>
            <a:endParaRPr lang="en-US" dirty="0"/>
          </a:p>
        </p:txBody>
      </p:sp>
    </p:spTree>
    <p:extLst>
      <p:ext uri="{BB962C8B-B14F-4D97-AF65-F5344CB8AC3E}">
        <p14:creationId xmlns:p14="http://schemas.microsoft.com/office/powerpoint/2010/main" val="10445495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B9BDA-B6FE-7D9A-146C-CA516444287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BB3C9C2-14BA-7F4C-E06F-3F11FEA751E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95397BF-7363-28B5-8C77-79D4B85CC695}"/>
              </a:ext>
            </a:extLst>
          </p:cNvPr>
          <p:cNvSpPr>
            <a:spLocks noGrp="1"/>
          </p:cNvSpPr>
          <p:nvPr>
            <p:ph type="dt" sz="half" idx="10"/>
          </p:nvPr>
        </p:nvSpPr>
        <p:spPr/>
        <p:txBody>
          <a:bodyPr/>
          <a:lstStyle/>
          <a:p>
            <a:fld id="{9520B1E0-43CE-BC44-A706-B644E279A5FF}" type="datetimeFigureOut">
              <a:rPr lang="en-US" smtClean="0"/>
              <a:t>7/20/26</a:t>
            </a:fld>
            <a:endParaRPr lang="en-US" dirty="0"/>
          </a:p>
        </p:txBody>
      </p:sp>
      <p:sp>
        <p:nvSpPr>
          <p:cNvPr id="5" name="Footer Placeholder 4">
            <a:extLst>
              <a:ext uri="{FF2B5EF4-FFF2-40B4-BE49-F238E27FC236}">
                <a16:creationId xmlns:a16="http://schemas.microsoft.com/office/drawing/2014/main" id="{073F635E-8DB4-3ADD-E8E3-02D298C9990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EA0E090-4687-4E0A-4154-8707C8FFA0FE}"/>
              </a:ext>
            </a:extLst>
          </p:cNvPr>
          <p:cNvSpPr>
            <a:spLocks noGrp="1"/>
          </p:cNvSpPr>
          <p:nvPr>
            <p:ph type="sldNum" sz="quarter" idx="12"/>
          </p:nvPr>
        </p:nvSpPr>
        <p:spPr/>
        <p:txBody>
          <a:bodyPr/>
          <a:lstStyle/>
          <a:p>
            <a:fld id="{2F7D2DCF-523D-994E-B803-18FC4B939115}" type="slidenum">
              <a:rPr lang="en-US" smtClean="0"/>
              <a:t>‹#›</a:t>
            </a:fld>
            <a:endParaRPr lang="en-US" dirty="0"/>
          </a:p>
        </p:txBody>
      </p:sp>
    </p:spTree>
    <p:extLst>
      <p:ext uri="{BB962C8B-B14F-4D97-AF65-F5344CB8AC3E}">
        <p14:creationId xmlns:p14="http://schemas.microsoft.com/office/powerpoint/2010/main" val="1102785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C627F-5B41-F799-2693-23663B39B8E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C835F29-004E-03C0-ED8E-81E64274530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A39E838-1502-9177-433F-21A3856D391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FF60357-9A2D-CEB4-D5E5-2C49D1C6F809}"/>
              </a:ext>
            </a:extLst>
          </p:cNvPr>
          <p:cNvSpPr>
            <a:spLocks noGrp="1"/>
          </p:cNvSpPr>
          <p:nvPr>
            <p:ph type="dt" sz="half" idx="10"/>
          </p:nvPr>
        </p:nvSpPr>
        <p:spPr/>
        <p:txBody>
          <a:bodyPr/>
          <a:lstStyle/>
          <a:p>
            <a:fld id="{9520B1E0-43CE-BC44-A706-B644E279A5FF}" type="datetimeFigureOut">
              <a:rPr lang="en-US" smtClean="0"/>
              <a:t>7/20/26</a:t>
            </a:fld>
            <a:endParaRPr lang="en-US" dirty="0"/>
          </a:p>
        </p:txBody>
      </p:sp>
      <p:sp>
        <p:nvSpPr>
          <p:cNvPr id="6" name="Footer Placeholder 5">
            <a:extLst>
              <a:ext uri="{FF2B5EF4-FFF2-40B4-BE49-F238E27FC236}">
                <a16:creationId xmlns:a16="http://schemas.microsoft.com/office/drawing/2014/main" id="{519EF0C9-5CB6-4EB5-6E30-16577DFF913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F47D5D0-9F6B-4A09-1EFB-7A540EA8E0B9}"/>
              </a:ext>
            </a:extLst>
          </p:cNvPr>
          <p:cNvSpPr>
            <a:spLocks noGrp="1"/>
          </p:cNvSpPr>
          <p:nvPr>
            <p:ph type="sldNum" sz="quarter" idx="12"/>
          </p:nvPr>
        </p:nvSpPr>
        <p:spPr/>
        <p:txBody>
          <a:bodyPr/>
          <a:lstStyle/>
          <a:p>
            <a:fld id="{2F7D2DCF-523D-994E-B803-18FC4B939115}" type="slidenum">
              <a:rPr lang="en-US" smtClean="0"/>
              <a:t>‹#›</a:t>
            </a:fld>
            <a:endParaRPr lang="en-US" dirty="0"/>
          </a:p>
        </p:txBody>
      </p:sp>
    </p:spTree>
    <p:extLst>
      <p:ext uri="{BB962C8B-B14F-4D97-AF65-F5344CB8AC3E}">
        <p14:creationId xmlns:p14="http://schemas.microsoft.com/office/powerpoint/2010/main" val="2720630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B6902-C2E4-CE8B-D1C2-FD04736E82F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D136F51-1B1B-7078-CD89-B87CD663B27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F6248A7-F682-A502-22A8-6AC5F9290CD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5BFB307-CC31-159F-7042-BE8440205B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5545341-DA12-9847-6214-E65A5B9DA7C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94B1DEB-259D-FC75-ED48-45C1506F152A}"/>
              </a:ext>
            </a:extLst>
          </p:cNvPr>
          <p:cNvSpPr>
            <a:spLocks noGrp="1"/>
          </p:cNvSpPr>
          <p:nvPr>
            <p:ph type="dt" sz="half" idx="10"/>
          </p:nvPr>
        </p:nvSpPr>
        <p:spPr/>
        <p:txBody>
          <a:bodyPr/>
          <a:lstStyle/>
          <a:p>
            <a:fld id="{9520B1E0-43CE-BC44-A706-B644E279A5FF}" type="datetimeFigureOut">
              <a:rPr lang="en-US" smtClean="0"/>
              <a:t>7/20/26</a:t>
            </a:fld>
            <a:endParaRPr lang="en-US" dirty="0"/>
          </a:p>
        </p:txBody>
      </p:sp>
      <p:sp>
        <p:nvSpPr>
          <p:cNvPr id="8" name="Footer Placeholder 7">
            <a:extLst>
              <a:ext uri="{FF2B5EF4-FFF2-40B4-BE49-F238E27FC236}">
                <a16:creationId xmlns:a16="http://schemas.microsoft.com/office/drawing/2014/main" id="{35294170-F3B5-72D4-0183-8EA26D199A11}"/>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3BDE578E-5767-3964-774D-2D004D01E6FD}"/>
              </a:ext>
            </a:extLst>
          </p:cNvPr>
          <p:cNvSpPr>
            <a:spLocks noGrp="1"/>
          </p:cNvSpPr>
          <p:nvPr>
            <p:ph type="sldNum" sz="quarter" idx="12"/>
          </p:nvPr>
        </p:nvSpPr>
        <p:spPr/>
        <p:txBody>
          <a:bodyPr/>
          <a:lstStyle/>
          <a:p>
            <a:fld id="{2F7D2DCF-523D-994E-B803-18FC4B939115}" type="slidenum">
              <a:rPr lang="en-US" smtClean="0"/>
              <a:t>‹#›</a:t>
            </a:fld>
            <a:endParaRPr lang="en-US" dirty="0"/>
          </a:p>
        </p:txBody>
      </p:sp>
    </p:spTree>
    <p:extLst>
      <p:ext uri="{BB962C8B-B14F-4D97-AF65-F5344CB8AC3E}">
        <p14:creationId xmlns:p14="http://schemas.microsoft.com/office/powerpoint/2010/main" val="42244082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79409-0E3F-8391-252B-A343C40F61D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A163D1-BD93-C837-63BE-A96F672F2262}"/>
              </a:ext>
            </a:extLst>
          </p:cNvPr>
          <p:cNvSpPr>
            <a:spLocks noGrp="1"/>
          </p:cNvSpPr>
          <p:nvPr>
            <p:ph type="dt" sz="half" idx="10"/>
          </p:nvPr>
        </p:nvSpPr>
        <p:spPr/>
        <p:txBody>
          <a:bodyPr/>
          <a:lstStyle/>
          <a:p>
            <a:fld id="{9520B1E0-43CE-BC44-A706-B644E279A5FF}" type="datetimeFigureOut">
              <a:rPr lang="en-US" smtClean="0"/>
              <a:t>7/20/26</a:t>
            </a:fld>
            <a:endParaRPr lang="en-US" dirty="0"/>
          </a:p>
        </p:txBody>
      </p:sp>
      <p:sp>
        <p:nvSpPr>
          <p:cNvPr id="4" name="Footer Placeholder 3">
            <a:extLst>
              <a:ext uri="{FF2B5EF4-FFF2-40B4-BE49-F238E27FC236}">
                <a16:creationId xmlns:a16="http://schemas.microsoft.com/office/drawing/2014/main" id="{AEDE9B0B-4A6E-8AEE-36F0-9ED604A3EFB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D3FD654C-2CAE-AE09-527C-4F7A7B8EA3B2}"/>
              </a:ext>
            </a:extLst>
          </p:cNvPr>
          <p:cNvSpPr>
            <a:spLocks noGrp="1"/>
          </p:cNvSpPr>
          <p:nvPr>
            <p:ph type="sldNum" sz="quarter" idx="12"/>
          </p:nvPr>
        </p:nvSpPr>
        <p:spPr/>
        <p:txBody>
          <a:bodyPr/>
          <a:lstStyle/>
          <a:p>
            <a:fld id="{2F7D2DCF-523D-994E-B803-18FC4B939115}" type="slidenum">
              <a:rPr lang="en-US" smtClean="0"/>
              <a:t>‹#›</a:t>
            </a:fld>
            <a:endParaRPr lang="en-US" dirty="0"/>
          </a:p>
        </p:txBody>
      </p:sp>
    </p:spTree>
    <p:extLst>
      <p:ext uri="{BB962C8B-B14F-4D97-AF65-F5344CB8AC3E}">
        <p14:creationId xmlns:p14="http://schemas.microsoft.com/office/powerpoint/2010/main" val="42742281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AE00A95-A508-60C7-E381-286A9C68C10E}"/>
              </a:ext>
            </a:extLst>
          </p:cNvPr>
          <p:cNvSpPr>
            <a:spLocks noGrp="1"/>
          </p:cNvSpPr>
          <p:nvPr>
            <p:ph type="dt" sz="half" idx="10"/>
          </p:nvPr>
        </p:nvSpPr>
        <p:spPr/>
        <p:txBody>
          <a:bodyPr/>
          <a:lstStyle/>
          <a:p>
            <a:fld id="{9520B1E0-43CE-BC44-A706-B644E279A5FF}" type="datetimeFigureOut">
              <a:rPr lang="en-US" smtClean="0"/>
              <a:t>7/20/26</a:t>
            </a:fld>
            <a:endParaRPr lang="en-US" dirty="0"/>
          </a:p>
        </p:txBody>
      </p:sp>
      <p:sp>
        <p:nvSpPr>
          <p:cNvPr id="3" name="Footer Placeholder 2">
            <a:extLst>
              <a:ext uri="{FF2B5EF4-FFF2-40B4-BE49-F238E27FC236}">
                <a16:creationId xmlns:a16="http://schemas.microsoft.com/office/drawing/2014/main" id="{234F50FC-EE16-A140-AB72-6B75AD952770}"/>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5A2626D7-88A5-9BCE-D879-D65024C503BA}"/>
              </a:ext>
            </a:extLst>
          </p:cNvPr>
          <p:cNvSpPr>
            <a:spLocks noGrp="1"/>
          </p:cNvSpPr>
          <p:nvPr>
            <p:ph type="sldNum" sz="quarter" idx="12"/>
          </p:nvPr>
        </p:nvSpPr>
        <p:spPr/>
        <p:txBody>
          <a:bodyPr/>
          <a:lstStyle/>
          <a:p>
            <a:fld id="{2F7D2DCF-523D-994E-B803-18FC4B939115}" type="slidenum">
              <a:rPr lang="en-US" smtClean="0"/>
              <a:t>‹#›</a:t>
            </a:fld>
            <a:endParaRPr lang="en-US" dirty="0"/>
          </a:p>
        </p:txBody>
      </p:sp>
    </p:spTree>
    <p:extLst>
      <p:ext uri="{BB962C8B-B14F-4D97-AF65-F5344CB8AC3E}">
        <p14:creationId xmlns:p14="http://schemas.microsoft.com/office/powerpoint/2010/main" val="16670549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7CDA1-F363-8F05-E1BD-C13B5B32BE1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259F992-4EE2-2793-C3FD-8400E2DD027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50BCF5A-67BA-6269-60BF-C561AF3AC8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A9F09F2-2C4A-64C1-ECCD-A73832D20DE5}"/>
              </a:ext>
            </a:extLst>
          </p:cNvPr>
          <p:cNvSpPr>
            <a:spLocks noGrp="1"/>
          </p:cNvSpPr>
          <p:nvPr>
            <p:ph type="dt" sz="half" idx="10"/>
          </p:nvPr>
        </p:nvSpPr>
        <p:spPr/>
        <p:txBody>
          <a:bodyPr/>
          <a:lstStyle/>
          <a:p>
            <a:fld id="{9520B1E0-43CE-BC44-A706-B644E279A5FF}" type="datetimeFigureOut">
              <a:rPr lang="en-US" smtClean="0"/>
              <a:t>7/20/26</a:t>
            </a:fld>
            <a:endParaRPr lang="en-US" dirty="0"/>
          </a:p>
        </p:txBody>
      </p:sp>
      <p:sp>
        <p:nvSpPr>
          <p:cNvPr id="6" name="Footer Placeholder 5">
            <a:extLst>
              <a:ext uri="{FF2B5EF4-FFF2-40B4-BE49-F238E27FC236}">
                <a16:creationId xmlns:a16="http://schemas.microsoft.com/office/drawing/2014/main" id="{9C72DF23-3F65-AC94-A5C1-6AF37964E58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7004188-5146-1602-28F0-338D15D857A1}"/>
              </a:ext>
            </a:extLst>
          </p:cNvPr>
          <p:cNvSpPr>
            <a:spLocks noGrp="1"/>
          </p:cNvSpPr>
          <p:nvPr>
            <p:ph type="sldNum" sz="quarter" idx="12"/>
          </p:nvPr>
        </p:nvSpPr>
        <p:spPr/>
        <p:txBody>
          <a:bodyPr/>
          <a:lstStyle/>
          <a:p>
            <a:fld id="{2F7D2DCF-523D-994E-B803-18FC4B939115}" type="slidenum">
              <a:rPr lang="en-US" smtClean="0"/>
              <a:t>‹#›</a:t>
            </a:fld>
            <a:endParaRPr lang="en-US" dirty="0"/>
          </a:p>
        </p:txBody>
      </p:sp>
    </p:spTree>
    <p:extLst>
      <p:ext uri="{BB962C8B-B14F-4D97-AF65-F5344CB8AC3E}">
        <p14:creationId xmlns:p14="http://schemas.microsoft.com/office/powerpoint/2010/main" val="30683760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0F4F8-CEA5-AAC2-9981-EC7BB5E9C8A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2BD5FD4-83B9-700C-660C-40CF883EA56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58598F4C-ED3F-D526-3D49-B74ACA3E46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3463A5-F763-BA5C-6E13-8BBB0A21576C}"/>
              </a:ext>
            </a:extLst>
          </p:cNvPr>
          <p:cNvSpPr>
            <a:spLocks noGrp="1"/>
          </p:cNvSpPr>
          <p:nvPr>
            <p:ph type="dt" sz="half" idx="10"/>
          </p:nvPr>
        </p:nvSpPr>
        <p:spPr/>
        <p:txBody>
          <a:bodyPr/>
          <a:lstStyle/>
          <a:p>
            <a:fld id="{9520B1E0-43CE-BC44-A706-B644E279A5FF}" type="datetimeFigureOut">
              <a:rPr lang="en-US" smtClean="0"/>
              <a:t>7/20/26</a:t>
            </a:fld>
            <a:endParaRPr lang="en-US" dirty="0"/>
          </a:p>
        </p:txBody>
      </p:sp>
      <p:sp>
        <p:nvSpPr>
          <p:cNvPr id="6" name="Footer Placeholder 5">
            <a:extLst>
              <a:ext uri="{FF2B5EF4-FFF2-40B4-BE49-F238E27FC236}">
                <a16:creationId xmlns:a16="http://schemas.microsoft.com/office/drawing/2014/main" id="{7A778ECE-2FF8-CF23-77AA-87AB6FD9626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647F075-E3FE-8C54-30C4-57D5F37F9F66}"/>
              </a:ext>
            </a:extLst>
          </p:cNvPr>
          <p:cNvSpPr>
            <a:spLocks noGrp="1"/>
          </p:cNvSpPr>
          <p:nvPr>
            <p:ph type="sldNum" sz="quarter" idx="12"/>
          </p:nvPr>
        </p:nvSpPr>
        <p:spPr/>
        <p:txBody>
          <a:bodyPr/>
          <a:lstStyle/>
          <a:p>
            <a:fld id="{2F7D2DCF-523D-994E-B803-18FC4B939115}" type="slidenum">
              <a:rPr lang="en-US" smtClean="0"/>
              <a:t>‹#›</a:t>
            </a:fld>
            <a:endParaRPr lang="en-US" dirty="0"/>
          </a:p>
        </p:txBody>
      </p:sp>
    </p:spTree>
    <p:extLst>
      <p:ext uri="{BB962C8B-B14F-4D97-AF65-F5344CB8AC3E}">
        <p14:creationId xmlns:p14="http://schemas.microsoft.com/office/powerpoint/2010/main" val="14280411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FF469-F9EE-0EA3-9D2B-6301436BC79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B028D88-296F-919C-FB0E-3C4CF3846B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143A42-A385-6ECF-E01B-38661E3D86C0}"/>
              </a:ext>
            </a:extLst>
          </p:cNvPr>
          <p:cNvSpPr>
            <a:spLocks noGrp="1"/>
          </p:cNvSpPr>
          <p:nvPr>
            <p:ph type="dt" sz="half" idx="10"/>
          </p:nvPr>
        </p:nvSpPr>
        <p:spPr/>
        <p:txBody>
          <a:bodyPr/>
          <a:lstStyle/>
          <a:p>
            <a:fld id="{9520B1E0-43CE-BC44-A706-B644E279A5FF}" type="datetimeFigureOut">
              <a:rPr lang="en-US" smtClean="0"/>
              <a:t>7/20/26</a:t>
            </a:fld>
            <a:endParaRPr lang="en-US" dirty="0"/>
          </a:p>
        </p:txBody>
      </p:sp>
      <p:sp>
        <p:nvSpPr>
          <p:cNvPr id="5" name="Footer Placeholder 4">
            <a:extLst>
              <a:ext uri="{FF2B5EF4-FFF2-40B4-BE49-F238E27FC236}">
                <a16:creationId xmlns:a16="http://schemas.microsoft.com/office/drawing/2014/main" id="{619975FE-4A59-B3C1-B459-AC6EE52B4D8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05A489D-2F81-9E9F-7D7F-DC5E23FE27C3}"/>
              </a:ext>
            </a:extLst>
          </p:cNvPr>
          <p:cNvSpPr>
            <a:spLocks noGrp="1"/>
          </p:cNvSpPr>
          <p:nvPr>
            <p:ph type="sldNum" sz="quarter" idx="12"/>
          </p:nvPr>
        </p:nvSpPr>
        <p:spPr/>
        <p:txBody>
          <a:bodyPr/>
          <a:lstStyle/>
          <a:p>
            <a:fld id="{2F7D2DCF-523D-994E-B803-18FC4B939115}" type="slidenum">
              <a:rPr lang="en-US" smtClean="0"/>
              <a:t>‹#›</a:t>
            </a:fld>
            <a:endParaRPr lang="en-US" dirty="0"/>
          </a:p>
        </p:txBody>
      </p:sp>
    </p:spTree>
    <p:extLst>
      <p:ext uri="{BB962C8B-B14F-4D97-AF65-F5344CB8AC3E}">
        <p14:creationId xmlns:p14="http://schemas.microsoft.com/office/powerpoint/2010/main" val="31783355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90D333B-A647-1251-C0DE-4F2DC12546D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B00E4CB-027E-9D3A-3F3B-5C8DDB02ADB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775305-43A8-54C3-1153-17238E26E326}"/>
              </a:ext>
            </a:extLst>
          </p:cNvPr>
          <p:cNvSpPr>
            <a:spLocks noGrp="1"/>
          </p:cNvSpPr>
          <p:nvPr>
            <p:ph type="dt" sz="half" idx="10"/>
          </p:nvPr>
        </p:nvSpPr>
        <p:spPr/>
        <p:txBody>
          <a:bodyPr/>
          <a:lstStyle/>
          <a:p>
            <a:fld id="{9520B1E0-43CE-BC44-A706-B644E279A5FF}" type="datetimeFigureOut">
              <a:rPr lang="en-US" smtClean="0"/>
              <a:t>7/20/26</a:t>
            </a:fld>
            <a:endParaRPr lang="en-US" dirty="0"/>
          </a:p>
        </p:txBody>
      </p:sp>
      <p:sp>
        <p:nvSpPr>
          <p:cNvPr id="5" name="Footer Placeholder 4">
            <a:extLst>
              <a:ext uri="{FF2B5EF4-FFF2-40B4-BE49-F238E27FC236}">
                <a16:creationId xmlns:a16="http://schemas.microsoft.com/office/drawing/2014/main" id="{75D1F0E0-07FC-521E-283F-D1EEB26E5D0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141FEAB-781A-7EFE-E7C6-449D6B79D800}"/>
              </a:ext>
            </a:extLst>
          </p:cNvPr>
          <p:cNvSpPr>
            <a:spLocks noGrp="1"/>
          </p:cNvSpPr>
          <p:nvPr>
            <p:ph type="sldNum" sz="quarter" idx="12"/>
          </p:nvPr>
        </p:nvSpPr>
        <p:spPr/>
        <p:txBody>
          <a:bodyPr/>
          <a:lstStyle/>
          <a:p>
            <a:fld id="{2F7D2DCF-523D-994E-B803-18FC4B939115}" type="slidenum">
              <a:rPr lang="en-US" smtClean="0"/>
              <a:t>‹#›</a:t>
            </a:fld>
            <a:endParaRPr lang="en-US" dirty="0"/>
          </a:p>
        </p:txBody>
      </p:sp>
    </p:spTree>
    <p:extLst>
      <p:ext uri="{BB962C8B-B14F-4D97-AF65-F5344CB8AC3E}">
        <p14:creationId xmlns:p14="http://schemas.microsoft.com/office/powerpoint/2010/main" val="10424874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5A0B258-FFDB-35FF-7995-E9082FCE0A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A53F70F-3343-1038-876A-0A85392B346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6A94D8-37A0-8F7E-A847-F6016A989D4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20B1E0-43CE-BC44-A706-B644E279A5FF}" type="datetimeFigureOut">
              <a:rPr lang="en-US" smtClean="0"/>
              <a:t>7/20/26</a:t>
            </a:fld>
            <a:endParaRPr lang="en-US" dirty="0"/>
          </a:p>
        </p:txBody>
      </p:sp>
      <p:sp>
        <p:nvSpPr>
          <p:cNvPr id="5" name="Footer Placeholder 4">
            <a:extLst>
              <a:ext uri="{FF2B5EF4-FFF2-40B4-BE49-F238E27FC236}">
                <a16:creationId xmlns:a16="http://schemas.microsoft.com/office/drawing/2014/main" id="{77DAE57C-3FC3-F03C-6920-D3BAF72B9E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F42A7447-45AA-0037-4C3B-4FAD8BF789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7D2DCF-523D-994E-B803-18FC4B939115}" type="slidenum">
              <a:rPr lang="en-US" smtClean="0"/>
              <a:t>‹#›</a:t>
            </a:fld>
            <a:endParaRPr lang="en-US" dirty="0"/>
          </a:p>
        </p:txBody>
      </p:sp>
    </p:spTree>
    <p:extLst>
      <p:ext uri="{BB962C8B-B14F-4D97-AF65-F5344CB8AC3E}">
        <p14:creationId xmlns:p14="http://schemas.microsoft.com/office/powerpoint/2010/main" val="27729576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err="1">
                <a:solidFill>
                  <a:schemeClr val="tx2">
                    <a:lumMod val="60000"/>
                    <a:lumOff val="40000"/>
                  </a:schemeClr>
                </a:solidFill>
                <a:latin typeface="Helvetica" pitchFamily="2" charset="0"/>
              </a:rPr>
              <a:t>www.</a:t>
            </a:r>
            <a:r>
              <a:rPr lang="en-US" sz="1200" i="1" dirty="0" err="1">
                <a:solidFill>
                  <a:schemeClr val="tx2">
                    <a:lumMod val="60000"/>
                    <a:lumOff val="40000"/>
                  </a:schemeClr>
                </a:solidFill>
                <a:effectLst/>
                <a:latin typeface="Helvetica" pitchFamily="2" charset="0"/>
              </a:rPr>
              <a:t>BasicPhysiology.org</a:t>
            </a:r>
            <a:r>
              <a:rPr lang="en-US" sz="1200" i="1" dirty="0">
                <a:solidFill>
                  <a:schemeClr val="tx2">
                    <a:lumMod val="60000"/>
                    <a:lumOff val="40000"/>
                  </a:schemeClr>
                </a:solidFill>
                <a:effectLst/>
                <a:latin typeface="Helvetica" pitchFamily="2" charset="0"/>
              </a:rPr>
              <a:t>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H.3.3.3. Equilibrium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#1</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GB" sz="2800" b="1" dirty="0">
                <a:solidFill>
                  <a:schemeClr val="accent1"/>
                </a:solidFill>
                <a:effectLst/>
                <a:latin typeface="Times New Roman" panose="02020603050405020304" pitchFamily="18" charset="0"/>
                <a:ea typeface="Times"/>
                <a:cs typeface="Times New Roman" panose="02020603050405020304" pitchFamily="18" charset="0"/>
              </a:rPr>
              <a:t> H.3.3.3. Equilibrium</a:t>
            </a: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6F42FA4A-D230-14FF-8E68-0673D358AB2E}"/>
              </a:ext>
            </a:extLst>
          </p:cNvPr>
          <p:cNvSpPr txBox="1"/>
          <p:nvPr/>
        </p:nvSpPr>
        <p:spPr>
          <a:xfrm>
            <a:off x="897774" y="1648167"/>
            <a:ext cx="7562834" cy="4893647"/>
          </a:xfrm>
          <a:prstGeom prst="rect">
            <a:avLst/>
          </a:prstGeom>
          <a:noFill/>
        </p:spPr>
        <p:txBody>
          <a:bodyPr wrap="square">
            <a:spAutoFit/>
          </a:bodyPr>
          <a:lstStyle/>
          <a:p>
            <a:pPr marL="0" marR="0">
              <a:spcBef>
                <a:spcPts val="0"/>
              </a:spcBef>
              <a:spcAft>
                <a:spcPts val="0"/>
              </a:spcAft>
            </a:pPr>
            <a:r>
              <a:rPr lang="en-US" sz="2400" dirty="0">
                <a:solidFill>
                  <a:srgbClr val="000000"/>
                </a:solidFill>
                <a:effectLst/>
                <a:latin typeface="Times New Roman" panose="02020603050405020304" pitchFamily="18" charset="0"/>
                <a:ea typeface="Times"/>
                <a:cs typeface="Times New Roman" panose="02020603050405020304" pitchFamily="18" charset="0"/>
              </a:rPr>
              <a:t>1. </a:t>
            </a:r>
            <a:r>
              <a:rPr lang="en-US" sz="2400" dirty="0">
                <a:effectLst/>
                <a:latin typeface="Times New Roman" panose="02020603050405020304" pitchFamily="18" charset="0"/>
                <a:ea typeface="Times"/>
                <a:cs typeface="Times New Roman" panose="02020603050405020304" pitchFamily="18" charset="0"/>
              </a:rPr>
              <a:t>The vestibular system can be divided into two parts:</a:t>
            </a:r>
            <a:endParaRPr lang="en-US" sz="2400" dirty="0">
              <a:effectLst/>
              <a:latin typeface="Times"/>
              <a:ea typeface="Times"/>
              <a:cs typeface="Times New Roman" panose="02020603050405020304" pitchFamily="18" charset="0"/>
            </a:endParaRPr>
          </a:p>
          <a:p>
            <a:pPr lvl="1"/>
            <a:r>
              <a:rPr lang="en-US" sz="2400" dirty="0">
                <a:effectLst/>
                <a:latin typeface="Times New Roman" panose="02020603050405020304" pitchFamily="18" charset="0"/>
                <a:ea typeface="Times"/>
                <a:cs typeface="Times New Roman" panose="02020603050405020304" pitchFamily="18" charset="0"/>
              </a:rPr>
              <a:t> a. the parts that detect linear acceleration (utricle and saccule); also called </a:t>
            </a:r>
            <a:r>
              <a:rPr lang="en-US" sz="2400" b="1" dirty="0">
                <a:effectLst/>
                <a:latin typeface="Times New Roman" panose="02020603050405020304" pitchFamily="18" charset="0"/>
                <a:ea typeface="Times"/>
                <a:cs typeface="Times New Roman" panose="02020603050405020304" pitchFamily="18" charset="0"/>
              </a:rPr>
              <a:t>static</a:t>
            </a:r>
            <a:r>
              <a:rPr lang="en-US" sz="2400" dirty="0">
                <a:effectLst/>
                <a:latin typeface="Times New Roman" panose="02020603050405020304" pitchFamily="18" charset="0"/>
                <a:ea typeface="Times"/>
                <a:cs typeface="Times New Roman" panose="02020603050405020304" pitchFamily="18" charset="0"/>
              </a:rPr>
              <a:t> movements </a:t>
            </a:r>
            <a:endParaRPr lang="en-US" sz="2400" dirty="0">
              <a:effectLst/>
              <a:latin typeface="Times"/>
              <a:ea typeface="Times"/>
              <a:cs typeface="Times New Roman" panose="02020603050405020304" pitchFamily="18" charset="0"/>
            </a:endParaRPr>
          </a:p>
          <a:p>
            <a:pPr lvl="1"/>
            <a:r>
              <a:rPr lang="en-US" sz="2400" dirty="0">
                <a:effectLst/>
                <a:latin typeface="Times New Roman" panose="02020603050405020304" pitchFamily="18" charset="0"/>
                <a:ea typeface="Times"/>
              </a:rPr>
              <a:t>b. the parts that detect rotational acceleration (the three semi-circular canals); also called  </a:t>
            </a:r>
            <a:r>
              <a:rPr lang="en-US" sz="2400" b="1" dirty="0">
                <a:effectLst/>
                <a:latin typeface="Times New Roman" panose="02020603050405020304" pitchFamily="18" charset="0"/>
                <a:ea typeface="Times"/>
              </a:rPr>
              <a:t>dynamic</a:t>
            </a:r>
            <a:r>
              <a:rPr lang="en-US" sz="2400" dirty="0">
                <a:effectLst/>
                <a:latin typeface="Times New Roman" panose="02020603050405020304" pitchFamily="18" charset="0"/>
                <a:ea typeface="Times"/>
              </a:rPr>
              <a:t> movements.</a:t>
            </a:r>
            <a:r>
              <a:rPr lang="en-US" sz="2400" dirty="0">
                <a:effectLst/>
              </a:rPr>
              <a:t> </a:t>
            </a:r>
          </a:p>
          <a:p>
            <a:pPr marL="0" marR="0">
              <a:spcBef>
                <a:spcPts val="0"/>
              </a:spcBef>
              <a:spcAft>
                <a:spcPts val="0"/>
              </a:spcAft>
            </a:pP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US" sz="2400" dirty="0">
                <a:effectLst/>
                <a:latin typeface="Times New Roman" panose="02020603050405020304" pitchFamily="18" charset="0"/>
                <a:ea typeface="Times"/>
                <a:cs typeface="Times New Roman" panose="02020603050405020304" pitchFamily="18" charset="0"/>
              </a:rPr>
              <a:t>2.</a:t>
            </a:r>
            <a:r>
              <a:rPr lang="en-US" sz="2400" dirty="0">
                <a:latin typeface="Times"/>
                <a:ea typeface="Times"/>
                <a:cs typeface="Times New Roman" panose="02020603050405020304" pitchFamily="18" charset="0"/>
              </a:rPr>
              <a:t> </a:t>
            </a:r>
            <a:r>
              <a:rPr lang="en-US" sz="2400" dirty="0">
                <a:effectLst/>
                <a:latin typeface="Times New Roman" panose="02020603050405020304" pitchFamily="18" charset="0"/>
                <a:ea typeface="Times"/>
                <a:cs typeface="Times New Roman" panose="02020603050405020304" pitchFamily="18" charset="0"/>
              </a:rPr>
              <a:t>Just a reminder of the most important structures in the vestibuli, adjacent to the outer ear, the middle ear and the cochlea.</a:t>
            </a:r>
            <a:endParaRPr lang="en-US" sz="2400" dirty="0">
              <a:effectLst/>
              <a:latin typeface="Times"/>
              <a:ea typeface="Times"/>
              <a:cs typeface="Times New Roman" panose="02020603050405020304" pitchFamily="18" charset="0"/>
            </a:endParaRPr>
          </a:p>
          <a:p>
            <a:pPr marL="0" marR="0">
              <a:spcBef>
                <a:spcPts val="0"/>
              </a:spcBef>
              <a:spcAft>
                <a:spcPts val="0"/>
              </a:spcAft>
            </a:pPr>
            <a:r>
              <a:rPr lang="en-US" sz="2400" dirty="0">
                <a:effectLst/>
                <a:latin typeface="Times New Roman" panose="02020603050405020304" pitchFamily="18" charset="0"/>
                <a:ea typeface="Times"/>
                <a:cs typeface="Times New Roman" panose="02020603050405020304" pitchFamily="18" charset="0"/>
              </a:rPr>
              <a:t>Note the location of two structures at the base of the semi-circular canals; the utricle and the saccule, and that of the crista-</a:t>
            </a:r>
            <a:r>
              <a:rPr lang="en-US" sz="2400" dirty="0" err="1">
                <a:effectLst/>
                <a:latin typeface="Times New Roman" panose="02020603050405020304" pitchFamily="18" charset="0"/>
                <a:ea typeface="Times"/>
                <a:cs typeface="Times New Roman" panose="02020603050405020304" pitchFamily="18" charset="0"/>
              </a:rPr>
              <a:t>ampullaris</a:t>
            </a:r>
            <a:r>
              <a:rPr lang="en-US" sz="2400" dirty="0">
                <a:effectLst/>
                <a:latin typeface="Times New Roman" panose="02020603050405020304" pitchFamily="18" charset="0"/>
                <a:ea typeface="Times"/>
                <a:cs typeface="Times New Roman" panose="02020603050405020304" pitchFamily="18" charset="0"/>
              </a:rPr>
              <a:t> in the three semi-circular canals</a:t>
            </a:r>
            <a:endParaRPr lang="en-US" sz="2400" dirty="0">
              <a:effectLst/>
              <a:latin typeface="Times"/>
              <a:ea typeface="Times"/>
              <a:cs typeface="Times New Roman" panose="02020603050405020304" pitchFamily="18" charset="0"/>
            </a:endParaRPr>
          </a:p>
          <a:p>
            <a:endParaRPr lang="en-US" sz="2400" dirty="0">
              <a:solidFill>
                <a:srgbClr val="000000"/>
              </a:solidFill>
              <a:effectLst/>
              <a:latin typeface="Times New Roman" panose="02020603050405020304" pitchFamily="18" charset="0"/>
              <a:ea typeface="Times"/>
              <a:cs typeface="Times New Roman" panose="02020603050405020304" pitchFamily="18" charset="0"/>
            </a:endParaRPr>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3D8EC84C-D032-249B-A6AC-69C3ED4E2205}"/>
              </a:ext>
            </a:extLst>
          </p:cNvPr>
          <p:cNvSpPr txBox="1"/>
          <p:nvPr/>
        </p:nvSpPr>
        <p:spPr>
          <a:xfrm>
            <a:off x="910721" y="965709"/>
            <a:ext cx="6098458" cy="523220"/>
          </a:xfrm>
          <a:prstGeom prst="rect">
            <a:avLst/>
          </a:prstGeom>
          <a:noFill/>
        </p:spPr>
        <p:txBody>
          <a:bodyPr wrap="square">
            <a:spAutoFit/>
          </a:bodyPr>
          <a:lstStyle/>
          <a:p>
            <a:r>
              <a:rPr lang="en-GB" sz="2800" b="1" dirty="0">
                <a:effectLst/>
                <a:latin typeface="Times New Roman" panose="02020603050405020304" pitchFamily="18" charset="0"/>
                <a:ea typeface="Times"/>
              </a:rPr>
              <a:t>A</a:t>
            </a:r>
            <a:r>
              <a:rPr lang="en-US" sz="2800" b="1" dirty="0">
                <a:solidFill>
                  <a:srgbClr val="000000"/>
                </a:solidFill>
                <a:effectLst/>
                <a:latin typeface="Times New Roman" panose="02020603050405020304" pitchFamily="18" charset="0"/>
                <a:ea typeface="Times"/>
              </a:rPr>
              <a:t>. </a:t>
            </a:r>
            <a:r>
              <a:rPr lang="en-US" sz="2800" b="1" dirty="0">
                <a:effectLst/>
                <a:latin typeface="Times New Roman" panose="02020603050405020304" pitchFamily="18" charset="0"/>
                <a:ea typeface="Times"/>
              </a:rPr>
              <a:t>Introduction</a:t>
            </a:r>
            <a:r>
              <a:rPr lang="en-US" sz="2800" dirty="0">
                <a:effectLst/>
              </a:rPr>
              <a:t> </a:t>
            </a:r>
            <a:r>
              <a:rPr lang="en-US" sz="2800" b="1" dirty="0">
                <a:solidFill>
                  <a:srgbClr val="000000"/>
                </a:solidFill>
                <a:effectLst/>
                <a:latin typeface="Times New Roman" panose="02020603050405020304" pitchFamily="18" charset="0"/>
                <a:ea typeface="Times"/>
              </a:rPr>
              <a:t>:</a:t>
            </a:r>
            <a:r>
              <a:rPr lang="en-US" sz="2800" dirty="0">
                <a:effectLst/>
              </a:rPr>
              <a:t> </a:t>
            </a:r>
            <a:endParaRPr lang="en-US" sz="2800" dirty="0">
              <a:effectLst/>
              <a:latin typeface="Times"/>
              <a:ea typeface="Times"/>
              <a:cs typeface="Times New Roman" panose="02020603050405020304" pitchFamily="18" charset="0"/>
            </a:endParaRPr>
          </a:p>
        </p:txBody>
      </p:sp>
      <p:pic>
        <p:nvPicPr>
          <p:cNvPr id="6" name="Picture 5">
            <a:extLst>
              <a:ext uri="{FF2B5EF4-FFF2-40B4-BE49-F238E27FC236}">
                <a16:creationId xmlns:a16="http://schemas.microsoft.com/office/drawing/2014/main" id="{0437CECC-D44E-BDFB-2248-38903452E91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460607" y="1562264"/>
            <a:ext cx="3582285" cy="3798012"/>
          </a:xfrm>
          <a:prstGeom prst="rect">
            <a:avLst/>
          </a:prstGeom>
          <a:noFill/>
          <a:ln>
            <a:noFill/>
          </a:ln>
        </p:spPr>
      </p:pic>
    </p:spTree>
    <p:extLst>
      <p:ext uri="{BB962C8B-B14F-4D97-AF65-F5344CB8AC3E}">
        <p14:creationId xmlns:p14="http://schemas.microsoft.com/office/powerpoint/2010/main" val="42456112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err="1">
                <a:solidFill>
                  <a:schemeClr val="tx2">
                    <a:lumMod val="60000"/>
                    <a:lumOff val="40000"/>
                  </a:schemeClr>
                </a:solidFill>
                <a:latin typeface="Helvetica" pitchFamily="2" charset="0"/>
              </a:rPr>
              <a:t>www.</a:t>
            </a:r>
            <a:r>
              <a:rPr lang="en-US" sz="1200" i="1" dirty="0" err="1">
                <a:solidFill>
                  <a:schemeClr val="tx2">
                    <a:lumMod val="60000"/>
                    <a:lumOff val="40000"/>
                  </a:schemeClr>
                </a:solidFill>
                <a:effectLst/>
                <a:latin typeface="Helvetica" pitchFamily="2" charset="0"/>
              </a:rPr>
              <a:t>BasicPhysiology.org</a:t>
            </a:r>
            <a:r>
              <a:rPr lang="en-US" sz="1200" i="1" dirty="0">
                <a:solidFill>
                  <a:schemeClr val="tx2">
                    <a:lumMod val="60000"/>
                    <a:lumOff val="40000"/>
                  </a:schemeClr>
                </a:solidFill>
                <a:effectLst/>
                <a:latin typeface="Helvetica" pitchFamily="2" charset="0"/>
              </a:rPr>
              <a:t>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H.3.3.3. Equilibrium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#2</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GB" sz="2800" b="1" dirty="0">
                <a:solidFill>
                  <a:schemeClr val="accent1"/>
                </a:solidFill>
                <a:effectLst/>
                <a:latin typeface="Times New Roman" panose="02020603050405020304" pitchFamily="18" charset="0"/>
                <a:ea typeface="Times"/>
                <a:cs typeface="Times New Roman" panose="02020603050405020304" pitchFamily="18" charset="0"/>
              </a:rPr>
              <a:t> H.3.3.3. Equilibrium</a:t>
            </a: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6F42FA4A-D230-14FF-8E68-0673D358AB2E}"/>
              </a:ext>
            </a:extLst>
          </p:cNvPr>
          <p:cNvSpPr txBox="1"/>
          <p:nvPr/>
        </p:nvSpPr>
        <p:spPr>
          <a:xfrm>
            <a:off x="897774" y="2294557"/>
            <a:ext cx="7268764" cy="2329677"/>
          </a:xfrm>
          <a:prstGeom prst="rect">
            <a:avLst/>
          </a:prstGeom>
          <a:noFill/>
        </p:spPr>
        <p:txBody>
          <a:bodyPr wrap="square">
            <a:spAutoFit/>
          </a:bodyPr>
          <a:lstStyle/>
          <a:p>
            <a:pPr marR="0" lvl="0">
              <a:spcBef>
                <a:spcPts val="0"/>
              </a:spcBef>
              <a:spcAft>
                <a:spcPts val="0"/>
              </a:spcAft>
            </a:pPr>
            <a:r>
              <a:rPr lang="en-US" sz="2400" dirty="0">
                <a:effectLst/>
                <a:latin typeface="Times"/>
                <a:ea typeface="Times"/>
                <a:cs typeface="Times New Roman" panose="02020603050405020304" pitchFamily="18" charset="0"/>
              </a:rPr>
              <a:t>1. </a:t>
            </a:r>
            <a:r>
              <a:rPr lang="en-US" sz="2400" dirty="0">
                <a:effectLst/>
                <a:latin typeface="Times New Roman" panose="02020603050405020304" pitchFamily="18" charset="0"/>
                <a:ea typeface="Times"/>
                <a:cs typeface="Times New Roman" panose="02020603050405020304" pitchFamily="18" charset="0"/>
              </a:rPr>
              <a:t>The utricle and the saccule are fluid-filled spaces. They contain a macula which is oriented in the horizontal direction (= utricle) or in the vertical direction (= saccule). These two organs therefore detect movements in the horizontal and in the vertical direction.</a:t>
            </a:r>
            <a:endParaRPr lang="en-US" sz="2400" dirty="0">
              <a:effectLst/>
              <a:latin typeface="Times"/>
              <a:ea typeface="Times"/>
              <a:cs typeface="Times New Roman" panose="02020603050405020304" pitchFamily="18" charset="0"/>
            </a:endParaRPr>
          </a:p>
          <a:p>
            <a:pPr marL="0" marR="0">
              <a:lnSpc>
                <a:spcPct val="115000"/>
              </a:lnSpc>
            </a:pPr>
            <a:r>
              <a:rPr lang="en-US" sz="2400" dirty="0">
                <a:effectLst/>
                <a:latin typeface="Times New Roman" panose="02020603050405020304" pitchFamily="18" charset="0"/>
                <a:ea typeface="Times New Roman" panose="02020603050405020304" pitchFamily="18" charset="0"/>
              </a:rPr>
              <a:t> </a:t>
            </a:r>
            <a:endParaRPr lang="en-US" sz="2400" dirty="0">
              <a:solidFill>
                <a:srgbClr val="000000"/>
              </a:solidFill>
              <a:effectLst/>
              <a:latin typeface="Times New Roman" panose="02020603050405020304" pitchFamily="18" charset="0"/>
              <a:ea typeface="Times"/>
              <a:cs typeface="Times New Roman" panose="02020603050405020304" pitchFamily="18" charset="0"/>
            </a:endParaRPr>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3D8EC84C-D032-249B-A6AC-69C3ED4E2205}"/>
              </a:ext>
            </a:extLst>
          </p:cNvPr>
          <p:cNvSpPr txBox="1"/>
          <p:nvPr/>
        </p:nvSpPr>
        <p:spPr>
          <a:xfrm>
            <a:off x="910721" y="965709"/>
            <a:ext cx="6098458" cy="523220"/>
          </a:xfrm>
          <a:prstGeom prst="rect">
            <a:avLst/>
          </a:prstGeom>
          <a:noFill/>
        </p:spPr>
        <p:txBody>
          <a:bodyPr wrap="square">
            <a:spAutoFit/>
          </a:bodyPr>
          <a:lstStyle/>
          <a:p>
            <a:r>
              <a:rPr lang="en-GB" sz="2800" b="1" dirty="0">
                <a:solidFill>
                  <a:srgbClr val="000000"/>
                </a:solidFill>
                <a:latin typeface="Times New Roman" panose="02020603050405020304" pitchFamily="18" charset="0"/>
                <a:ea typeface="Times"/>
              </a:rPr>
              <a:t>B</a:t>
            </a:r>
            <a:r>
              <a:rPr lang="en-US" sz="2800" b="1" dirty="0">
                <a:solidFill>
                  <a:srgbClr val="000000"/>
                </a:solidFill>
                <a:effectLst/>
                <a:latin typeface="Times New Roman" panose="02020603050405020304" pitchFamily="18" charset="0"/>
                <a:ea typeface="Times"/>
              </a:rPr>
              <a:t>. </a:t>
            </a:r>
            <a:r>
              <a:rPr lang="en-US" sz="2800" b="1" dirty="0">
                <a:effectLst/>
                <a:latin typeface="Times New Roman" panose="02020603050405020304" pitchFamily="18" charset="0"/>
                <a:ea typeface="Times"/>
              </a:rPr>
              <a:t>The Utricle and the Saccule</a:t>
            </a:r>
            <a:r>
              <a:rPr lang="en-US" sz="2800" b="1" dirty="0">
                <a:solidFill>
                  <a:srgbClr val="000000"/>
                </a:solidFill>
                <a:effectLst/>
                <a:latin typeface="Times New Roman" panose="02020603050405020304" pitchFamily="18" charset="0"/>
                <a:ea typeface="Times"/>
              </a:rPr>
              <a:t>:</a:t>
            </a:r>
            <a:r>
              <a:rPr lang="en-US" sz="2800" dirty="0">
                <a:effectLst/>
              </a:rPr>
              <a:t> </a:t>
            </a:r>
            <a:endParaRPr lang="en-US" sz="2800" dirty="0">
              <a:effectLst/>
              <a:latin typeface="Times"/>
              <a:ea typeface="Times"/>
              <a:cs typeface="Times New Roman" panose="02020603050405020304" pitchFamily="18" charset="0"/>
            </a:endParaRPr>
          </a:p>
        </p:txBody>
      </p:sp>
      <p:pic>
        <p:nvPicPr>
          <p:cNvPr id="14" name="Picture 13">
            <a:extLst>
              <a:ext uri="{FF2B5EF4-FFF2-40B4-BE49-F238E27FC236}">
                <a16:creationId xmlns:a16="http://schemas.microsoft.com/office/drawing/2014/main" id="{5E2CF06E-93EB-0477-2F62-7F07E9326A7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319550" y="2362599"/>
            <a:ext cx="3818614" cy="2430122"/>
          </a:xfrm>
          <a:prstGeom prst="rect">
            <a:avLst/>
          </a:prstGeom>
          <a:noFill/>
          <a:ln>
            <a:noFill/>
          </a:ln>
        </p:spPr>
      </p:pic>
    </p:spTree>
    <p:extLst>
      <p:ext uri="{BB962C8B-B14F-4D97-AF65-F5344CB8AC3E}">
        <p14:creationId xmlns:p14="http://schemas.microsoft.com/office/powerpoint/2010/main" val="14317651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err="1">
                <a:solidFill>
                  <a:schemeClr val="tx2">
                    <a:lumMod val="60000"/>
                    <a:lumOff val="40000"/>
                  </a:schemeClr>
                </a:solidFill>
                <a:latin typeface="Helvetica" pitchFamily="2" charset="0"/>
              </a:rPr>
              <a:t>www.</a:t>
            </a:r>
            <a:r>
              <a:rPr lang="en-US" sz="1200" i="1" dirty="0" err="1">
                <a:solidFill>
                  <a:schemeClr val="tx2">
                    <a:lumMod val="60000"/>
                    <a:lumOff val="40000"/>
                  </a:schemeClr>
                </a:solidFill>
                <a:effectLst/>
                <a:latin typeface="Helvetica" pitchFamily="2" charset="0"/>
              </a:rPr>
              <a:t>BasicPhysiology.org</a:t>
            </a:r>
            <a:r>
              <a:rPr lang="en-US" sz="1200" i="1" dirty="0">
                <a:solidFill>
                  <a:schemeClr val="tx2">
                    <a:lumMod val="60000"/>
                    <a:lumOff val="40000"/>
                  </a:schemeClr>
                </a:solidFill>
                <a:effectLst/>
                <a:latin typeface="Helvetica" pitchFamily="2" charset="0"/>
              </a:rPr>
              <a:t>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H.3.3.3. Equilibrium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#3</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GB" sz="2800" b="1" dirty="0">
                <a:solidFill>
                  <a:schemeClr val="accent1"/>
                </a:solidFill>
                <a:effectLst/>
                <a:latin typeface="Times New Roman" panose="02020603050405020304" pitchFamily="18" charset="0"/>
                <a:ea typeface="Times"/>
                <a:cs typeface="Times New Roman" panose="02020603050405020304" pitchFamily="18" charset="0"/>
              </a:rPr>
              <a:t> H.3.3.3. Equilibrium</a:t>
            </a: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6F42FA4A-D230-14FF-8E68-0673D358AB2E}"/>
              </a:ext>
            </a:extLst>
          </p:cNvPr>
          <p:cNvSpPr txBox="1"/>
          <p:nvPr/>
        </p:nvSpPr>
        <p:spPr>
          <a:xfrm>
            <a:off x="897774" y="2010777"/>
            <a:ext cx="6827329" cy="2733056"/>
          </a:xfrm>
          <a:prstGeom prst="rect">
            <a:avLst/>
          </a:prstGeom>
          <a:noFill/>
        </p:spPr>
        <p:txBody>
          <a:bodyPr wrap="square">
            <a:spAutoFit/>
          </a:bodyPr>
          <a:lstStyle/>
          <a:p>
            <a:pPr marL="0" marR="0">
              <a:lnSpc>
                <a:spcPct val="115000"/>
              </a:lnSpc>
            </a:pPr>
            <a:r>
              <a:rPr lang="en-US" sz="2400" dirty="0">
                <a:effectLst/>
                <a:latin typeface="Times New Roman" panose="02020603050405020304" pitchFamily="18" charset="0"/>
                <a:ea typeface="Times New Roman" panose="02020603050405020304" pitchFamily="18" charset="0"/>
              </a:rPr>
              <a:t>2. The Macula:</a:t>
            </a:r>
          </a:p>
          <a:p>
            <a:pPr marL="0" marR="0">
              <a:spcBef>
                <a:spcPts val="0"/>
              </a:spcBef>
              <a:spcAft>
                <a:spcPts val="0"/>
              </a:spcAft>
            </a:pPr>
            <a:r>
              <a:rPr lang="en-US" sz="2400" dirty="0">
                <a:effectLst/>
                <a:latin typeface="Times New Roman" panose="02020603050405020304" pitchFamily="18" charset="0"/>
                <a:ea typeface="Times"/>
                <a:cs typeface="Times New Roman" panose="02020603050405020304" pitchFamily="18" charset="0"/>
              </a:rPr>
              <a:t>The macula is the sensor in these two organs. It essentially consists of a row of </a:t>
            </a:r>
            <a:r>
              <a:rPr lang="en-US" sz="2400" b="1" dirty="0">
                <a:effectLst/>
                <a:latin typeface="Times New Roman" panose="02020603050405020304" pitchFamily="18" charset="0"/>
                <a:ea typeface="Times"/>
                <a:cs typeface="Times New Roman" panose="02020603050405020304" pitchFamily="18" charset="0"/>
              </a:rPr>
              <a:t>hair cells</a:t>
            </a:r>
            <a:r>
              <a:rPr lang="en-US" sz="2400" dirty="0">
                <a:effectLst/>
                <a:latin typeface="Times New Roman" panose="02020603050405020304" pitchFamily="18" charset="0"/>
                <a:ea typeface="Times"/>
                <a:cs typeface="Times New Roman" panose="02020603050405020304" pitchFamily="18" charset="0"/>
              </a:rPr>
              <a:t>. The hairs are connected to a gelatinous mass called the </a:t>
            </a:r>
            <a:r>
              <a:rPr lang="en-US" sz="2400" b="1" dirty="0" err="1">
                <a:effectLst/>
                <a:latin typeface="Times New Roman" panose="02020603050405020304" pitchFamily="18" charset="0"/>
                <a:ea typeface="Times"/>
                <a:cs typeface="Times New Roman" panose="02020603050405020304" pitchFamily="18" charset="0"/>
              </a:rPr>
              <a:t>otholithic</a:t>
            </a:r>
            <a:r>
              <a:rPr lang="en-US" sz="2400" dirty="0">
                <a:effectLst/>
                <a:latin typeface="Times New Roman" panose="02020603050405020304" pitchFamily="18" charset="0"/>
                <a:ea typeface="Times"/>
                <a:cs typeface="Times New Roman" panose="02020603050405020304" pitchFamily="18" charset="0"/>
              </a:rPr>
              <a:t> membrane. The other side of the hair cell is connected to a nerve. This is the beginning of the vestibular nerve. </a:t>
            </a:r>
            <a:endParaRPr lang="en-US" sz="2400" dirty="0">
              <a:solidFill>
                <a:srgbClr val="000000"/>
              </a:solidFill>
              <a:effectLst/>
              <a:latin typeface="Times New Roman" panose="02020603050405020304" pitchFamily="18" charset="0"/>
              <a:ea typeface="Times"/>
              <a:cs typeface="Times New Roman" panose="02020603050405020304" pitchFamily="18" charset="0"/>
            </a:endParaRPr>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3D8EC84C-D032-249B-A6AC-69C3ED4E2205}"/>
              </a:ext>
            </a:extLst>
          </p:cNvPr>
          <p:cNvSpPr txBox="1"/>
          <p:nvPr/>
        </p:nvSpPr>
        <p:spPr>
          <a:xfrm>
            <a:off x="910721" y="965709"/>
            <a:ext cx="6098458" cy="523220"/>
          </a:xfrm>
          <a:prstGeom prst="rect">
            <a:avLst/>
          </a:prstGeom>
          <a:noFill/>
        </p:spPr>
        <p:txBody>
          <a:bodyPr wrap="square">
            <a:spAutoFit/>
          </a:bodyPr>
          <a:lstStyle/>
          <a:p>
            <a:r>
              <a:rPr lang="en-GB" sz="2800" b="1" dirty="0">
                <a:solidFill>
                  <a:srgbClr val="000000"/>
                </a:solidFill>
                <a:latin typeface="Times New Roman" panose="02020603050405020304" pitchFamily="18" charset="0"/>
                <a:ea typeface="Times"/>
              </a:rPr>
              <a:t>B</a:t>
            </a:r>
            <a:r>
              <a:rPr lang="en-US" sz="2800" b="1" dirty="0">
                <a:solidFill>
                  <a:srgbClr val="000000"/>
                </a:solidFill>
                <a:effectLst/>
                <a:latin typeface="Times New Roman" panose="02020603050405020304" pitchFamily="18" charset="0"/>
                <a:ea typeface="Times"/>
              </a:rPr>
              <a:t>. </a:t>
            </a:r>
            <a:r>
              <a:rPr lang="en-US" sz="2800" b="1" dirty="0">
                <a:effectLst/>
                <a:latin typeface="Times New Roman" panose="02020603050405020304" pitchFamily="18" charset="0"/>
                <a:ea typeface="Times"/>
              </a:rPr>
              <a:t>The Utricle and the Saccule</a:t>
            </a:r>
            <a:r>
              <a:rPr lang="en-US" sz="2800" b="1" dirty="0">
                <a:solidFill>
                  <a:srgbClr val="000000"/>
                </a:solidFill>
                <a:effectLst/>
                <a:latin typeface="Times New Roman" panose="02020603050405020304" pitchFamily="18" charset="0"/>
                <a:ea typeface="Times"/>
              </a:rPr>
              <a:t>:</a:t>
            </a:r>
            <a:r>
              <a:rPr lang="en-US" sz="2800" dirty="0">
                <a:effectLst/>
              </a:rPr>
              <a:t> </a:t>
            </a:r>
            <a:endParaRPr lang="en-US" sz="2800" dirty="0">
              <a:effectLst/>
              <a:latin typeface="Times"/>
              <a:ea typeface="Times"/>
              <a:cs typeface="Times New Roman" panose="02020603050405020304" pitchFamily="18" charset="0"/>
            </a:endParaRPr>
          </a:p>
        </p:txBody>
      </p:sp>
      <p:pic>
        <p:nvPicPr>
          <p:cNvPr id="6" name="Picture 5">
            <a:extLst>
              <a:ext uri="{FF2B5EF4-FFF2-40B4-BE49-F238E27FC236}">
                <a16:creationId xmlns:a16="http://schemas.microsoft.com/office/drawing/2014/main" id="{1F400B65-7A12-13A5-23F2-1EDD3A22D5A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20501" y="2111829"/>
            <a:ext cx="4018047" cy="2743950"/>
          </a:xfrm>
          <a:prstGeom prst="rect">
            <a:avLst/>
          </a:prstGeom>
          <a:noFill/>
          <a:ln>
            <a:noFill/>
          </a:ln>
        </p:spPr>
      </p:pic>
    </p:spTree>
    <p:extLst>
      <p:ext uri="{BB962C8B-B14F-4D97-AF65-F5344CB8AC3E}">
        <p14:creationId xmlns:p14="http://schemas.microsoft.com/office/powerpoint/2010/main" val="15238810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err="1">
                <a:solidFill>
                  <a:schemeClr val="tx2">
                    <a:lumMod val="60000"/>
                    <a:lumOff val="40000"/>
                  </a:schemeClr>
                </a:solidFill>
                <a:latin typeface="Helvetica" pitchFamily="2" charset="0"/>
              </a:rPr>
              <a:t>www.</a:t>
            </a:r>
            <a:r>
              <a:rPr lang="en-US" sz="1200" i="1" dirty="0" err="1">
                <a:solidFill>
                  <a:schemeClr val="tx2">
                    <a:lumMod val="60000"/>
                    <a:lumOff val="40000"/>
                  </a:schemeClr>
                </a:solidFill>
                <a:effectLst/>
                <a:latin typeface="Helvetica" pitchFamily="2" charset="0"/>
              </a:rPr>
              <a:t>BasicPhysiology.org</a:t>
            </a:r>
            <a:r>
              <a:rPr lang="en-US" sz="1200" i="1" dirty="0">
                <a:solidFill>
                  <a:schemeClr val="tx2">
                    <a:lumMod val="60000"/>
                    <a:lumOff val="40000"/>
                  </a:schemeClr>
                </a:solidFill>
                <a:effectLst/>
                <a:latin typeface="Helvetica" pitchFamily="2" charset="0"/>
              </a:rPr>
              <a:t>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H.3.3.3. Equilibrium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#4</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GB" sz="2800" b="1" dirty="0">
                <a:solidFill>
                  <a:schemeClr val="accent1"/>
                </a:solidFill>
                <a:effectLst/>
                <a:latin typeface="Times New Roman" panose="02020603050405020304" pitchFamily="18" charset="0"/>
                <a:ea typeface="Times"/>
                <a:cs typeface="Times New Roman" panose="02020603050405020304" pitchFamily="18" charset="0"/>
              </a:rPr>
              <a:t> H.3.3.3. Equilibrium</a:t>
            </a: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6F42FA4A-D230-14FF-8E68-0673D358AB2E}"/>
              </a:ext>
            </a:extLst>
          </p:cNvPr>
          <p:cNvSpPr txBox="1"/>
          <p:nvPr/>
        </p:nvSpPr>
        <p:spPr>
          <a:xfrm>
            <a:off x="897774" y="2294557"/>
            <a:ext cx="7248399" cy="2733056"/>
          </a:xfrm>
          <a:prstGeom prst="rect">
            <a:avLst/>
          </a:prstGeom>
          <a:noFill/>
        </p:spPr>
        <p:txBody>
          <a:bodyPr wrap="square">
            <a:spAutoFit/>
          </a:bodyPr>
          <a:lstStyle/>
          <a:p>
            <a:pPr marL="342900" marR="0" lvl="0" indent="-342900">
              <a:lnSpc>
                <a:spcPct val="115000"/>
              </a:lnSpc>
              <a:buFont typeface="+mj-lt"/>
              <a:buAutoNum type="arabicPeriod" startAt="3"/>
            </a:pPr>
            <a:r>
              <a:rPr lang="en-US" sz="2400" dirty="0">
                <a:effectLst/>
                <a:latin typeface="Times New Roman" panose="02020603050405020304" pitchFamily="18" charset="0"/>
                <a:ea typeface="Times New Roman" panose="02020603050405020304" pitchFamily="18" charset="0"/>
              </a:rPr>
              <a:t>The Hair Cell:</a:t>
            </a:r>
          </a:p>
          <a:p>
            <a:pPr marL="0" marR="0">
              <a:spcBef>
                <a:spcPts val="0"/>
              </a:spcBef>
              <a:spcAft>
                <a:spcPts val="0"/>
              </a:spcAft>
            </a:pPr>
            <a:r>
              <a:rPr lang="en-US" sz="2400" dirty="0">
                <a:effectLst/>
                <a:latin typeface="Times New Roman" panose="02020603050405020304" pitchFamily="18" charset="0"/>
                <a:ea typeface="Times"/>
                <a:cs typeface="Times New Roman" panose="02020603050405020304" pitchFamily="18" charset="0"/>
              </a:rPr>
              <a:t>In contrast to the hair cells in the cochlea, there is also an orientation in the configuration of the hairs in the macula. One of the hairs is longer and thicker than the others. This special hair is called a </a:t>
            </a:r>
            <a:r>
              <a:rPr lang="en-US" sz="2400" b="1" dirty="0">
                <a:effectLst/>
                <a:latin typeface="Times New Roman" panose="02020603050405020304" pitchFamily="18" charset="0"/>
                <a:ea typeface="Times"/>
                <a:cs typeface="Times New Roman" panose="02020603050405020304" pitchFamily="18" charset="0"/>
              </a:rPr>
              <a:t>kinocilium</a:t>
            </a:r>
            <a:r>
              <a:rPr lang="en-US" sz="2400" dirty="0">
                <a:effectLst/>
                <a:latin typeface="Times New Roman" panose="02020603050405020304" pitchFamily="18" charset="0"/>
                <a:ea typeface="Times"/>
                <a:cs typeface="Times New Roman" panose="02020603050405020304" pitchFamily="18" charset="0"/>
              </a:rPr>
              <a:t> (plural kinocilia) and is, as it were, a point of reference for these hairs. </a:t>
            </a:r>
            <a:endParaRPr lang="en-US" sz="2400" dirty="0">
              <a:effectLst/>
              <a:latin typeface="Times"/>
              <a:ea typeface="Times"/>
              <a:cs typeface="Times New Roman" panose="02020603050405020304" pitchFamily="18" charset="0"/>
            </a:endParaRPr>
          </a:p>
          <a:p>
            <a:endParaRPr lang="en-US" sz="2400" dirty="0">
              <a:solidFill>
                <a:srgbClr val="000000"/>
              </a:solidFill>
              <a:effectLst/>
              <a:latin typeface="Times New Roman" panose="02020603050405020304" pitchFamily="18" charset="0"/>
              <a:ea typeface="Times"/>
              <a:cs typeface="Times New Roman" panose="02020603050405020304" pitchFamily="18" charset="0"/>
            </a:endParaRPr>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3D8EC84C-D032-249B-A6AC-69C3ED4E2205}"/>
              </a:ext>
            </a:extLst>
          </p:cNvPr>
          <p:cNvSpPr txBox="1"/>
          <p:nvPr/>
        </p:nvSpPr>
        <p:spPr>
          <a:xfrm>
            <a:off x="910721" y="965709"/>
            <a:ext cx="6098458" cy="523220"/>
          </a:xfrm>
          <a:prstGeom prst="rect">
            <a:avLst/>
          </a:prstGeom>
          <a:noFill/>
        </p:spPr>
        <p:txBody>
          <a:bodyPr wrap="square">
            <a:spAutoFit/>
          </a:bodyPr>
          <a:lstStyle/>
          <a:p>
            <a:r>
              <a:rPr lang="en-GB" sz="2800" b="1" dirty="0">
                <a:solidFill>
                  <a:srgbClr val="000000"/>
                </a:solidFill>
                <a:latin typeface="Times New Roman" panose="02020603050405020304" pitchFamily="18" charset="0"/>
                <a:ea typeface="Times"/>
              </a:rPr>
              <a:t>B</a:t>
            </a:r>
            <a:r>
              <a:rPr lang="en-US" sz="2800" b="1" dirty="0">
                <a:solidFill>
                  <a:srgbClr val="000000"/>
                </a:solidFill>
                <a:effectLst/>
                <a:latin typeface="Times New Roman" panose="02020603050405020304" pitchFamily="18" charset="0"/>
                <a:ea typeface="Times"/>
              </a:rPr>
              <a:t>. </a:t>
            </a:r>
            <a:r>
              <a:rPr lang="en-US" sz="2800" b="1" dirty="0">
                <a:effectLst/>
                <a:latin typeface="Times New Roman" panose="02020603050405020304" pitchFamily="18" charset="0"/>
                <a:ea typeface="Times"/>
              </a:rPr>
              <a:t>The Utricle and the Saccule</a:t>
            </a:r>
            <a:r>
              <a:rPr lang="en-US" sz="2800" b="1" dirty="0">
                <a:solidFill>
                  <a:srgbClr val="000000"/>
                </a:solidFill>
                <a:effectLst/>
                <a:latin typeface="Times New Roman" panose="02020603050405020304" pitchFamily="18" charset="0"/>
                <a:ea typeface="Times"/>
              </a:rPr>
              <a:t>:</a:t>
            </a:r>
            <a:r>
              <a:rPr lang="en-US" sz="2800" dirty="0">
                <a:effectLst/>
              </a:rPr>
              <a:t> </a:t>
            </a:r>
            <a:endParaRPr lang="en-US" sz="2800" dirty="0">
              <a:effectLst/>
              <a:latin typeface="Times"/>
              <a:ea typeface="Times"/>
              <a:cs typeface="Times New Roman" panose="02020603050405020304" pitchFamily="18" charset="0"/>
            </a:endParaRPr>
          </a:p>
        </p:txBody>
      </p:sp>
      <p:pic>
        <p:nvPicPr>
          <p:cNvPr id="12" name="Picture 11">
            <a:extLst>
              <a:ext uri="{FF2B5EF4-FFF2-40B4-BE49-F238E27FC236}">
                <a16:creationId xmlns:a16="http://schemas.microsoft.com/office/drawing/2014/main" id="{D0FFC92C-75A1-03AA-D463-7ED9E225D2E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14236" y="2173622"/>
            <a:ext cx="3873011" cy="2871346"/>
          </a:xfrm>
          <a:prstGeom prst="rect">
            <a:avLst/>
          </a:prstGeom>
          <a:noFill/>
          <a:ln>
            <a:noFill/>
          </a:ln>
        </p:spPr>
      </p:pic>
    </p:spTree>
    <p:extLst>
      <p:ext uri="{BB962C8B-B14F-4D97-AF65-F5344CB8AC3E}">
        <p14:creationId xmlns:p14="http://schemas.microsoft.com/office/powerpoint/2010/main" val="5279689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err="1">
                <a:solidFill>
                  <a:schemeClr val="tx2">
                    <a:lumMod val="60000"/>
                    <a:lumOff val="40000"/>
                  </a:schemeClr>
                </a:solidFill>
                <a:latin typeface="Helvetica" pitchFamily="2" charset="0"/>
              </a:rPr>
              <a:t>www.</a:t>
            </a:r>
            <a:r>
              <a:rPr lang="en-US" sz="1200" i="1" dirty="0" err="1">
                <a:solidFill>
                  <a:schemeClr val="tx2">
                    <a:lumMod val="60000"/>
                    <a:lumOff val="40000"/>
                  </a:schemeClr>
                </a:solidFill>
                <a:effectLst/>
                <a:latin typeface="Helvetica" pitchFamily="2" charset="0"/>
              </a:rPr>
              <a:t>BasicPhysiology.org</a:t>
            </a:r>
            <a:r>
              <a:rPr lang="en-US" sz="1200" i="1" dirty="0">
                <a:solidFill>
                  <a:schemeClr val="tx2">
                    <a:lumMod val="60000"/>
                    <a:lumOff val="40000"/>
                  </a:schemeClr>
                </a:solidFill>
                <a:effectLst/>
                <a:latin typeface="Helvetica" pitchFamily="2" charset="0"/>
              </a:rPr>
              <a:t>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H.3.3.3. Equilibrium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#5</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GB" sz="2800" b="1" dirty="0">
                <a:solidFill>
                  <a:schemeClr val="accent1"/>
                </a:solidFill>
                <a:effectLst/>
                <a:latin typeface="Times New Roman" panose="02020603050405020304" pitchFamily="18" charset="0"/>
                <a:ea typeface="Times"/>
                <a:cs typeface="Times New Roman" panose="02020603050405020304" pitchFamily="18" charset="0"/>
              </a:rPr>
              <a:t> H.3.3.3. Equilibrium</a:t>
            </a: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6F42FA4A-D230-14FF-8E68-0673D358AB2E}"/>
              </a:ext>
            </a:extLst>
          </p:cNvPr>
          <p:cNvSpPr txBox="1"/>
          <p:nvPr/>
        </p:nvSpPr>
        <p:spPr>
          <a:xfrm>
            <a:off x="897774" y="1947715"/>
            <a:ext cx="7248399" cy="3841052"/>
          </a:xfrm>
          <a:prstGeom prst="rect">
            <a:avLst/>
          </a:prstGeom>
          <a:noFill/>
        </p:spPr>
        <p:txBody>
          <a:bodyPr wrap="square">
            <a:spAutoFit/>
          </a:bodyPr>
          <a:lstStyle/>
          <a:p>
            <a:pPr marR="0" lvl="0">
              <a:lnSpc>
                <a:spcPct val="115000"/>
              </a:lnSpc>
            </a:pPr>
            <a:r>
              <a:rPr lang="en-US" sz="2400" dirty="0">
                <a:effectLst/>
                <a:latin typeface="Times New Roman" panose="02020603050405020304" pitchFamily="18" charset="0"/>
                <a:ea typeface="Times New Roman" panose="02020603050405020304" pitchFamily="18" charset="0"/>
              </a:rPr>
              <a:t>4. How does it work? </a:t>
            </a:r>
          </a:p>
          <a:p>
            <a:pPr marL="0" marR="0">
              <a:spcBef>
                <a:spcPts val="0"/>
              </a:spcBef>
              <a:spcAft>
                <a:spcPts val="0"/>
              </a:spcAft>
            </a:pPr>
            <a:r>
              <a:rPr lang="en-US" sz="2400" dirty="0">
                <a:effectLst/>
                <a:latin typeface="Times New Roman" panose="02020603050405020304" pitchFamily="18" charset="0"/>
                <a:ea typeface="Times"/>
                <a:cs typeface="Times New Roman" panose="02020603050405020304" pitchFamily="18" charset="0"/>
              </a:rPr>
              <a:t>When the head starts to move in one direction, the otolithic membrane will move in the opposite direction. This is due to the </a:t>
            </a:r>
            <a:r>
              <a:rPr lang="en-US" sz="2400" b="1" dirty="0">
                <a:effectLst/>
                <a:latin typeface="Times New Roman" panose="02020603050405020304" pitchFamily="18" charset="0"/>
                <a:ea typeface="Times"/>
                <a:cs typeface="Times New Roman" panose="02020603050405020304" pitchFamily="18" charset="0"/>
              </a:rPr>
              <a:t>inertia</a:t>
            </a:r>
            <a:r>
              <a:rPr lang="en-US" sz="2400" dirty="0">
                <a:effectLst/>
                <a:latin typeface="Times New Roman" panose="02020603050405020304" pitchFamily="18" charset="0"/>
                <a:ea typeface="Times"/>
                <a:cs typeface="Times New Roman" panose="02020603050405020304" pitchFamily="18" charset="0"/>
              </a:rPr>
              <a:t> of the </a:t>
            </a:r>
            <a:r>
              <a:rPr lang="en-US" sz="2400" b="1" dirty="0">
                <a:effectLst/>
                <a:latin typeface="Times New Roman" panose="02020603050405020304" pitchFamily="18" charset="0"/>
                <a:ea typeface="Times"/>
                <a:cs typeface="Times New Roman" panose="02020603050405020304" pitchFamily="18" charset="0"/>
              </a:rPr>
              <a:t>otolith</a:t>
            </a:r>
            <a:r>
              <a:rPr lang="en-US" sz="2400" dirty="0">
                <a:effectLst/>
                <a:latin typeface="Times New Roman" panose="02020603050405020304" pitchFamily="18" charset="0"/>
                <a:ea typeface="Times"/>
                <a:cs typeface="Times New Roman" panose="02020603050405020304" pitchFamily="18" charset="0"/>
              </a:rPr>
              <a:t>. Because the hair cells move in one direction and the otolithic membrane in the other, all the hairs will </a:t>
            </a:r>
            <a:r>
              <a:rPr lang="en-US" sz="2400" b="1" dirty="0">
                <a:effectLst/>
                <a:latin typeface="Times New Roman" panose="02020603050405020304" pitchFamily="18" charset="0"/>
                <a:ea typeface="Times"/>
                <a:cs typeface="Times New Roman" panose="02020603050405020304" pitchFamily="18" charset="0"/>
              </a:rPr>
              <a:t>bend</a:t>
            </a:r>
            <a:r>
              <a:rPr lang="en-US" sz="2400" dirty="0">
                <a:effectLst/>
                <a:latin typeface="Times New Roman" panose="02020603050405020304" pitchFamily="18" charset="0"/>
                <a:ea typeface="Times"/>
                <a:cs typeface="Times New Roman" panose="02020603050405020304" pitchFamily="18" charset="0"/>
              </a:rPr>
              <a:t>. As we have seen before in the organ of </a:t>
            </a:r>
            <a:r>
              <a:rPr lang="en-US" sz="2400" dirty="0" err="1">
                <a:effectLst/>
                <a:latin typeface="Times New Roman" panose="02020603050405020304" pitchFamily="18" charset="0"/>
                <a:ea typeface="Times"/>
                <a:cs typeface="Times New Roman" panose="02020603050405020304" pitchFamily="18" charset="0"/>
              </a:rPr>
              <a:t>Corti</a:t>
            </a:r>
            <a:r>
              <a:rPr lang="en-US" sz="2400" dirty="0">
                <a:effectLst/>
                <a:latin typeface="Times New Roman" panose="02020603050405020304" pitchFamily="18" charset="0"/>
                <a:ea typeface="Times"/>
                <a:cs typeface="Times New Roman" panose="02020603050405020304" pitchFamily="18" charset="0"/>
              </a:rPr>
              <a:t>, this will influence stretch channels in the </a:t>
            </a:r>
            <a:r>
              <a:rPr lang="en-US" sz="2400" dirty="0" err="1">
                <a:effectLst/>
                <a:latin typeface="Times New Roman" panose="02020603050405020304" pitchFamily="18" charset="0"/>
                <a:ea typeface="Times"/>
                <a:cs typeface="Times New Roman" panose="02020603050405020304" pitchFamily="18" charset="0"/>
              </a:rPr>
              <a:t>neighbourhood</a:t>
            </a:r>
            <a:r>
              <a:rPr lang="en-US" sz="2400" dirty="0">
                <a:effectLst/>
                <a:latin typeface="Times New Roman" panose="02020603050405020304" pitchFamily="18" charset="0"/>
                <a:ea typeface="Times"/>
                <a:cs typeface="Times New Roman" panose="02020603050405020304" pitchFamily="18" charset="0"/>
              </a:rPr>
              <a:t> to open, thereby depolarizing the membrane and generating action potentials.</a:t>
            </a:r>
            <a:endParaRPr lang="en-US" sz="2400" dirty="0">
              <a:effectLst/>
              <a:latin typeface="Times"/>
              <a:ea typeface="Times"/>
              <a:cs typeface="Times New Roman" panose="02020603050405020304" pitchFamily="18" charset="0"/>
            </a:endParaRPr>
          </a:p>
          <a:p>
            <a:endParaRPr lang="en-US" sz="2400" dirty="0">
              <a:solidFill>
                <a:srgbClr val="000000"/>
              </a:solidFill>
              <a:effectLst/>
              <a:latin typeface="Times New Roman" panose="02020603050405020304" pitchFamily="18" charset="0"/>
              <a:ea typeface="Times"/>
              <a:cs typeface="Times New Roman" panose="02020603050405020304" pitchFamily="18" charset="0"/>
            </a:endParaRPr>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3D8EC84C-D032-249B-A6AC-69C3ED4E2205}"/>
              </a:ext>
            </a:extLst>
          </p:cNvPr>
          <p:cNvSpPr txBox="1"/>
          <p:nvPr/>
        </p:nvSpPr>
        <p:spPr>
          <a:xfrm>
            <a:off x="910721" y="965709"/>
            <a:ext cx="6098458" cy="523220"/>
          </a:xfrm>
          <a:prstGeom prst="rect">
            <a:avLst/>
          </a:prstGeom>
          <a:noFill/>
        </p:spPr>
        <p:txBody>
          <a:bodyPr wrap="square">
            <a:spAutoFit/>
          </a:bodyPr>
          <a:lstStyle/>
          <a:p>
            <a:r>
              <a:rPr lang="en-GB" sz="2800" b="1" dirty="0">
                <a:solidFill>
                  <a:srgbClr val="000000"/>
                </a:solidFill>
                <a:latin typeface="Times New Roman" panose="02020603050405020304" pitchFamily="18" charset="0"/>
                <a:ea typeface="Times"/>
              </a:rPr>
              <a:t>B</a:t>
            </a:r>
            <a:r>
              <a:rPr lang="en-US" sz="2800" b="1" dirty="0">
                <a:solidFill>
                  <a:srgbClr val="000000"/>
                </a:solidFill>
                <a:effectLst/>
                <a:latin typeface="Times New Roman" panose="02020603050405020304" pitchFamily="18" charset="0"/>
                <a:ea typeface="Times"/>
              </a:rPr>
              <a:t>. </a:t>
            </a:r>
            <a:r>
              <a:rPr lang="en-US" sz="2800" b="1" dirty="0">
                <a:effectLst/>
                <a:latin typeface="Times New Roman" panose="02020603050405020304" pitchFamily="18" charset="0"/>
                <a:ea typeface="Times"/>
              </a:rPr>
              <a:t>The Utricle and the Saccule</a:t>
            </a:r>
            <a:r>
              <a:rPr lang="en-US" sz="2800" b="1" dirty="0">
                <a:solidFill>
                  <a:srgbClr val="000000"/>
                </a:solidFill>
                <a:effectLst/>
                <a:latin typeface="Times New Roman" panose="02020603050405020304" pitchFamily="18" charset="0"/>
                <a:ea typeface="Times"/>
              </a:rPr>
              <a:t>:</a:t>
            </a:r>
            <a:r>
              <a:rPr lang="en-US" sz="2800" dirty="0">
                <a:effectLst/>
              </a:rPr>
              <a:t> </a:t>
            </a:r>
            <a:endParaRPr lang="en-US" sz="2800" dirty="0">
              <a:effectLst/>
              <a:latin typeface="Times"/>
              <a:ea typeface="Times"/>
              <a:cs typeface="Times New Roman" panose="02020603050405020304" pitchFamily="18" charset="0"/>
            </a:endParaRPr>
          </a:p>
        </p:txBody>
      </p:sp>
      <p:pic>
        <p:nvPicPr>
          <p:cNvPr id="6" name="Picture 5">
            <a:extLst>
              <a:ext uri="{FF2B5EF4-FFF2-40B4-BE49-F238E27FC236}">
                <a16:creationId xmlns:a16="http://schemas.microsoft.com/office/drawing/2014/main" id="{AC97A8CC-FB5A-23EC-182E-B2381D0E1E1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506999" y="1961194"/>
            <a:ext cx="3480047" cy="4045468"/>
          </a:xfrm>
          <a:prstGeom prst="rect">
            <a:avLst/>
          </a:prstGeom>
          <a:noFill/>
          <a:ln>
            <a:noFill/>
          </a:ln>
        </p:spPr>
      </p:pic>
    </p:spTree>
    <p:extLst>
      <p:ext uri="{BB962C8B-B14F-4D97-AF65-F5344CB8AC3E}">
        <p14:creationId xmlns:p14="http://schemas.microsoft.com/office/powerpoint/2010/main" val="12435580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err="1">
                <a:solidFill>
                  <a:schemeClr val="tx2">
                    <a:lumMod val="60000"/>
                    <a:lumOff val="40000"/>
                  </a:schemeClr>
                </a:solidFill>
                <a:latin typeface="Helvetica" pitchFamily="2" charset="0"/>
              </a:rPr>
              <a:t>www.</a:t>
            </a:r>
            <a:r>
              <a:rPr lang="en-US" sz="1200" i="1" dirty="0" err="1">
                <a:solidFill>
                  <a:schemeClr val="tx2">
                    <a:lumMod val="60000"/>
                    <a:lumOff val="40000"/>
                  </a:schemeClr>
                </a:solidFill>
                <a:effectLst/>
                <a:latin typeface="Helvetica" pitchFamily="2" charset="0"/>
              </a:rPr>
              <a:t>BasicPhysiology.org</a:t>
            </a:r>
            <a:r>
              <a:rPr lang="en-US" sz="1200" i="1" dirty="0">
                <a:solidFill>
                  <a:schemeClr val="tx2">
                    <a:lumMod val="60000"/>
                    <a:lumOff val="40000"/>
                  </a:schemeClr>
                </a:solidFill>
                <a:effectLst/>
                <a:latin typeface="Helvetica" pitchFamily="2" charset="0"/>
              </a:rPr>
              <a:t>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H.3.3.3. Equilibrium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#6</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GB" sz="2800" b="1" dirty="0">
                <a:solidFill>
                  <a:schemeClr val="accent1"/>
                </a:solidFill>
                <a:effectLst/>
                <a:latin typeface="Times New Roman" panose="02020603050405020304" pitchFamily="18" charset="0"/>
                <a:ea typeface="Times"/>
                <a:cs typeface="Times New Roman" panose="02020603050405020304" pitchFamily="18" charset="0"/>
              </a:rPr>
              <a:t> H.3.3.3. Equilibrium</a:t>
            </a: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6F42FA4A-D230-14FF-8E68-0673D358AB2E}"/>
              </a:ext>
            </a:extLst>
          </p:cNvPr>
          <p:cNvSpPr txBox="1"/>
          <p:nvPr/>
        </p:nvSpPr>
        <p:spPr>
          <a:xfrm>
            <a:off x="897774" y="1648167"/>
            <a:ext cx="7016516" cy="4210383"/>
          </a:xfrm>
          <a:prstGeom prst="rect">
            <a:avLst/>
          </a:prstGeom>
          <a:noFill/>
        </p:spPr>
        <p:txBody>
          <a:bodyPr wrap="square">
            <a:spAutoFit/>
          </a:bodyPr>
          <a:lstStyle/>
          <a:p>
            <a:pPr marL="0" marR="0">
              <a:lnSpc>
                <a:spcPct val="115000"/>
              </a:lnSpc>
            </a:pPr>
            <a:r>
              <a:rPr lang="en-US" sz="2400" dirty="0">
                <a:effectLst/>
                <a:latin typeface="Times New Roman" panose="02020603050405020304" pitchFamily="18" charset="0"/>
                <a:ea typeface="Times New Roman" panose="02020603050405020304" pitchFamily="18" charset="0"/>
              </a:rPr>
              <a:t>5. Forward and backward or up-and-down?</a:t>
            </a:r>
          </a:p>
          <a:p>
            <a:pPr marL="0" marR="0">
              <a:spcBef>
                <a:spcPts val="0"/>
              </a:spcBef>
              <a:spcAft>
                <a:spcPts val="0"/>
              </a:spcAft>
            </a:pPr>
            <a:r>
              <a:rPr lang="en-US" sz="2400" dirty="0">
                <a:effectLst/>
                <a:latin typeface="Times New Roman" panose="02020603050405020304" pitchFamily="18" charset="0"/>
                <a:ea typeface="Times"/>
                <a:cs typeface="Times New Roman" panose="02020603050405020304" pitchFamily="18" charset="0"/>
              </a:rPr>
              <a:t>But in the saccule and the utricle, there is an additional problem. These two organs must also detect whether the horizontal movement is forward or backward (or in the case of a saccule; vertical movement, up or down). As shown in the diagram, this is solved in the following manner. If the hairs bend towards the kinocilium, then there will be a </a:t>
            </a:r>
            <a:r>
              <a:rPr lang="en-US" sz="2400" b="1" dirty="0">
                <a:effectLst/>
                <a:latin typeface="Times New Roman" panose="02020603050405020304" pitchFamily="18" charset="0"/>
                <a:ea typeface="Times"/>
                <a:cs typeface="Times New Roman" panose="02020603050405020304" pitchFamily="18" charset="0"/>
              </a:rPr>
              <a:t>depolarization</a:t>
            </a:r>
            <a:r>
              <a:rPr lang="en-US" sz="2400" dirty="0">
                <a:effectLst/>
                <a:latin typeface="Times New Roman" panose="02020603050405020304" pitchFamily="18" charset="0"/>
                <a:ea typeface="Times"/>
                <a:cs typeface="Times New Roman" panose="02020603050405020304" pitchFamily="18" charset="0"/>
              </a:rPr>
              <a:t> in the hair cell. If the hairs bend the other way, away from the kinocilium, then the hair cell will </a:t>
            </a:r>
            <a:r>
              <a:rPr lang="en-US" sz="2400" b="1" dirty="0">
                <a:effectLst/>
                <a:latin typeface="Times New Roman" panose="02020603050405020304" pitchFamily="18" charset="0"/>
                <a:ea typeface="Times"/>
                <a:cs typeface="Times New Roman" panose="02020603050405020304" pitchFamily="18" charset="0"/>
              </a:rPr>
              <a:t>hyperpolarize</a:t>
            </a:r>
            <a:r>
              <a:rPr lang="en-US" sz="2400" dirty="0">
                <a:effectLst/>
                <a:latin typeface="Times New Roman" panose="02020603050405020304" pitchFamily="18" charset="0"/>
                <a:ea typeface="Times"/>
                <a:cs typeface="Times New Roman" panose="02020603050405020304" pitchFamily="18" charset="0"/>
              </a:rPr>
              <a:t>.</a:t>
            </a:r>
            <a:endParaRPr lang="en-US" sz="2400" dirty="0">
              <a:effectLst/>
              <a:latin typeface="Times"/>
              <a:ea typeface="Times"/>
              <a:cs typeface="Times New Roman" panose="02020603050405020304" pitchFamily="18" charset="0"/>
            </a:endParaRPr>
          </a:p>
          <a:p>
            <a:endParaRPr lang="en-US" sz="2400" dirty="0">
              <a:solidFill>
                <a:srgbClr val="000000"/>
              </a:solidFill>
              <a:effectLst/>
              <a:latin typeface="Times New Roman" panose="02020603050405020304" pitchFamily="18" charset="0"/>
              <a:ea typeface="Times"/>
              <a:cs typeface="Times New Roman" panose="02020603050405020304" pitchFamily="18" charset="0"/>
            </a:endParaRPr>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3D8EC84C-D032-249B-A6AC-69C3ED4E2205}"/>
              </a:ext>
            </a:extLst>
          </p:cNvPr>
          <p:cNvSpPr txBox="1"/>
          <p:nvPr/>
        </p:nvSpPr>
        <p:spPr>
          <a:xfrm>
            <a:off x="910721" y="965709"/>
            <a:ext cx="6098458" cy="523220"/>
          </a:xfrm>
          <a:prstGeom prst="rect">
            <a:avLst/>
          </a:prstGeom>
          <a:noFill/>
        </p:spPr>
        <p:txBody>
          <a:bodyPr wrap="square">
            <a:spAutoFit/>
          </a:bodyPr>
          <a:lstStyle/>
          <a:p>
            <a:r>
              <a:rPr lang="en-GB" sz="2800" b="1" dirty="0">
                <a:solidFill>
                  <a:srgbClr val="000000"/>
                </a:solidFill>
                <a:latin typeface="Times New Roman" panose="02020603050405020304" pitchFamily="18" charset="0"/>
                <a:ea typeface="Times"/>
              </a:rPr>
              <a:t>B</a:t>
            </a:r>
            <a:r>
              <a:rPr lang="en-US" sz="2800" b="1" dirty="0">
                <a:solidFill>
                  <a:srgbClr val="000000"/>
                </a:solidFill>
                <a:effectLst/>
                <a:latin typeface="Times New Roman" panose="02020603050405020304" pitchFamily="18" charset="0"/>
                <a:ea typeface="Times"/>
              </a:rPr>
              <a:t>. </a:t>
            </a:r>
            <a:r>
              <a:rPr lang="en-US" sz="2800" b="1" dirty="0">
                <a:effectLst/>
                <a:latin typeface="Times New Roman" panose="02020603050405020304" pitchFamily="18" charset="0"/>
                <a:ea typeface="Times"/>
              </a:rPr>
              <a:t>The Utricle and the Saccule</a:t>
            </a:r>
            <a:r>
              <a:rPr lang="en-US" sz="2800" b="1" dirty="0">
                <a:solidFill>
                  <a:srgbClr val="000000"/>
                </a:solidFill>
                <a:effectLst/>
                <a:latin typeface="Times New Roman" panose="02020603050405020304" pitchFamily="18" charset="0"/>
                <a:ea typeface="Times"/>
              </a:rPr>
              <a:t>:</a:t>
            </a:r>
            <a:r>
              <a:rPr lang="en-US" sz="2800" dirty="0">
                <a:effectLst/>
              </a:rPr>
              <a:t> </a:t>
            </a:r>
            <a:endParaRPr lang="en-US" sz="2800" dirty="0">
              <a:effectLst/>
              <a:latin typeface="Times"/>
              <a:ea typeface="Times"/>
              <a:cs typeface="Times New Roman" panose="02020603050405020304" pitchFamily="18" charset="0"/>
            </a:endParaRPr>
          </a:p>
        </p:txBody>
      </p:sp>
      <p:pic>
        <p:nvPicPr>
          <p:cNvPr id="12" name="Picture 11">
            <a:extLst>
              <a:ext uri="{FF2B5EF4-FFF2-40B4-BE49-F238E27FC236}">
                <a16:creationId xmlns:a16="http://schemas.microsoft.com/office/drawing/2014/main" id="{142BB6D8-91B1-A261-6B9D-15569032511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506999" y="1961194"/>
            <a:ext cx="3480047" cy="4045468"/>
          </a:xfrm>
          <a:prstGeom prst="rect">
            <a:avLst/>
          </a:prstGeom>
          <a:noFill/>
          <a:ln>
            <a:noFill/>
          </a:ln>
        </p:spPr>
      </p:pic>
    </p:spTree>
    <p:extLst>
      <p:ext uri="{BB962C8B-B14F-4D97-AF65-F5344CB8AC3E}">
        <p14:creationId xmlns:p14="http://schemas.microsoft.com/office/powerpoint/2010/main" val="36612034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err="1">
                <a:solidFill>
                  <a:schemeClr val="tx2">
                    <a:lumMod val="60000"/>
                    <a:lumOff val="40000"/>
                  </a:schemeClr>
                </a:solidFill>
                <a:latin typeface="Helvetica" pitchFamily="2" charset="0"/>
              </a:rPr>
              <a:t>www.</a:t>
            </a:r>
            <a:r>
              <a:rPr lang="en-US" sz="1200" i="1" dirty="0" err="1">
                <a:solidFill>
                  <a:schemeClr val="tx2">
                    <a:lumMod val="60000"/>
                    <a:lumOff val="40000"/>
                  </a:schemeClr>
                </a:solidFill>
                <a:effectLst/>
                <a:latin typeface="Helvetica" pitchFamily="2" charset="0"/>
              </a:rPr>
              <a:t>BasicPhysiology.org</a:t>
            </a:r>
            <a:r>
              <a:rPr lang="en-US" sz="1200" i="1" dirty="0">
                <a:solidFill>
                  <a:schemeClr val="tx2">
                    <a:lumMod val="60000"/>
                    <a:lumOff val="40000"/>
                  </a:schemeClr>
                </a:solidFill>
                <a:effectLst/>
                <a:latin typeface="Helvetica" pitchFamily="2" charset="0"/>
              </a:rPr>
              <a:t>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H.3.3.3. Equilibrium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#7</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GB" sz="2800" b="1" dirty="0">
                <a:solidFill>
                  <a:schemeClr val="accent1"/>
                </a:solidFill>
                <a:effectLst/>
                <a:latin typeface="Times New Roman" panose="02020603050405020304" pitchFamily="18" charset="0"/>
                <a:ea typeface="Times"/>
                <a:cs typeface="Times New Roman" panose="02020603050405020304" pitchFamily="18" charset="0"/>
              </a:rPr>
              <a:t> H.3.3.3. Equilibrium</a:t>
            </a: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6F42FA4A-D230-14FF-8E68-0673D358AB2E}"/>
              </a:ext>
            </a:extLst>
          </p:cNvPr>
          <p:cNvSpPr txBox="1"/>
          <p:nvPr/>
        </p:nvSpPr>
        <p:spPr>
          <a:xfrm>
            <a:off x="897774" y="1648167"/>
            <a:ext cx="7158405" cy="4949047"/>
          </a:xfrm>
          <a:prstGeom prst="rect">
            <a:avLst/>
          </a:prstGeom>
          <a:noFill/>
        </p:spPr>
        <p:txBody>
          <a:bodyPr wrap="square">
            <a:spAutoFit/>
          </a:bodyPr>
          <a:lstStyle/>
          <a:p>
            <a:pPr marL="90170" marR="0">
              <a:lnSpc>
                <a:spcPct val="115000"/>
              </a:lnSpc>
            </a:pPr>
            <a:r>
              <a:rPr lang="en-US" sz="2400" dirty="0">
                <a:effectLst/>
                <a:latin typeface="Times New Roman" panose="02020603050405020304" pitchFamily="18" charset="0"/>
                <a:ea typeface="Times New Roman" panose="02020603050405020304" pitchFamily="18" charset="0"/>
              </a:rPr>
              <a:t>6. Frequency modulation:</a:t>
            </a:r>
          </a:p>
          <a:p>
            <a:pPr marL="0" marR="0">
              <a:spcBef>
                <a:spcPts val="0"/>
              </a:spcBef>
              <a:spcAft>
                <a:spcPts val="0"/>
              </a:spcAft>
            </a:pPr>
            <a:r>
              <a:rPr lang="en-US" sz="2400" dirty="0">
                <a:effectLst/>
                <a:latin typeface="Times New Roman" panose="02020603050405020304" pitchFamily="18" charset="0"/>
                <a:ea typeface="Times"/>
                <a:cs typeface="Times New Roman" panose="02020603050405020304" pitchFamily="18" charset="0"/>
              </a:rPr>
              <a:t>The final step is to </a:t>
            </a:r>
            <a:r>
              <a:rPr lang="en-US" sz="2400" b="1" dirty="0">
                <a:effectLst/>
                <a:latin typeface="Times New Roman" panose="02020603050405020304" pitchFamily="18" charset="0"/>
                <a:ea typeface="Times"/>
                <a:cs typeface="Times New Roman" panose="02020603050405020304" pitchFamily="18" charset="0"/>
              </a:rPr>
              <a:t>transduce</a:t>
            </a:r>
            <a:r>
              <a:rPr lang="en-US" sz="2400" dirty="0">
                <a:effectLst/>
                <a:latin typeface="Times New Roman" panose="02020603050405020304" pitchFamily="18" charset="0"/>
                <a:ea typeface="Times"/>
                <a:cs typeface="Times New Roman" panose="02020603050405020304" pitchFamily="18" charset="0"/>
              </a:rPr>
              <a:t> (=translate) the depolarization into action potentials. As in the organ of </a:t>
            </a:r>
            <a:r>
              <a:rPr lang="en-US" sz="2400" dirty="0" err="1">
                <a:effectLst/>
                <a:latin typeface="Times New Roman" panose="02020603050405020304" pitchFamily="18" charset="0"/>
                <a:ea typeface="Times"/>
                <a:cs typeface="Times New Roman" panose="02020603050405020304" pitchFamily="18" charset="0"/>
              </a:rPr>
              <a:t>Corti</a:t>
            </a:r>
            <a:r>
              <a:rPr lang="en-US" sz="2400" dirty="0">
                <a:effectLst/>
                <a:latin typeface="Times New Roman" panose="02020603050405020304" pitchFamily="18" charset="0"/>
                <a:ea typeface="Times"/>
                <a:cs typeface="Times New Roman" panose="02020603050405020304" pitchFamily="18" charset="0"/>
              </a:rPr>
              <a:t>, depolarization causes more action potentials and the frequency becomes higher. This is because the polarity moves closer to the threshold. The opposite happens when the polarity moves away from the threshold. Then, during hyperpolarization, there will be less action potentials; the frequency is lower. This transduction from amplitude to frequency is (technically) called "</a:t>
            </a:r>
            <a:r>
              <a:rPr lang="en-US" sz="2400" b="1" dirty="0">
                <a:effectLst/>
                <a:latin typeface="Times New Roman" panose="02020603050405020304" pitchFamily="18" charset="0"/>
                <a:ea typeface="Times"/>
                <a:cs typeface="Times New Roman" panose="02020603050405020304" pitchFamily="18" charset="0"/>
              </a:rPr>
              <a:t>frequency modulation</a:t>
            </a:r>
            <a:r>
              <a:rPr lang="en-US" sz="2400" dirty="0">
                <a:effectLst/>
                <a:latin typeface="Times New Roman" panose="02020603050405020304" pitchFamily="18" charset="0"/>
                <a:ea typeface="Times"/>
                <a:cs typeface="Times New Roman" panose="02020603050405020304" pitchFamily="18" charset="0"/>
              </a:rPr>
              <a:t>" (like in the radio! </a:t>
            </a:r>
            <a:r>
              <a:rPr lang="en-US" sz="2400" i="1" dirty="0">
                <a:effectLst/>
                <a:latin typeface="Times New Roman" panose="02020603050405020304" pitchFamily="18" charset="0"/>
                <a:ea typeface="Times"/>
                <a:cs typeface="Times New Roman" panose="02020603050405020304" pitchFamily="18" charset="0"/>
              </a:rPr>
              <a:t>FM vs. AM</a:t>
            </a:r>
            <a:r>
              <a:rPr lang="en-US" sz="2400" dirty="0">
                <a:effectLst/>
                <a:latin typeface="Times New Roman" panose="02020603050405020304" pitchFamily="18" charset="0"/>
                <a:ea typeface="Times"/>
                <a:cs typeface="Times New Roman" panose="02020603050405020304" pitchFamily="18" charset="0"/>
              </a:rPr>
              <a:t>). </a:t>
            </a:r>
            <a:endParaRPr lang="en-US" sz="2400" dirty="0">
              <a:effectLst/>
              <a:latin typeface="Times"/>
              <a:ea typeface="Times"/>
              <a:cs typeface="Times New Roman" panose="02020603050405020304" pitchFamily="18" charset="0"/>
            </a:endParaRPr>
          </a:p>
          <a:p>
            <a:endParaRPr lang="en-US" sz="2400" dirty="0">
              <a:solidFill>
                <a:srgbClr val="000000"/>
              </a:solidFill>
              <a:effectLst/>
              <a:latin typeface="Times New Roman" panose="02020603050405020304" pitchFamily="18" charset="0"/>
              <a:ea typeface="Times"/>
              <a:cs typeface="Times New Roman" panose="02020603050405020304" pitchFamily="18" charset="0"/>
            </a:endParaRPr>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3D8EC84C-D032-249B-A6AC-69C3ED4E2205}"/>
              </a:ext>
            </a:extLst>
          </p:cNvPr>
          <p:cNvSpPr txBox="1"/>
          <p:nvPr/>
        </p:nvSpPr>
        <p:spPr>
          <a:xfrm>
            <a:off x="910721" y="965709"/>
            <a:ext cx="6098458" cy="523220"/>
          </a:xfrm>
          <a:prstGeom prst="rect">
            <a:avLst/>
          </a:prstGeom>
          <a:noFill/>
        </p:spPr>
        <p:txBody>
          <a:bodyPr wrap="square">
            <a:spAutoFit/>
          </a:bodyPr>
          <a:lstStyle/>
          <a:p>
            <a:r>
              <a:rPr lang="en-GB" sz="2800" b="1" dirty="0">
                <a:solidFill>
                  <a:srgbClr val="000000"/>
                </a:solidFill>
                <a:latin typeface="Times New Roman" panose="02020603050405020304" pitchFamily="18" charset="0"/>
                <a:ea typeface="Times"/>
              </a:rPr>
              <a:t>B</a:t>
            </a:r>
            <a:r>
              <a:rPr lang="en-US" sz="2800" b="1" dirty="0">
                <a:solidFill>
                  <a:srgbClr val="000000"/>
                </a:solidFill>
                <a:effectLst/>
                <a:latin typeface="Times New Roman" panose="02020603050405020304" pitchFamily="18" charset="0"/>
                <a:ea typeface="Times"/>
              </a:rPr>
              <a:t>. </a:t>
            </a:r>
            <a:r>
              <a:rPr lang="en-US" sz="2800" b="1" dirty="0">
                <a:effectLst/>
                <a:latin typeface="Times New Roman" panose="02020603050405020304" pitchFamily="18" charset="0"/>
                <a:ea typeface="Times"/>
              </a:rPr>
              <a:t>The Utricle and the Saccule</a:t>
            </a:r>
            <a:r>
              <a:rPr lang="en-US" sz="2800" b="1" dirty="0">
                <a:solidFill>
                  <a:srgbClr val="000000"/>
                </a:solidFill>
                <a:effectLst/>
                <a:latin typeface="Times New Roman" panose="02020603050405020304" pitchFamily="18" charset="0"/>
                <a:ea typeface="Times"/>
              </a:rPr>
              <a:t>:</a:t>
            </a:r>
            <a:r>
              <a:rPr lang="en-US" sz="2800" dirty="0">
                <a:effectLst/>
              </a:rPr>
              <a:t> </a:t>
            </a:r>
            <a:endParaRPr lang="en-US" sz="2800" dirty="0">
              <a:effectLst/>
              <a:latin typeface="Times"/>
              <a:ea typeface="Times"/>
              <a:cs typeface="Times New Roman" panose="02020603050405020304" pitchFamily="18" charset="0"/>
            </a:endParaRPr>
          </a:p>
        </p:txBody>
      </p:sp>
      <p:pic>
        <p:nvPicPr>
          <p:cNvPr id="6" name="Picture 5">
            <a:extLst>
              <a:ext uri="{FF2B5EF4-FFF2-40B4-BE49-F238E27FC236}">
                <a16:creationId xmlns:a16="http://schemas.microsoft.com/office/drawing/2014/main" id="{317F80FC-EB8C-EEAE-048C-AACBBADC1D4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506999" y="1961194"/>
            <a:ext cx="3480047" cy="4045468"/>
          </a:xfrm>
          <a:prstGeom prst="rect">
            <a:avLst/>
          </a:prstGeom>
          <a:noFill/>
          <a:ln>
            <a:noFill/>
          </a:ln>
        </p:spPr>
      </p:pic>
    </p:spTree>
    <p:extLst>
      <p:ext uri="{BB962C8B-B14F-4D97-AF65-F5344CB8AC3E}">
        <p14:creationId xmlns:p14="http://schemas.microsoft.com/office/powerpoint/2010/main" val="20418344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err="1">
                <a:solidFill>
                  <a:schemeClr val="tx2">
                    <a:lumMod val="60000"/>
                    <a:lumOff val="40000"/>
                  </a:schemeClr>
                </a:solidFill>
                <a:latin typeface="Helvetica" pitchFamily="2" charset="0"/>
              </a:rPr>
              <a:t>www.</a:t>
            </a:r>
            <a:r>
              <a:rPr lang="en-US" sz="1200" i="1" dirty="0" err="1">
                <a:solidFill>
                  <a:schemeClr val="tx2">
                    <a:lumMod val="60000"/>
                    <a:lumOff val="40000"/>
                  </a:schemeClr>
                </a:solidFill>
                <a:effectLst/>
                <a:latin typeface="Helvetica" pitchFamily="2" charset="0"/>
              </a:rPr>
              <a:t>BasicPhysiology.org</a:t>
            </a:r>
            <a:r>
              <a:rPr lang="en-US" sz="1200" i="1" dirty="0">
                <a:solidFill>
                  <a:schemeClr val="tx2">
                    <a:lumMod val="60000"/>
                    <a:lumOff val="40000"/>
                  </a:schemeClr>
                </a:solidFill>
                <a:effectLst/>
                <a:latin typeface="Helvetica" pitchFamily="2" charset="0"/>
              </a:rPr>
              <a:t>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H.3.3.3. Equilibrium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#8</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GB" sz="2800" b="1" dirty="0">
                <a:solidFill>
                  <a:schemeClr val="accent1"/>
                </a:solidFill>
                <a:effectLst/>
                <a:latin typeface="Times New Roman" panose="02020603050405020304" pitchFamily="18" charset="0"/>
                <a:ea typeface="Times"/>
                <a:cs typeface="Times New Roman" panose="02020603050405020304" pitchFamily="18" charset="0"/>
              </a:rPr>
              <a:t> H.3.3.3. Equilibrium</a:t>
            </a: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6F42FA4A-D230-14FF-8E68-0673D358AB2E}"/>
              </a:ext>
            </a:extLst>
          </p:cNvPr>
          <p:cNvSpPr txBox="1"/>
          <p:nvPr/>
        </p:nvSpPr>
        <p:spPr>
          <a:xfrm>
            <a:off x="897774" y="1648167"/>
            <a:ext cx="6780033" cy="3471720"/>
          </a:xfrm>
          <a:prstGeom prst="rect">
            <a:avLst/>
          </a:prstGeom>
          <a:noFill/>
        </p:spPr>
        <p:txBody>
          <a:bodyPr wrap="square">
            <a:spAutoFit/>
          </a:bodyPr>
          <a:lstStyle/>
          <a:p>
            <a:pPr marL="90170" marR="0">
              <a:lnSpc>
                <a:spcPct val="115000"/>
              </a:lnSpc>
            </a:pPr>
            <a:r>
              <a:rPr lang="en-US" sz="2400" dirty="0">
                <a:effectLst/>
                <a:latin typeface="Times New Roman" panose="02020603050405020304" pitchFamily="18" charset="0"/>
                <a:ea typeface="Times New Roman" panose="02020603050405020304" pitchFamily="18" charset="0"/>
              </a:rPr>
              <a:t>7. Acceleration versus velocity.</a:t>
            </a:r>
          </a:p>
          <a:p>
            <a:r>
              <a:rPr lang="en-US" sz="2400" dirty="0">
                <a:effectLst/>
                <a:latin typeface="Times New Roman" panose="02020603050405020304" pitchFamily="18" charset="0"/>
                <a:ea typeface="Times"/>
              </a:rPr>
              <a:t>It is important to realize that it is the </a:t>
            </a:r>
            <a:r>
              <a:rPr lang="en-US" sz="2400" b="1" dirty="0">
                <a:effectLst/>
                <a:latin typeface="Times New Roman" panose="02020603050405020304" pitchFamily="18" charset="0"/>
                <a:ea typeface="Times"/>
              </a:rPr>
              <a:t>acceleration</a:t>
            </a:r>
            <a:r>
              <a:rPr lang="en-US" sz="2400" dirty="0">
                <a:effectLst/>
                <a:latin typeface="Times New Roman" panose="02020603050405020304" pitchFamily="18" charset="0"/>
                <a:ea typeface="Times"/>
              </a:rPr>
              <a:t> that stimulates the otolithic membrane to shift, thereby bending the hairs, not the </a:t>
            </a:r>
            <a:r>
              <a:rPr lang="en-US" sz="2400" b="1" dirty="0">
                <a:effectLst/>
                <a:latin typeface="Times New Roman" panose="02020603050405020304" pitchFamily="18" charset="0"/>
                <a:ea typeface="Times"/>
              </a:rPr>
              <a:t>velocity</a:t>
            </a:r>
            <a:r>
              <a:rPr lang="en-US" sz="2400" dirty="0">
                <a:effectLst/>
                <a:latin typeface="Times New Roman" panose="02020603050405020304" pitchFamily="18" charset="0"/>
                <a:ea typeface="Times"/>
              </a:rPr>
              <a:t> itself. If it had been the velocity that shifted the otoliths, then we would never be able to drive in a </a:t>
            </a:r>
            <a:r>
              <a:rPr lang="en-US" sz="2400" b="1" dirty="0">
                <a:effectLst/>
                <a:latin typeface="Times New Roman" panose="02020603050405020304" pitchFamily="18" charset="0"/>
                <a:ea typeface="Times"/>
              </a:rPr>
              <a:t>car</a:t>
            </a:r>
            <a:r>
              <a:rPr lang="en-US" sz="2400" dirty="0">
                <a:effectLst/>
                <a:latin typeface="Times New Roman" panose="02020603050405020304" pitchFamily="18" charset="0"/>
                <a:ea typeface="Times"/>
              </a:rPr>
              <a:t> or fly in a </a:t>
            </a:r>
            <a:r>
              <a:rPr lang="en-US" sz="2400" b="1" dirty="0">
                <a:effectLst/>
                <a:latin typeface="Times New Roman" panose="02020603050405020304" pitchFamily="18" charset="0"/>
                <a:ea typeface="Times"/>
              </a:rPr>
              <a:t>plane</a:t>
            </a:r>
            <a:r>
              <a:rPr lang="en-US" sz="2400" dirty="0">
                <a:effectLst/>
                <a:latin typeface="Times New Roman" panose="02020603050405020304" pitchFamily="18" charset="0"/>
                <a:ea typeface="Times"/>
              </a:rPr>
              <a:t>. No, it is the </a:t>
            </a:r>
            <a:r>
              <a:rPr lang="en-US" sz="2400" b="1" dirty="0">
                <a:effectLst/>
                <a:latin typeface="Times New Roman" panose="02020603050405020304" pitchFamily="18" charset="0"/>
                <a:ea typeface="Times"/>
              </a:rPr>
              <a:t>change in velocity</a:t>
            </a:r>
            <a:r>
              <a:rPr lang="en-US" sz="2400" dirty="0">
                <a:effectLst/>
                <a:latin typeface="Times New Roman" panose="02020603050405020304" pitchFamily="18" charset="0"/>
                <a:ea typeface="Times"/>
              </a:rPr>
              <a:t> (=acceleration or deceleration) that shifts the otoliths and that is what we feel. </a:t>
            </a:r>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3D8EC84C-D032-249B-A6AC-69C3ED4E2205}"/>
              </a:ext>
            </a:extLst>
          </p:cNvPr>
          <p:cNvSpPr txBox="1"/>
          <p:nvPr/>
        </p:nvSpPr>
        <p:spPr>
          <a:xfrm>
            <a:off x="910721" y="965709"/>
            <a:ext cx="6098458" cy="523220"/>
          </a:xfrm>
          <a:prstGeom prst="rect">
            <a:avLst/>
          </a:prstGeom>
          <a:noFill/>
        </p:spPr>
        <p:txBody>
          <a:bodyPr wrap="square">
            <a:spAutoFit/>
          </a:bodyPr>
          <a:lstStyle/>
          <a:p>
            <a:r>
              <a:rPr lang="en-GB" sz="2800" b="1" dirty="0">
                <a:solidFill>
                  <a:srgbClr val="000000"/>
                </a:solidFill>
                <a:latin typeface="Times New Roman" panose="02020603050405020304" pitchFamily="18" charset="0"/>
                <a:ea typeface="Times"/>
              </a:rPr>
              <a:t>B</a:t>
            </a:r>
            <a:r>
              <a:rPr lang="en-US" sz="2800" b="1" dirty="0">
                <a:solidFill>
                  <a:srgbClr val="000000"/>
                </a:solidFill>
                <a:effectLst/>
                <a:latin typeface="Times New Roman" panose="02020603050405020304" pitchFamily="18" charset="0"/>
                <a:ea typeface="Times"/>
              </a:rPr>
              <a:t>. </a:t>
            </a:r>
            <a:r>
              <a:rPr lang="en-US" sz="2800" b="1" dirty="0">
                <a:effectLst/>
                <a:latin typeface="Times New Roman" panose="02020603050405020304" pitchFamily="18" charset="0"/>
                <a:ea typeface="Times"/>
              </a:rPr>
              <a:t>The Utricle and the Saccule</a:t>
            </a:r>
            <a:r>
              <a:rPr lang="en-US" sz="2800" b="1" dirty="0">
                <a:solidFill>
                  <a:srgbClr val="000000"/>
                </a:solidFill>
                <a:effectLst/>
                <a:latin typeface="Times New Roman" panose="02020603050405020304" pitchFamily="18" charset="0"/>
                <a:ea typeface="Times"/>
              </a:rPr>
              <a:t>:</a:t>
            </a:r>
            <a:r>
              <a:rPr lang="en-US" sz="2800" dirty="0">
                <a:effectLst/>
              </a:rPr>
              <a:t> </a:t>
            </a:r>
            <a:endParaRPr lang="en-US" sz="2800" dirty="0">
              <a:effectLst/>
              <a:latin typeface="Times"/>
              <a:ea typeface="Times"/>
              <a:cs typeface="Times New Roman" panose="02020603050405020304" pitchFamily="18" charset="0"/>
            </a:endParaRPr>
          </a:p>
        </p:txBody>
      </p:sp>
      <p:pic>
        <p:nvPicPr>
          <p:cNvPr id="6" name="Picture 5">
            <a:extLst>
              <a:ext uri="{FF2B5EF4-FFF2-40B4-BE49-F238E27FC236}">
                <a16:creationId xmlns:a16="http://schemas.microsoft.com/office/drawing/2014/main" id="{27AFEA03-F7D6-5C42-AFFC-9AC920DB150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506999" y="1961194"/>
            <a:ext cx="3480047" cy="4045468"/>
          </a:xfrm>
          <a:prstGeom prst="rect">
            <a:avLst/>
          </a:prstGeom>
          <a:noFill/>
          <a:ln>
            <a:noFill/>
          </a:ln>
        </p:spPr>
      </p:pic>
    </p:spTree>
    <p:extLst>
      <p:ext uri="{BB962C8B-B14F-4D97-AF65-F5344CB8AC3E}">
        <p14:creationId xmlns:p14="http://schemas.microsoft.com/office/powerpoint/2010/main" val="25734120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err="1">
                <a:solidFill>
                  <a:schemeClr val="tx2">
                    <a:lumMod val="60000"/>
                    <a:lumOff val="40000"/>
                  </a:schemeClr>
                </a:solidFill>
                <a:latin typeface="Helvetica" pitchFamily="2" charset="0"/>
              </a:rPr>
              <a:t>www.</a:t>
            </a:r>
            <a:r>
              <a:rPr lang="en-US" sz="1200" i="1" dirty="0" err="1">
                <a:solidFill>
                  <a:schemeClr val="tx2">
                    <a:lumMod val="60000"/>
                    <a:lumOff val="40000"/>
                  </a:schemeClr>
                </a:solidFill>
                <a:effectLst/>
                <a:latin typeface="Helvetica" pitchFamily="2" charset="0"/>
              </a:rPr>
              <a:t>BasicPhysiology.org</a:t>
            </a:r>
            <a:r>
              <a:rPr lang="en-US" sz="1200" i="1" dirty="0">
                <a:solidFill>
                  <a:schemeClr val="tx2">
                    <a:lumMod val="60000"/>
                    <a:lumOff val="40000"/>
                  </a:schemeClr>
                </a:solidFill>
                <a:effectLst/>
                <a:latin typeface="Helvetica" pitchFamily="2" charset="0"/>
              </a:rPr>
              <a:t>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H.3.3.3. Equilibrium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#9</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GB" sz="2800" b="1" dirty="0">
                <a:solidFill>
                  <a:schemeClr val="accent1"/>
                </a:solidFill>
                <a:effectLst/>
                <a:latin typeface="Times New Roman" panose="02020603050405020304" pitchFamily="18" charset="0"/>
                <a:ea typeface="Times"/>
                <a:cs typeface="Times New Roman" panose="02020603050405020304" pitchFamily="18" charset="0"/>
              </a:rPr>
              <a:t> H.3.3.3. Equilibrium</a:t>
            </a: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6F42FA4A-D230-14FF-8E68-0673D358AB2E}"/>
              </a:ext>
            </a:extLst>
          </p:cNvPr>
          <p:cNvSpPr txBox="1"/>
          <p:nvPr/>
        </p:nvSpPr>
        <p:spPr>
          <a:xfrm>
            <a:off x="897774" y="1648167"/>
            <a:ext cx="7016516" cy="4284250"/>
          </a:xfrm>
          <a:prstGeom prst="rect">
            <a:avLst/>
          </a:prstGeom>
          <a:noFill/>
        </p:spPr>
        <p:txBody>
          <a:bodyPr wrap="square">
            <a:spAutoFit/>
          </a:bodyPr>
          <a:lstStyle/>
          <a:p>
            <a:pPr marL="100330" marR="0">
              <a:lnSpc>
                <a:spcPct val="115000"/>
              </a:lnSpc>
            </a:pPr>
            <a:r>
              <a:rPr lang="en-US" sz="2400" dirty="0">
                <a:solidFill>
                  <a:srgbClr val="000000"/>
                </a:solidFill>
                <a:effectLst/>
                <a:latin typeface="Times New Roman" panose="02020603050405020304" pitchFamily="18" charset="0"/>
                <a:ea typeface="Times New Roman" panose="02020603050405020304" pitchFamily="18" charset="0"/>
              </a:rPr>
              <a:t>8. Frequency modulation.</a:t>
            </a:r>
            <a:endParaRPr lang="en-US" sz="2400" dirty="0">
              <a:effectLst/>
              <a:latin typeface="Times New Roman" panose="02020603050405020304" pitchFamily="18" charset="0"/>
              <a:ea typeface="Times New Roman" panose="02020603050405020304" pitchFamily="18" charset="0"/>
            </a:endParaRPr>
          </a:p>
          <a:p>
            <a:pPr marL="0" marR="0">
              <a:lnSpc>
                <a:spcPct val="115000"/>
              </a:lnSpc>
            </a:pPr>
            <a:r>
              <a:rPr lang="en-US" sz="2400" dirty="0">
                <a:solidFill>
                  <a:srgbClr val="000000"/>
                </a:solidFill>
                <a:effectLst/>
                <a:latin typeface="Times New Roman" panose="02020603050405020304" pitchFamily="18" charset="0"/>
                <a:ea typeface="Times New Roman" panose="02020603050405020304" pitchFamily="18" charset="0"/>
              </a:rPr>
              <a:t>Note that when the utricle or the saccule are in rest, that then the hair cells </a:t>
            </a:r>
            <a:r>
              <a:rPr lang="en-US" sz="2400" b="1" dirty="0">
                <a:solidFill>
                  <a:srgbClr val="000000"/>
                </a:solidFill>
                <a:effectLst/>
                <a:latin typeface="Times New Roman" panose="02020603050405020304" pitchFamily="18" charset="0"/>
                <a:ea typeface="Times New Roman" panose="02020603050405020304" pitchFamily="18" charset="0"/>
              </a:rPr>
              <a:t>still</a:t>
            </a:r>
            <a:r>
              <a:rPr lang="en-US" sz="2400" dirty="0">
                <a:solidFill>
                  <a:srgbClr val="000000"/>
                </a:solidFill>
                <a:effectLst/>
                <a:latin typeface="Times New Roman" panose="02020603050405020304" pitchFamily="18" charset="0"/>
                <a:ea typeface="Times New Roman" panose="02020603050405020304" pitchFamily="18" charset="0"/>
              </a:rPr>
              <a:t> generate action potentials. In other words, it is actually telling the brain that it is working and that there is at the moment no acceleration or deceleration. But if the frequency increases or decreases, then it can report how </a:t>
            </a:r>
            <a:r>
              <a:rPr lang="en-US" sz="2400" b="1" dirty="0">
                <a:solidFill>
                  <a:srgbClr val="000000"/>
                </a:solidFill>
                <a:effectLst/>
                <a:latin typeface="Times New Roman" panose="02020603050405020304" pitchFamily="18" charset="0"/>
                <a:ea typeface="Times New Roman" panose="02020603050405020304" pitchFamily="18" charset="0"/>
              </a:rPr>
              <a:t>much</a:t>
            </a:r>
            <a:r>
              <a:rPr lang="en-US" sz="2400" dirty="0">
                <a:solidFill>
                  <a:srgbClr val="000000"/>
                </a:solidFill>
                <a:effectLst/>
                <a:latin typeface="Times New Roman" panose="02020603050405020304" pitchFamily="18" charset="0"/>
                <a:ea typeface="Times New Roman" panose="02020603050405020304" pitchFamily="18" charset="0"/>
              </a:rPr>
              <a:t> (the change in frequency) and in which </a:t>
            </a:r>
            <a:r>
              <a:rPr lang="en-US" sz="2400" b="1" dirty="0">
                <a:solidFill>
                  <a:srgbClr val="000000"/>
                </a:solidFill>
                <a:effectLst/>
                <a:latin typeface="Times New Roman" panose="02020603050405020304" pitchFamily="18" charset="0"/>
                <a:ea typeface="Times New Roman" panose="02020603050405020304" pitchFamily="18" charset="0"/>
              </a:rPr>
              <a:t>direction</a:t>
            </a:r>
            <a:r>
              <a:rPr lang="en-US" sz="2400" dirty="0">
                <a:solidFill>
                  <a:srgbClr val="000000"/>
                </a:solidFill>
                <a:effectLst/>
                <a:latin typeface="Times New Roman" panose="02020603050405020304" pitchFamily="18" charset="0"/>
                <a:ea typeface="Times New Roman" panose="02020603050405020304" pitchFamily="18" charset="0"/>
              </a:rPr>
              <a:t> (accelerating or decelerating).</a:t>
            </a:r>
            <a:endParaRPr lang="en-US" sz="2400" dirty="0">
              <a:effectLst/>
              <a:latin typeface="Times New Roman" panose="02020603050405020304" pitchFamily="18" charset="0"/>
              <a:ea typeface="Times New Roman" panose="02020603050405020304" pitchFamily="18" charset="0"/>
            </a:endParaRPr>
          </a:p>
          <a:p>
            <a:endParaRPr lang="en-US" sz="2400" dirty="0">
              <a:solidFill>
                <a:srgbClr val="000000"/>
              </a:solidFill>
              <a:effectLst/>
              <a:latin typeface="Times New Roman" panose="02020603050405020304" pitchFamily="18" charset="0"/>
              <a:ea typeface="Times"/>
              <a:cs typeface="Times New Roman" panose="02020603050405020304" pitchFamily="18" charset="0"/>
            </a:endParaRPr>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3D8EC84C-D032-249B-A6AC-69C3ED4E2205}"/>
              </a:ext>
            </a:extLst>
          </p:cNvPr>
          <p:cNvSpPr txBox="1"/>
          <p:nvPr/>
        </p:nvSpPr>
        <p:spPr>
          <a:xfrm>
            <a:off x="910721" y="965709"/>
            <a:ext cx="6098458" cy="523220"/>
          </a:xfrm>
          <a:prstGeom prst="rect">
            <a:avLst/>
          </a:prstGeom>
          <a:noFill/>
        </p:spPr>
        <p:txBody>
          <a:bodyPr wrap="square">
            <a:spAutoFit/>
          </a:bodyPr>
          <a:lstStyle/>
          <a:p>
            <a:r>
              <a:rPr lang="en-GB" sz="2800" b="1" dirty="0">
                <a:solidFill>
                  <a:srgbClr val="000000"/>
                </a:solidFill>
                <a:latin typeface="Times New Roman" panose="02020603050405020304" pitchFamily="18" charset="0"/>
                <a:ea typeface="Times"/>
              </a:rPr>
              <a:t>B</a:t>
            </a:r>
            <a:r>
              <a:rPr lang="en-US" sz="2800" b="1" dirty="0">
                <a:solidFill>
                  <a:srgbClr val="000000"/>
                </a:solidFill>
                <a:effectLst/>
                <a:latin typeface="Times New Roman" panose="02020603050405020304" pitchFamily="18" charset="0"/>
                <a:ea typeface="Times"/>
              </a:rPr>
              <a:t>. </a:t>
            </a:r>
            <a:r>
              <a:rPr lang="en-US" sz="2800" b="1" dirty="0">
                <a:effectLst/>
                <a:latin typeface="Times New Roman" panose="02020603050405020304" pitchFamily="18" charset="0"/>
                <a:ea typeface="Times"/>
              </a:rPr>
              <a:t>The Utricle and the Saccule</a:t>
            </a:r>
            <a:r>
              <a:rPr lang="en-US" sz="2800" b="1" dirty="0">
                <a:solidFill>
                  <a:srgbClr val="000000"/>
                </a:solidFill>
                <a:effectLst/>
                <a:latin typeface="Times New Roman" panose="02020603050405020304" pitchFamily="18" charset="0"/>
                <a:ea typeface="Times"/>
              </a:rPr>
              <a:t>:</a:t>
            </a:r>
            <a:r>
              <a:rPr lang="en-US" sz="2800" dirty="0">
                <a:effectLst/>
              </a:rPr>
              <a:t> </a:t>
            </a:r>
            <a:endParaRPr lang="en-US" sz="2800" dirty="0">
              <a:effectLst/>
              <a:latin typeface="Times"/>
              <a:ea typeface="Times"/>
              <a:cs typeface="Times New Roman" panose="02020603050405020304" pitchFamily="18" charset="0"/>
            </a:endParaRPr>
          </a:p>
        </p:txBody>
      </p:sp>
      <p:pic>
        <p:nvPicPr>
          <p:cNvPr id="6" name="Picture 5">
            <a:extLst>
              <a:ext uri="{FF2B5EF4-FFF2-40B4-BE49-F238E27FC236}">
                <a16:creationId xmlns:a16="http://schemas.microsoft.com/office/drawing/2014/main" id="{3C823C78-9AE9-8BBF-1DA6-EB0013F7E75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506999" y="1961194"/>
            <a:ext cx="3480047" cy="4045468"/>
          </a:xfrm>
          <a:prstGeom prst="rect">
            <a:avLst/>
          </a:prstGeom>
          <a:noFill/>
          <a:ln>
            <a:noFill/>
          </a:ln>
        </p:spPr>
      </p:pic>
    </p:spTree>
    <p:extLst>
      <p:ext uri="{BB962C8B-B14F-4D97-AF65-F5344CB8AC3E}">
        <p14:creationId xmlns:p14="http://schemas.microsoft.com/office/powerpoint/2010/main" val="12083544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err="1">
                <a:solidFill>
                  <a:schemeClr val="tx2">
                    <a:lumMod val="60000"/>
                    <a:lumOff val="40000"/>
                  </a:schemeClr>
                </a:solidFill>
                <a:latin typeface="Helvetica" pitchFamily="2" charset="0"/>
              </a:rPr>
              <a:t>www.</a:t>
            </a:r>
            <a:r>
              <a:rPr lang="en-US" sz="1200" i="1" dirty="0" err="1">
                <a:solidFill>
                  <a:schemeClr val="tx2">
                    <a:lumMod val="60000"/>
                    <a:lumOff val="40000"/>
                  </a:schemeClr>
                </a:solidFill>
                <a:effectLst/>
                <a:latin typeface="Helvetica" pitchFamily="2" charset="0"/>
              </a:rPr>
              <a:t>BasicPhysiology.org</a:t>
            </a:r>
            <a:r>
              <a:rPr lang="en-US" sz="1200" i="1" dirty="0">
                <a:solidFill>
                  <a:schemeClr val="tx2">
                    <a:lumMod val="60000"/>
                    <a:lumOff val="40000"/>
                  </a:schemeClr>
                </a:solidFill>
                <a:effectLst/>
                <a:latin typeface="Helvetica" pitchFamily="2" charset="0"/>
              </a:rPr>
              <a:t>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H.3.3.3. Equilibrium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#10</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GB" sz="2800" b="1" dirty="0">
                <a:solidFill>
                  <a:schemeClr val="accent1"/>
                </a:solidFill>
                <a:effectLst/>
                <a:latin typeface="Times New Roman" panose="02020603050405020304" pitchFamily="18" charset="0"/>
                <a:ea typeface="Times"/>
                <a:cs typeface="Times New Roman" panose="02020603050405020304" pitchFamily="18" charset="0"/>
              </a:rPr>
              <a:t> H.3.3.3. Equilibrium</a:t>
            </a: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6F42FA4A-D230-14FF-8E68-0673D358AB2E}"/>
              </a:ext>
            </a:extLst>
          </p:cNvPr>
          <p:cNvSpPr txBox="1"/>
          <p:nvPr/>
        </p:nvSpPr>
        <p:spPr>
          <a:xfrm>
            <a:off x="897774" y="1648167"/>
            <a:ext cx="6858860" cy="3123740"/>
          </a:xfrm>
          <a:prstGeom prst="rect">
            <a:avLst/>
          </a:prstGeom>
          <a:noFill/>
        </p:spPr>
        <p:txBody>
          <a:bodyPr wrap="square">
            <a:spAutoFit/>
          </a:bodyPr>
          <a:lstStyle/>
          <a:p>
            <a:pPr marL="0" marR="0">
              <a:lnSpc>
                <a:spcPct val="115000"/>
              </a:lnSpc>
            </a:pP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 The semi-circular canal:</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en-US" sz="2400" dirty="0">
              <a:solidFill>
                <a:srgbClr val="000000"/>
              </a:solidFill>
              <a:effectLst/>
              <a:latin typeface="Times New Roman" panose="02020603050405020304" pitchFamily="18" charset="0"/>
              <a:ea typeface="Times"/>
              <a:cs typeface="Times New Roman" panose="02020603050405020304" pitchFamily="18" charset="0"/>
            </a:endParaRPr>
          </a:p>
          <a:p>
            <a:r>
              <a:rPr lang="en-US" sz="2400" dirty="0">
                <a:solidFill>
                  <a:srgbClr val="000000"/>
                </a:solidFill>
                <a:effectLst/>
                <a:latin typeface="Times New Roman" panose="02020603050405020304" pitchFamily="18" charset="0"/>
                <a:ea typeface="Times"/>
                <a:cs typeface="Times New Roman" panose="02020603050405020304" pitchFamily="18" charset="0"/>
              </a:rPr>
              <a:t>This is a canal that is filled with </a:t>
            </a:r>
            <a:r>
              <a:rPr lang="en-US" sz="2400" b="1" dirty="0">
                <a:solidFill>
                  <a:srgbClr val="000000"/>
                </a:solidFill>
                <a:effectLst/>
                <a:latin typeface="Times New Roman" panose="02020603050405020304" pitchFamily="18" charset="0"/>
                <a:ea typeface="Times"/>
                <a:cs typeface="Times New Roman" panose="02020603050405020304" pitchFamily="18" charset="0"/>
              </a:rPr>
              <a:t>endolymph</a:t>
            </a:r>
            <a:r>
              <a:rPr lang="en-US" sz="2400" dirty="0">
                <a:solidFill>
                  <a:srgbClr val="000000"/>
                </a:solidFill>
                <a:effectLst/>
                <a:latin typeface="Times New Roman" panose="02020603050405020304" pitchFamily="18" charset="0"/>
                <a:ea typeface="Times"/>
                <a:cs typeface="Times New Roman" panose="02020603050405020304" pitchFamily="18" charset="0"/>
              </a:rPr>
              <a:t>. The canal is circular which means that the fluid can move in a circle. At one end of the canal, there is the </a:t>
            </a:r>
            <a:r>
              <a:rPr lang="en-US" sz="2400" b="1" dirty="0">
                <a:solidFill>
                  <a:srgbClr val="000000"/>
                </a:solidFill>
                <a:effectLst/>
                <a:latin typeface="Times New Roman" panose="02020603050405020304" pitchFamily="18" charset="0"/>
                <a:ea typeface="Times"/>
                <a:cs typeface="Times New Roman" panose="02020603050405020304" pitchFamily="18" charset="0"/>
              </a:rPr>
              <a:t>crista </a:t>
            </a:r>
            <a:r>
              <a:rPr lang="en-US" sz="2400" b="1" dirty="0" err="1">
                <a:solidFill>
                  <a:srgbClr val="000000"/>
                </a:solidFill>
                <a:effectLst/>
                <a:latin typeface="Times New Roman" panose="02020603050405020304" pitchFamily="18" charset="0"/>
                <a:ea typeface="Times"/>
                <a:cs typeface="Times New Roman" panose="02020603050405020304" pitchFamily="18" charset="0"/>
              </a:rPr>
              <a:t>ampullaris</a:t>
            </a:r>
            <a:r>
              <a:rPr lang="en-US" sz="2400" b="1" dirty="0">
                <a:solidFill>
                  <a:srgbClr val="000000"/>
                </a:solidFill>
                <a:effectLst/>
                <a:latin typeface="Times New Roman" panose="02020603050405020304" pitchFamily="18" charset="0"/>
                <a:ea typeface="Times"/>
                <a:cs typeface="Times New Roman" panose="02020603050405020304" pitchFamily="18" charset="0"/>
              </a:rPr>
              <a:t> </a:t>
            </a:r>
            <a:r>
              <a:rPr lang="en-US" sz="2400" dirty="0">
                <a:solidFill>
                  <a:srgbClr val="000000"/>
                </a:solidFill>
                <a:effectLst/>
                <a:latin typeface="Times New Roman" panose="02020603050405020304" pitchFamily="18" charset="0"/>
                <a:ea typeface="Times"/>
                <a:cs typeface="Times New Roman" panose="02020603050405020304" pitchFamily="18" charset="0"/>
              </a:rPr>
              <a:t>that detects the movements of the fluid and pass on that information to the vestibular nerve.</a:t>
            </a:r>
          </a:p>
          <a:p>
            <a:pPr marL="0" marR="0">
              <a:lnSpc>
                <a:spcPct val="115000"/>
              </a:lnSpc>
            </a:pPr>
            <a:endPar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3D8EC84C-D032-249B-A6AC-69C3ED4E2205}"/>
              </a:ext>
            </a:extLst>
          </p:cNvPr>
          <p:cNvSpPr txBox="1"/>
          <p:nvPr/>
        </p:nvSpPr>
        <p:spPr>
          <a:xfrm>
            <a:off x="910721" y="965709"/>
            <a:ext cx="6098458" cy="523220"/>
          </a:xfrm>
          <a:prstGeom prst="rect">
            <a:avLst/>
          </a:prstGeom>
          <a:noFill/>
        </p:spPr>
        <p:txBody>
          <a:bodyPr wrap="square">
            <a:spAutoFit/>
          </a:bodyPr>
          <a:lstStyle/>
          <a:p>
            <a:r>
              <a:rPr lang="en-US" sz="2800" b="1" dirty="0">
                <a:solidFill>
                  <a:srgbClr val="000000"/>
                </a:solidFill>
                <a:effectLst/>
                <a:latin typeface="Times New Roman" panose="02020603050405020304" pitchFamily="18" charset="0"/>
                <a:ea typeface="Times"/>
              </a:rPr>
              <a:t>C. The Semi-Circular Canals:</a:t>
            </a:r>
            <a:endParaRPr lang="en-US" sz="2800" dirty="0">
              <a:effectLst/>
              <a:latin typeface="Times"/>
              <a:ea typeface="Times"/>
              <a:cs typeface="Times New Roman" panose="02020603050405020304" pitchFamily="18" charset="0"/>
            </a:endParaRPr>
          </a:p>
        </p:txBody>
      </p:sp>
      <p:pic>
        <p:nvPicPr>
          <p:cNvPr id="6" name="Picture 5">
            <a:extLst>
              <a:ext uri="{FF2B5EF4-FFF2-40B4-BE49-F238E27FC236}">
                <a16:creationId xmlns:a16="http://schemas.microsoft.com/office/drawing/2014/main" id="{22369664-ED1C-576D-15D6-131B297B465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114901" y="1803032"/>
            <a:ext cx="3865605" cy="4124802"/>
          </a:xfrm>
          <a:prstGeom prst="rect">
            <a:avLst/>
          </a:prstGeom>
          <a:noFill/>
          <a:ln>
            <a:noFill/>
          </a:ln>
        </p:spPr>
      </p:pic>
    </p:spTree>
    <p:extLst>
      <p:ext uri="{BB962C8B-B14F-4D97-AF65-F5344CB8AC3E}">
        <p14:creationId xmlns:p14="http://schemas.microsoft.com/office/powerpoint/2010/main" val="3974037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err="1">
                <a:solidFill>
                  <a:schemeClr val="tx2">
                    <a:lumMod val="60000"/>
                    <a:lumOff val="40000"/>
                  </a:schemeClr>
                </a:solidFill>
                <a:latin typeface="Helvetica" pitchFamily="2" charset="0"/>
              </a:rPr>
              <a:t>www.</a:t>
            </a:r>
            <a:r>
              <a:rPr lang="en-US" sz="1200" i="1" dirty="0" err="1">
                <a:solidFill>
                  <a:schemeClr val="tx2">
                    <a:lumMod val="60000"/>
                    <a:lumOff val="40000"/>
                  </a:schemeClr>
                </a:solidFill>
                <a:effectLst/>
                <a:latin typeface="Helvetica" pitchFamily="2" charset="0"/>
              </a:rPr>
              <a:t>BasicPhysiology.org</a:t>
            </a:r>
            <a:r>
              <a:rPr lang="en-US" sz="1200" i="1" dirty="0">
                <a:solidFill>
                  <a:schemeClr val="tx2">
                    <a:lumMod val="60000"/>
                    <a:lumOff val="40000"/>
                  </a:schemeClr>
                </a:solidFill>
                <a:effectLst/>
                <a:latin typeface="Helvetica" pitchFamily="2" charset="0"/>
              </a:rPr>
              <a:t>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H.3.3.3. Equilibrium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#11</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GB" sz="2800" b="1" dirty="0">
                <a:solidFill>
                  <a:schemeClr val="accent1"/>
                </a:solidFill>
                <a:effectLst/>
                <a:latin typeface="Times New Roman" panose="02020603050405020304" pitchFamily="18" charset="0"/>
                <a:ea typeface="Times"/>
                <a:cs typeface="Times New Roman" panose="02020603050405020304" pitchFamily="18" charset="0"/>
              </a:rPr>
              <a:t> H.3.3.3. Equilibrium</a:t>
            </a: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6F42FA4A-D230-14FF-8E68-0673D358AB2E}"/>
              </a:ext>
            </a:extLst>
          </p:cNvPr>
          <p:cNvSpPr txBox="1"/>
          <p:nvPr/>
        </p:nvSpPr>
        <p:spPr>
          <a:xfrm>
            <a:off x="897774" y="1648167"/>
            <a:ext cx="6858860" cy="3456139"/>
          </a:xfrm>
          <a:prstGeom prst="rect">
            <a:avLst/>
          </a:prstGeom>
          <a:noFill/>
        </p:spPr>
        <p:txBody>
          <a:bodyPr wrap="square">
            <a:spAutoFit/>
          </a:bodyPr>
          <a:lstStyle/>
          <a:p>
            <a:pPr marL="0" marR="0">
              <a:lnSpc>
                <a:spcPct val="115000"/>
              </a:lnSpc>
            </a:pPr>
            <a:endPar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nSpc>
                <a:spcPct val="115000"/>
              </a:lnSpc>
            </a:pP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 The orientation of the three semi circular canals.</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nSpc>
                <a:spcPct val="115000"/>
              </a:lnSpc>
            </a:pP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The three canals are oriented in three different directions and at right angles to each other. Like the three faces of a cube: one is at the front plane, one at the side plane and the third at the top plane. In this way, rotation at any angle can be picked up by one or two canals.</a:t>
            </a:r>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3D8EC84C-D032-249B-A6AC-69C3ED4E2205}"/>
              </a:ext>
            </a:extLst>
          </p:cNvPr>
          <p:cNvSpPr txBox="1"/>
          <p:nvPr/>
        </p:nvSpPr>
        <p:spPr>
          <a:xfrm>
            <a:off x="910721" y="965709"/>
            <a:ext cx="6098458" cy="523220"/>
          </a:xfrm>
          <a:prstGeom prst="rect">
            <a:avLst/>
          </a:prstGeom>
          <a:noFill/>
        </p:spPr>
        <p:txBody>
          <a:bodyPr wrap="square">
            <a:spAutoFit/>
          </a:bodyPr>
          <a:lstStyle/>
          <a:p>
            <a:r>
              <a:rPr lang="en-US" sz="2800" b="1" dirty="0">
                <a:solidFill>
                  <a:srgbClr val="000000"/>
                </a:solidFill>
                <a:effectLst/>
                <a:latin typeface="Times New Roman" panose="02020603050405020304" pitchFamily="18" charset="0"/>
                <a:ea typeface="Times"/>
              </a:rPr>
              <a:t>C. The Semi-Circular Canals:</a:t>
            </a:r>
            <a:endParaRPr lang="en-US" sz="2800" dirty="0">
              <a:effectLst/>
              <a:latin typeface="Times"/>
              <a:ea typeface="Times"/>
              <a:cs typeface="Times New Roman" panose="02020603050405020304" pitchFamily="18" charset="0"/>
            </a:endParaRPr>
          </a:p>
        </p:txBody>
      </p:sp>
      <p:pic>
        <p:nvPicPr>
          <p:cNvPr id="12" name="Picture 11">
            <a:extLst>
              <a:ext uri="{FF2B5EF4-FFF2-40B4-BE49-F238E27FC236}">
                <a16:creationId xmlns:a16="http://schemas.microsoft.com/office/drawing/2014/main" id="{15F59E98-78AA-4198-06B7-E5FB47438C3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37038" y="2198538"/>
            <a:ext cx="3743468" cy="3666233"/>
          </a:xfrm>
          <a:prstGeom prst="rect">
            <a:avLst/>
          </a:prstGeom>
          <a:noFill/>
          <a:ln>
            <a:noFill/>
          </a:ln>
        </p:spPr>
      </p:pic>
    </p:spTree>
    <p:extLst>
      <p:ext uri="{BB962C8B-B14F-4D97-AF65-F5344CB8AC3E}">
        <p14:creationId xmlns:p14="http://schemas.microsoft.com/office/powerpoint/2010/main" val="26674287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err="1">
                <a:solidFill>
                  <a:schemeClr val="tx2">
                    <a:lumMod val="60000"/>
                    <a:lumOff val="40000"/>
                  </a:schemeClr>
                </a:solidFill>
                <a:latin typeface="Helvetica" pitchFamily="2" charset="0"/>
              </a:rPr>
              <a:t>www.</a:t>
            </a:r>
            <a:r>
              <a:rPr lang="en-US" sz="1200" i="1" dirty="0" err="1">
                <a:solidFill>
                  <a:schemeClr val="tx2">
                    <a:lumMod val="60000"/>
                    <a:lumOff val="40000"/>
                  </a:schemeClr>
                </a:solidFill>
                <a:effectLst/>
                <a:latin typeface="Helvetica" pitchFamily="2" charset="0"/>
              </a:rPr>
              <a:t>BasicPhysiology.org</a:t>
            </a:r>
            <a:r>
              <a:rPr lang="en-US" sz="1200" i="1" dirty="0">
                <a:solidFill>
                  <a:schemeClr val="tx2">
                    <a:lumMod val="60000"/>
                    <a:lumOff val="40000"/>
                  </a:schemeClr>
                </a:solidFill>
                <a:effectLst/>
                <a:latin typeface="Helvetica" pitchFamily="2" charset="0"/>
              </a:rPr>
              <a:t>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H.3.3.3. Equilibrium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#12</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GB" sz="2800" b="1" dirty="0">
                <a:solidFill>
                  <a:schemeClr val="accent1"/>
                </a:solidFill>
                <a:effectLst/>
                <a:latin typeface="Times New Roman" panose="02020603050405020304" pitchFamily="18" charset="0"/>
                <a:ea typeface="Times"/>
                <a:cs typeface="Times New Roman" panose="02020603050405020304" pitchFamily="18" charset="0"/>
              </a:rPr>
              <a:t> H.3.3.3. Equilibrium</a:t>
            </a: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6F42FA4A-D230-14FF-8E68-0673D358AB2E}"/>
              </a:ext>
            </a:extLst>
          </p:cNvPr>
          <p:cNvSpPr txBox="1"/>
          <p:nvPr/>
        </p:nvSpPr>
        <p:spPr>
          <a:xfrm>
            <a:off x="897774" y="1648167"/>
            <a:ext cx="5386336" cy="4228850"/>
          </a:xfrm>
          <a:prstGeom prst="rect">
            <a:avLst/>
          </a:prstGeom>
          <a:noFill/>
        </p:spPr>
        <p:txBody>
          <a:bodyPr wrap="square">
            <a:spAutoFit/>
          </a:bodyPr>
          <a:lstStyle/>
          <a:p>
            <a:pPr marL="0" marR="0">
              <a:lnSpc>
                <a:spcPct val="115000"/>
              </a:lnSpc>
            </a:pP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Clr>
                <a:srgbClr val="000000"/>
              </a:buClr>
              <a:buFont typeface="-webkit-standard"/>
              <a:buAutoNum type="arabicPeriod" startAt="3"/>
            </a:pPr>
            <a:r>
              <a:rPr lang="en-US" sz="2400" dirty="0">
                <a:solidFill>
                  <a:srgbClr val="000000"/>
                </a:solidFill>
                <a:effectLst/>
                <a:latin typeface="Times New Roman" panose="02020603050405020304" pitchFamily="18" charset="0"/>
                <a:ea typeface="Times"/>
                <a:cs typeface="Times New Roman" panose="02020603050405020304" pitchFamily="18" charset="0"/>
              </a:rPr>
              <a:t>The Crista </a:t>
            </a:r>
            <a:r>
              <a:rPr lang="en-US" sz="2400" dirty="0" err="1">
                <a:solidFill>
                  <a:srgbClr val="000000"/>
                </a:solidFill>
                <a:effectLst/>
                <a:latin typeface="Times New Roman" panose="02020603050405020304" pitchFamily="18" charset="0"/>
                <a:ea typeface="Times"/>
                <a:cs typeface="Times New Roman" panose="02020603050405020304" pitchFamily="18" charset="0"/>
              </a:rPr>
              <a:t>Ampullaris</a:t>
            </a:r>
            <a:endParaRPr lang="en-US" sz="2400" dirty="0">
              <a:effectLst/>
              <a:latin typeface="Times New Roman" panose="02020603050405020304" pitchFamily="18" charset="0"/>
              <a:ea typeface="Times"/>
              <a:cs typeface="Times New Roman" panose="02020603050405020304" pitchFamily="18" charset="0"/>
            </a:endParaRPr>
          </a:p>
          <a:p>
            <a:pPr marL="0" marR="0">
              <a:lnSpc>
                <a:spcPct val="115000"/>
              </a:lnSpc>
            </a:pPr>
            <a:endPar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nSpc>
                <a:spcPct val="115000"/>
              </a:lnSpc>
            </a:pP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As in the macula, there are hair cells in the bottom of the canal. The hairs are fixed to a "cupula" (= sort of a hat) which is a gelatinous mass. This </a:t>
            </a:r>
            <a:r>
              <a:rPr lang="en-US" sz="24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cupula</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can turn left or right, depending on the flow of the endolymph.</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R="0" lvl="0">
              <a:spcBef>
                <a:spcPts val="0"/>
              </a:spcBef>
              <a:spcAft>
                <a:spcPts val="0"/>
              </a:spcAft>
              <a:buClr>
                <a:srgbClr val="000000"/>
              </a:buClr>
            </a:pPr>
            <a:endParaRPr lang="en-US" sz="2400" dirty="0">
              <a:solidFill>
                <a:srgbClr val="000000"/>
              </a:solidFill>
              <a:effectLst/>
              <a:latin typeface="Times New Roman" panose="02020603050405020304" pitchFamily="18" charset="0"/>
              <a:ea typeface="Times"/>
              <a:cs typeface="Times New Roman" panose="02020603050405020304" pitchFamily="18" charset="0"/>
            </a:endParaRPr>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3D8EC84C-D032-249B-A6AC-69C3ED4E2205}"/>
              </a:ext>
            </a:extLst>
          </p:cNvPr>
          <p:cNvSpPr txBox="1"/>
          <p:nvPr/>
        </p:nvSpPr>
        <p:spPr>
          <a:xfrm>
            <a:off x="910721" y="965709"/>
            <a:ext cx="6098458" cy="523220"/>
          </a:xfrm>
          <a:prstGeom prst="rect">
            <a:avLst/>
          </a:prstGeom>
          <a:noFill/>
        </p:spPr>
        <p:txBody>
          <a:bodyPr wrap="square">
            <a:spAutoFit/>
          </a:bodyPr>
          <a:lstStyle/>
          <a:p>
            <a:r>
              <a:rPr lang="en-US" sz="2800" b="1" dirty="0">
                <a:solidFill>
                  <a:srgbClr val="000000"/>
                </a:solidFill>
                <a:effectLst/>
                <a:latin typeface="Times New Roman" panose="02020603050405020304" pitchFamily="18" charset="0"/>
                <a:ea typeface="Times"/>
              </a:rPr>
              <a:t>C. The Semi-Circular Canals:</a:t>
            </a:r>
            <a:endParaRPr lang="en-US" sz="2800" dirty="0">
              <a:effectLst/>
              <a:latin typeface="Times"/>
              <a:ea typeface="Times"/>
              <a:cs typeface="Times New Roman" panose="02020603050405020304" pitchFamily="18" charset="0"/>
            </a:endParaRPr>
          </a:p>
        </p:txBody>
      </p:sp>
      <p:pic>
        <p:nvPicPr>
          <p:cNvPr id="6" name="Picture 5">
            <a:extLst>
              <a:ext uri="{FF2B5EF4-FFF2-40B4-BE49-F238E27FC236}">
                <a16:creationId xmlns:a16="http://schemas.microsoft.com/office/drawing/2014/main" id="{14C38991-FE51-EEDC-A26F-C4B4F4914BF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77481" y="2031256"/>
            <a:ext cx="5386336" cy="2225433"/>
          </a:xfrm>
          <a:prstGeom prst="rect">
            <a:avLst/>
          </a:prstGeom>
          <a:noFill/>
          <a:ln>
            <a:noFill/>
          </a:ln>
        </p:spPr>
      </p:pic>
    </p:spTree>
    <p:extLst>
      <p:ext uri="{BB962C8B-B14F-4D97-AF65-F5344CB8AC3E}">
        <p14:creationId xmlns:p14="http://schemas.microsoft.com/office/powerpoint/2010/main" val="40981405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err="1">
                <a:solidFill>
                  <a:schemeClr val="tx2">
                    <a:lumMod val="60000"/>
                    <a:lumOff val="40000"/>
                  </a:schemeClr>
                </a:solidFill>
                <a:latin typeface="Helvetica" pitchFamily="2" charset="0"/>
              </a:rPr>
              <a:t>www.</a:t>
            </a:r>
            <a:r>
              <a:rPr lang="en-US" sz="1200" i="1" dirty="0" err="1">
                <a:solidFill>
                  <a:schemeClr val="tx2">
                    <a:lumMod val="60000"/>
                    <a:lumOff val="40000"/>
                  </a:schemeClr>
                </a:solidFill>
                <a:effectLst/>
                <a:latin typeface="Helvetica" pitchFamily="2" charset="0"/>
              </a:rPr>
              <a:t>BasicPhysiology.org</a:t>
            </a:r>
            <a:r>
              <a:rPr lang="en-US" sz="1200" i="1" dirty="0">
                <a:solidFill>
                  <a:schemeClr val="tx2">
                    <a:lumMod val="60000"/>
                    <a:lumOff val="40000"/>
                  </a:schemeClr>
                </a:solidFill>
                <a:effectLst/>
                <a:latin typeface="Helvetica" pitchFamily="2" charset="0"/>
              </a:rPr>
              <a:t>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H.3.3.3. Equilibrium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#13</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GB" sz="2800" b="1" dirty="0">
                <a:solidFill>
                  <a:schemeClr val="accent1"/>
                </a:solidFill>
                <a:effectLst/>
                <a:latin typeface="Times New Roman" panose="02020603050405020304" pitchFamily="18" charset="0"/>
                <a:ea typeface="Times"/>
                <a:cs typeface="Times New Roman" panose="02020603050405020304" pitchFamily="18" charset="0"/>
              </a:rPr>
              <a:t> H.3.3.3. Equilibrium</a:t>
            </a: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6F42FA4A-D230-14FF-8E68-0673D358AB2E}"/>
              </a:ext>
            </a:extLst>
          </p:cNvPr>
          <p:cNvSpPr txBox="1"/>
          <p:nvPr/>
        </p:nvSpPr>
        <p:spPr>
          <a:xfrm>
            <a:off x="897774" y="1648167"/>
            <a:ext cx="6858860" cy="4154984"/>
          </a:xfrm>
          <a:prstGeom prst="rect">
            <a:avLst/>
          </a:prstGeom>
          <a:noFill/>
        </p:spPr>
        <p:txBody>
          <a:bodyPr wrap="square">
            <a:spAutoFit/>
          </a:bodyPr>
          <a:lstStyle/>
          <a:p>
            <a:pPr marR="0" lvl="0">
              <a:spcBef>
                <a:spcPts val="0"/>
              </a:spcBef>
              <a:spcAft>
                <a:spcPts val="0"/>
              </a:spcAft>
              <a:buClr>
                <a:srgbClr val="000000"/>
              </a:buClr>
            </a:pPr>
            <a:r>
              <a:rPr lang="en-US" sz="2400" dirty="0">
                <a:solidFill>
                  <a:srgbClr val="000000"/>
                </a:solidFill>
                <a:effectLst/>
                <a:latin typeface="Times New Roman" panose="02020603050405020304" pitchFamily="18" charset="0"/>
                <a:ea typeface="Times"/>
                <a:cs typeface="Times New Roman" panose="02020603050405020304" pitchFamily="18" charset="0"/>
              </a:rPr>
              <a:t>4. How does it work?</a:t>
            </a:r>
            <a:endParaRPr lang="en-US" sz="2400" dirty="0">
              <a:effectLst/>
              <a:latin typeface="Times New Roman" panose="02020603050405020304" pitchFamily="18" charset="0"/>
              <a:ea typeface="Times"/>
              <a:cs typeface="Times New Roman" panose="02020603050405020304" pitchFamily="18" charset="0"/>
            </a:endParaRPr>
          </a:p>
          <a:p>
            <a:r>
              <a:rPr lang="en-US" sz="2400" dirty="0">
                <a:solidFill>
                  <a:srgbClr val="000000"/>
                </a:solidFill>
                <a:effectLst/>
                <a:latin typeface="Times New Roman" panose="02020603050405020304" pitchFamily="18" charset="0"/>
                <a:ea typeface="Times"/>
                <a:cs typeface="Times New Roman" panose="02020603050405020304" pitchFamily="18" charset="0"/>
              </a:rPr>
              <a:t>When the head starts to </a:t>
            </a:r>
            <a:r>
              <a:rPr lang="en-US" sz="2400" b="1" dirty="0">
                <a:solidFill>
                  <a:srgbClr val="000000"/>
                </a:solidFill>
                <a:effectLst/>
                <a:latin typeface="Times New Roman" panose="02020603050405020304" pitchFamily="18" charset="0"/>
                <a:ea typeface="Times"/>
                <a:cs typeface="Times New Roman" panose="02020603050405020304" pitchFamily="18" charset="0"/>
              </a:rPr>
              <a:t>rotate</a:t>
            </a:r>
            <a:r>
              <a:rPr lang="en-US" sz="2400" dirty="0">
                <a:solidFill>
                  <a:srgbClr val="000000"/>
                </a:solidFill>
                <a:effectLst/>
                <a:latin typeface="Times New Roman" panose="02020603050405020304" pitchFamily="18" charset="0"/>
                <a:ea typeface="Times"/>
                <a:cs typeface="Times New Roman" panose="02020603050405020304" pitchFamily="18" charset="0"/>
              </a:rPr>
              <a:t>, the bone (=skull), and therefore the canal will also start rotating. But the </a:t>
            </a:r>
            <a:r>
              <a:rPr lang="en-US" sz="2400" dirty="0" err="1">
                <a:solidFill>
                  <a:srgbClr val="000000"/>
                </a:solidFill>
                <a:effectLst/>
                <a:latin typeface="Times New Roman" panose="02020603050405020304" pitchFamily="18" charset="0"/>
                <a:ea typeface="Times"/>
                <a:cs typeface="Times New Roman" panose="02020603050405020304" pitchFamily="18" charset="0"/>
              </a:rPr>
              <a:t>endolymphe</a:t>
            </a:r>
            <a:r>
              <a:rPr lang="en-US" sz="2400" dirty="0">
                <a:solidFill>
                  <a:srgbClr val="000000"/>
                </a:solidFill>
                <a:effectLst/>
                <a:latin typeface="Times New Roman" panose="02020603050405020304" pitchFamily="18" charset="0"/>
                <a:ea typeface="Times"/>
                <a:cs typeface="Times New Roman" panose="02020603050405020304" pitchFamily="18" charset="0"/>
              </a:rPr>
              <a:t>, due to its </a:t>
            </a:r>
            <a:r>
              <a:rPr lang="en-US" sz="2400" b="1" dirty="0">
                <a:solidFill>
                  <a:srgbClr val="000000"/>
                </a:solidFill>
                <a:effectLst/>
                <a:latin typeface="Times New Roman" panose="02020603050405020304" pitchFamily="18" charset="0"/>
                <a:ea typeface="Times"/>
                <a:cs typeface="Times New Roman" panose="02020603050405020304" pitchFamily="18" charset="0"/>
              </a:rPr>
              <a:t>inertia</a:t>
            </a:r>
            <a:r>
              <a:rPr lang="en-US" sz="2400" dirty="0">
                <a:solidFill>
                  <a:srgbClr val="000000"/>
                </a:solidFill>
                <a:effectLst/>
                <a:latin typeface="Times New Roman" panose="02020603050405020304" pitchFamily="18" charset="0"/>
                <a:ea typeface="Times"/>
                <a:cs typeface="Times New Roman" panose="02020603050405020304" pitchFamily="18" charset="0"/>
              </a:rPr>
              <a:t>, will not move immediately. So, if the head rotates in direction (</a:t>
            </a:r>
            <a:r>
              <a:rPr lang="en-US" sz="2400" b="1" dirty="0">
                <a:solidFill>
                  <a:srgbClr val="000000"/>
                </a:solidFill>
                <a:effectLst/>
                <a:latin typeface="Times New Roman" panose="02020603050405020304" pitchFamily="18" charset="0"/>
                <a:ea typeface="Times"/>
                <a:cs typeface="Times New Roman" panose="02020603050405020304" pitchFamily="18" charset="0"/>
              </a:rPr>
              <a:t>a)</a:t>
            </a:r>
            <a:r>
              <a:rPr lang="en-US" sz="2400" dirty="0">
                <a:solidFill>
                  <a:srgbClr val="000000"/>
                </a:solidFill>
                <a:effectLst/>
                <a:latin typeface="Times New Roman" panose="02020603050405020304" pitchFamily="18" charset="0"/>
                <a:ea typeface="Times"/>
                <a:cs typeface="Times New Roman" panose="02020603050405020304" pitchFamily="18" charset="0"/>
              </a:rPr>
              <a:t>, then the fluid, which lags behind, will flow in the opposite direction (</a:t>
            </a:r>
            <a:r>
              <a:rPr lang="en-US" sz="2400" b="1" dirty="0">
                <a:solidFill>
                  <a:srgbClr val="000000"/>
                </a:solidFill>
                <a:effectLst/>
                <a:latin typeface="Times New Roman" panose="02020603050405020304" pitchFamily="18" charset="0"/>
                <a:ea typeface="Times"/>
                <a:cs typeface="Times New Roman" panose="02020603050405020304" pitchFamily="18" charset="0"/>
              </a:rPr>
              <a:t>b</a:t>
            </a:r>
            <a:r>
              <a:rPr lang="en-US" sz="2400" dirty="0">
                <a:solidFill>
                  <a:srgbClr val="000000"/>
                </a:solidFill>
                <a:effectLst/>
                <a:latin typeface="Times New Roman" panose="02020603050405020304" pitchFamily="18" charset="0"/>
                <a:ea typeface="Times"/>
                <a:cs typeface="Times New Roman" panose="02020603050405020304" pitchFamily="18" charset="0"/>
              </a:rPr>
              <a:t>). This fluid flow will push the cupula to bend to the left (</a:t>
            </a:r>
            <a:r>
              <a:rPr lang="en-US" sz="2400" b="1" dirty="0">
                <a:solidFill>
                  <a:srgbClr val="000000"/>
                </a:solidFill>
                <a:effectLst/>
                <a:latin typeface="Times New Roman" panose="02020603050405020304" pitchFamily="18" charset="0"/>
                <a:ea typeface="Times"/>
                <a:cs typeface="Times New Roman" panose="02020603050405020304" pitchFamily="18" charset="0"/>
              </a:rPr>
              <a:t>c</a:t>
            </a:r>
            <a:r>
              <a:rPr lang="en-US" sz="2400" dirty="0">
                <a:solidFill>
                  <a:srgbClr val="000000"/>
                </a:solidFill>
                <a:effectLst/>
                <a:latin typeface="Times New Roman" panose="02020603050405020304" pitchFamily="18" charset="0"/>
                <a:ea typeface="Times"/>
                <a:cs typeface="Times New Roman" panose="02020603050405020304" pitchFamily="18" charset="0"/>
              </a:rPr>
              <a:t>). If the head rotates in the opposite direction, then of course, the fluid will also flow in the opposite direction and the cupula will bend to the right.</a:t>
            </a:r>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3D8EC84C-D032-249B-A6AC-69C3ED4E2205}"/>
              </a:ext>
            </a:extLst>
          </p:cNvPr>
          <p:cNvSpPr txBox="1"/>
          <p:nvPr/>
        </p:nvSpPr>
        <p:spPr>
          <a:xfrm>
            <a:off x="910721" y="965709"/>
            <a:ext cx="6098458" cy="523220"/>
          </a:xfrm>
          <a:prstGeom prst="rect">
            <a:avLst/>
          </a:prstGeom>
          <a:noFill/>
        </p:spPr>
        <p:txBody>
          <a:bodyPr wrap="square">
            <a:spAutoFit/>
          </a:bodyPr>
          <a:lstStyle/>
          <a:p>
            <a:r>
              <a:rPr lang="en-US" sz="2800" b="1" dirty="0">
                <a:solidFill>
                  <a:srgbClr val="000000"/>
                </a:solidFill>
                <a:effectLst/>
                <a:latin typeface="Times New Roman" panose="02020603050405020304" pitchFamily="18" charset="0"/>
                <a:ea typeface="Times"/>
              </a:rPr>
              <a:t>C. The Semi-Circular Canals:</a:t>
            </a:r>
            <a:endParaRPr lang="en-US" sz="2800" dirty="0">
              <a:effectLst/>
              <a:latin typeface="Times"/>
              <a:ea typeface="Times"/>
              <a:cs typeface="Times New Roman" panose="02020603050405020304" pitchFamily="18" charset="0"/>
            </a:endParaRPr>
          </a:p>
        </p:txBody>
      </p:sp>
      <p:pic>
        <p:nvPicPr>
          <p:cNvPr id="6" name="Picture 5">
            <a:extLst>
              <a:ext uri="{FF2B5EF4-FFF2-40B4-BE49-F238E27FC236}">
                <a16:creationId xmlns:a16="http://schemas.microsoft.com/office/drawing/2014/main" id="{6714D977-9050-B103-3FEF-CFF87D9A98E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165704" y="1126319"/>
            <a:ext cx="3745765" cy="5084686"/>
          </a:xfrm>
          <a:prstGeom prst="rect">
            <a:avLst/>
          </a:prstGeom>
          <a:noFill/>
          <a:ln>
            <a:noFill/>
          </a:ln>
        </p:spPr>
      </p:pic>
    </p:spTree>
    <p:extLst>
      <p:ext uri="{BB962C8B-B14F-4D97-AF65-F5344CB8AC3E}">
        <p14:creationId xmlns:p14="http://schemas.microsoft.com/office/powerpoint/2010/main" val="9838678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err="1">
                <a:solidFill>
                  <a:schemeClr val="tx2">
                    <a:lumMod val="60000"/>
                    <a:lumOff val="40000"/>
                  </a:schemeClr>
                </a:solidFill>
                <a:latin typeface="Helvetica" pitchFamily="2" charset="0"/>
              </a:rPr>
              <a:t>www.</a:t>
            </a:r>
            <a:r>
              <a:rPr lang="en-US" sz="1200" i="1" dirty="0" err="1">
                <a:solidFill>
                  <a:schemeClr val="tx2">
                    <a:lumMod val="60000"/>
                    <a:lumOff val="40000"/>
                  </a:schemeClr>
                </a:solidFill>
                <a:effectLst/>
                <a:latin typeface="Helvetica" pitchFamily="2" charset="0"/>
              </a:rPr>
              <a:t>BasicPhysiology.org</a:t>
            </a:r>
            <a:r>
              <a:rPr lang="en-US" sz="1200" i="1" dirty="0">
                <a:solidFill>
                  <a:schemeClr val="tx2">
                    <a:lumMod val="60000"/>
                    <a:lumOff val="40000"/>
                  </a:schemeClr>
                </a:solidFill>
                <a:effectLst/>
                <a:latin typeface="Helvetica" pitchFamily="2" charset="0"/>
              </a:rPr>
              <a:t>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H.3.3.3. Equilibrium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#14</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GB" sz="2800" b="1" dirty="0">
                <a:solidFill>
                  <a:schemeClr val="accent1"/>
                </a:solidFill>
                <a:effectLst/>
                <a:latin typeface="Times New Roman" panose="02020603050405020304" pitchFamily="18" charset="0"/>
                <a:ea typeface="Times"/>
                <a:cs typeface="Times New Roman" panose="02020603050405020304" pitchFamily="18" charset="0"/>
              </a:rPr>
              <a:t> H.3.3.3. Equilibrium</a:t>
            </a: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6F42FA4A-D230-14FF-8E68-0673D358AB2E}"/>
              </a:ext>
            </a:extLst>
          </p:cNvPr>
          <p:cNvSpPr txBox="1"/>
          <p:nvPr/>
        </p:nvSpPr>
        <p:spPr>
          <a:xfrm>
            <a:off x="897774" y="1648167"/>
            <a:ext cx="5345781" cy="4210383"/>
          </a:xfrm>
          <a:prstGeom prst="rect">
            <a:avLst/>
          </a:prstGeom>
          <a:noFill/>
        </p:spPr>
        <p:txBody>
          <a:bodyPr wrap="square">
            <a:spAutoFit/>
          </a:bodyPr>
          <a:lstStyle/>
          <a:p>
            <a:pPr marR="0" lvl="0" algn="just">
              <a:lnSpc>
                <a:spcPct val="115000"/>
              </a:lnSpc>
              <a:buClr>
                <a:srgbClr val="000000"/>
              </a:buClr>
            </a:pP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 Frequency Modulation</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en-US" sz="2400" dirty="0">
                <a:solidFill>
                  <a:srgbClr val="000000"/>
                </a:solidFill>
                <a:effectLst/>
                <a:latin typeface="Times New Roman" panose="02020603050405020304" pitchFamily="18" charset="0"/>
                <a:ea typeface="Times"/>
                <a:cs typeface="Times New Roman" panose="02020603050405020304" pitchFamily="18" charset="0"/>
              </a:rPr>
              <a:t>As in the saccule and utricle, it is crucial to know whether the head its rotating to the right or to the left. Therefore, in a similar way, there is a system of</a:t>
            </a:r>
            <a:r>
              <a:rPr lang="en-US" sz="2400" b="1" dirty="0">
                <a:solidFill>
                  <a:srgbClr val="000000"/>
                </a:solidFill>
                <a:effectLst/>
                <a:latin typeface="Times New Roman" panose="02020603050405020304" pitchFamily="18" charset="0"/>
                <a:ea typeface="Times"/>
                <a:cs typeface="Times New Roman" panose="02020603050405020304" pitchFamily="18" charset="0"/>
              </a:rPr>
              <a:t> modulating</a:t>
            </a:r>
            <a:r>
              <a:rPr lang="en-US" sz="2400" dirty="0">
                <a:solidFill>
                  <a:srgbClr val="000000"/>
                </a:solidFill>
                <a:effectLst/>
                <a:latin typeface="Times New Roman" panose="02020603050405020304" pitchFamily="18" charset="0"/>
                <a:ea typeface="Times"/>
                <a:cs typeface="Times New Roman" panose="02020603050405020304" pitchFamily="18" charset="0"/>
              </a:rPr>
              <a:t> the intracellular potential to action potential frequency. Thus, rotation in one direction will </a:t>
            </a:r>
            <a:r>
              <a:rPr lang="en-US" sz="2400" b="1" dirty="0">
                <a:solidFill>
                  <a:srgbClr val="000000"/>
                </a:solidFill>
                <a:effectLst/>
                <a:latin typeface="Times New Roman" panose="02020603050405020304" pitchFamily="18" charset="0"/>
                <a:ea typeface="Times"/>
                <a:cs typeface="Times New Roman" panose="02020603050405020304" pitchFamily="18" charset="0"/>
              </a:rPr>
              <a:t>increase</a:t>
            </a:r>
            <a:r>
              <a:rPr lang="en-US" sz="2400" dirty="0">
                <a:solidFill>
                  <a:srgbClr val="000000"/>
                </a:solidFill>
                <a:effectLst/>
                <a:latin typeface="Times New Roman" panose="02020603050405020304" pitchFamily="18" charset="0"/>
                <a:ea typeface="Times"/>
                <a:cs typeface="Times New Roman" panose="02020603050405020304" pitchFamily="18" charset="0"/>
              </a:rPr>
              <a:t> the (resting) frequency whereas rotation in the opposite direction will cause a </a:t>
            </a:r>
            <a:r>
              <a:rPr lang="en-US" sz="2400" b="1" dirty="0">
                <a:solidFill>
                  <a:srgbClr val="000000"/>
                </a:solidFill>
                <a:effectLst/>
                <a:latin typeface="Times New Roman" panose="02020603050405020304" pitchFamily="18" charset="0"/>
                <a:ea typeface="Times"/>
                <a:cs typeface="Times New Roman" panose="02020603050405020304" pitchFamily="18" charset="0"/>
              </a:rPr>
              <a:t>decrease</a:t>
            </a:r>
            <a:r>
              <a:rPr lang="en-US" sz="2400" dirty="0">
                <a:solidFill>
                  <a:srgbClr val="000000"/>
                </a:solidFill>
                <a:effectLst/>
                <a:latin typeface="Times New Roman" panose="02020603050405020304" pitchFamily="18" charset="0"/>
                <a:ea typeface="Times"/>
                <a:cs typeface="Times New Roman" panose="02020603050405020304" pitchFamily="18" charset="0"/>
              </a:rPr>
              <a:t> in the resting frequency.</a:t>
            </a:r>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3D8EC84C-D032-249B-A6AC-69C3ED4E2205}"/>
              </a:ext>
            </a:extLst>
          </p:cNvPr>
          <p:cNvSpPr txBox="1"/>
          <p:nvPr/>
        </p:nvSpPr>
        <p:spPr>
          <a:xfrm>
            <a:off x="910721" y="965709"/>
            <a:ext cx="6098458" cy="523220"/>
          </a:xfrm>
          <a:prstGeom prst="rect">
            <a:avLst/>
          </a:prstGeom>
          <a:noFill/>
        </p:spPr>
        <p:txBody>
          <a:bodyPr wrap="square">
            <a:spAutoFit/>
          </a:bodyPr>
          <a:lstStyle/>
          <a:p>
            <a:r>
              <a:rPr lang="en-US" sz="2800" b="1" dirty="0">
                <a:solidFill>
                  <a:srgbClr val="000000"/>
                </a:solidFill>
                <a:effectLst/>
                <a:latin typeface="Times New Roman" panose="02020603050405020304" pitchFamily="18" charset="0"/>
                <a:ea typeface="Times"/>
              </a:rPr>
              <a:t>C. The Semi-Circular Canals:</a:t>
            </a:r>
            <a:endParaRPr lang="en-US" sz="2800" dirty="0">
              <a:effectLst/>
              <a:latin typeface="Times"/>
              <a:ea typeface="Times"/>
              <a:cs typeface="Times New Roman" panose="02020603050405020304" pitchFamily="18" charset="0"/>
            </a:endParaRPr>
          </a:p>
        </p:txBody>
      </p:sp>
      <p:pic>
        <p:nvPicPr>
          <p:cNvPr id="6" name="Picture 5">
            <a:extLst>
              <a:ext uri="{FF2B5EF4-FFF2-40B4-BE49-F238E27FC236}">
                <a16:creationId xmlns:a16="http://schemas.microsoft.com/office/drawing/2014/main" id="{56FDE560-0E91-A8CB-9E7A-4FDEBCF5A54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08364" y="2094404"/>
            <a:ext cx="5345781" cy="2619486"/>
          </a:xfrm>
          <a:prstGeom prst="rect">
            <a:avLst/>
          </a:prstGeom>
          <a:noFill/>
          <a:ln>
            <a:noFill/>
          </a:ln>
        </p:spPr>
      </p:pic>
    </p:spTree>
    <p:extLst>
      <p:ext uri="{BB962C8B-B14F-4D97-AF65-F5344CB8AC3E}">
        <p14:creationId xmlns:p14="http://schemas.microsoft.com/office/powerpoint/2010/main" val="25064555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err="1">
                <a:solidFill>
                  <a:schemeClr val="tx2">
                    <a:lumMod val="60000"/>
                    <a:lumOff val="40000"/>
                  </a:schemeClr>
                </a:solidFill>
                <a:latin typeface="Helvetica" pitchFamily="2" charset="0"/>
              </a:rPr>
              <a:t>www.</a:t>
            </a:r>
            <a:r>
              <a:rPr lang="en-US" sz="1200" i="1" dirty="0" err="1">
                <a:solidFill>
                  <a:schemeClr val="tx2">
                    <a:lumMod val="60000"/>
                    <a:lumOff val="40000"/>
                  </a:schemeClr>
                </a:solidFill>
                <a:effectLst/>
                <a:latin typeface="Helvetica" pitchFamily="2" charset="0"/>
              </a:rPr>
              <a:t>BasicPhysiology.org</a:t>
            </a:r>
            <a:r>
              <a:rPr lang="en-US" sz="1200" i="1" dirty="0">
                <a:solidFill>
                  <a:schemeClr val="tx2">
                    <a:lumMod val="60000"/>
                    <a:lumOff val="40000"/>
                  </a:schemeClr>
                </a:solidFill>
                <a:effectLst/>
                <a:latin typeface="Helvetica" pitchFamily="2" charset="0"/>
              </a:rPr>
              <a:t>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H.3.3.3. Equilibrium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#15</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GB" sz="2800" b="1" dirty="0">
                <a:solidFill>
                  <a:schemeClr val="accent1"/>
                </a:solidFill>
                <a:effectLst/>
                <a:latin typeface="Times New Roman" panose="02020603050405020304" pitchFamily="18" charset="0"/>
                <a:ea typeface="Times"/>
                <a:cs typeface="Times New Roman" panose="02020603050405020304" pitchFamily="18" charset="0"/>
              </a:rPr>
              <a:t> H.3.3.3. Equilibrium</a:t>
            </a: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6F42FA4A-D230-14FF-8E68-0673D358AB2E}"/>
              </a:ext>
            </a:extLst>
          </p:cNvPr>
          <p:cNvSpPr txBox="1"/>
          <p:nvPr/>
        </p:nvSpPr>
        <p:spPr>
          <a:xfrm>
            <a:off x="897774" y="1648167"/>
            <a:ext cx="5345781" cy="2585323"/>
          </a:xfrm>
          <a:prstGeom prst="rect">
            <a:avLst/>
          </a:prstGeom>
          <a:noFill/>
        </p:spPr>
        <p:txBody>
          <a:bodyPr wrap="square">
            <a:spAutoFit/>
          </a:bodyPr>
          <a:lstStyle/>
          <a:p>
            <a:pPr marL="0" marR="0">
              <a:lnSpc>
                <a:spcPct val="115000"/>
              </a:lnSpc>
            </a:pP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nSpc>
                <a:spcPct val="115000"/>
              </a:lnSpc>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1. </a:t>
            </a: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Three systems </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are involved in our balance:</a:t>
            </a:r>
          </a:p>
          <a:p>
            <a:pPr marL="0" marR="0">
              <a:lnSpc>
                <a:spcPct val="115000"/>
              </a:lnSpc>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a. the vestibular system</a:t>
            </a:r>
          </a:p>
          <a:p>
            <a:pPr marL="0" marR="0">
              <a:lnSpc>
                <a:spcPct val="115000"/>
              </a:lnSpc>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b. the visual system</a:t>
            </a:r>
          </a:p>
          <a:p>
            <a:r>
              <a:rPr lang="en-GB" sz="2400" dirty="0">
                <a:effectLst/>
                <a:latin typeface="Times New Roman" panose="02020603050405020304" pitchFamily="18" charset="0"/>
                <a:ea typeface="Times"/>
                <a:cs typeface="Times New Roman" panose="02020603050405020304" pitchFamily="18" charset="0"/>
              </a:rPr>
              <a:t>c. the </a:t>
            </a:r>
            <a:r>
              <a:rPr lang="en-GB" sz="2400" dirty="0" err="1">
                <a:effectLst/>
                <a:latin typeface="Times New Roman" panose="02020603050405020304" pitchFamily="18" charset="0"/>
                <a:ea typeface="Times"/>
                <a:cs typeface="Times New Roman" panose="02020603050405020304" pitchFamily="18" charset="0"/>
              </a:rPr>
              <a:t>musculo</a:t>
            </a:r>
            <a:r>
              <a:rPr lang="en-GB" sz="2400" dirty="0">
                <a:effectLst/>
                <a:latin typeface="Times New Roman" panose="02020603050405020304" pitchFamily="18" charset="0"/>
                <a:ea typeface="Times"/>
                <a:cs typeface="Times New Roman" panose="02020603050405020304" pitchFamily="18" charset="0"/>
              </a:rPr>
              <a:t>-skeletal system</a:t>
            </a:r>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3D8EC84C-D032-249B-A6AC-69C3ED4E2205}"/>
              </a:ext>
            </a:extLst>
          </p:cNvPr>
          <p:cNvSpPr txBox="1"/>
          <p:nvPr/>
        </p:nvSpPr>
        <p:spPr>
          <a:xfrm>
            <a:off x="910720" y="965709"/>
            <a:ext cx="11281279" cy="523220"/>
          </a:xfrm>
          <a:prstGeom prst="rect">
            <a:avLst/>
          </a:prstGeom>
          <a:noFill/>
        </p:spPr>
        <p:txBody>
          <a:bodyPr wrap="square">
            <a:spAutoFit/>
          </a:bodyPr>
          <a:lstStyle/>
          <a:p>
            <a:r>
              <a:rPr lang="en-US" sz="2800" b="1" dirty="0">
                <a:effectLst/>
                <a:latin typeface="Times"/>
                <a:ea typeface="Times"/>
                <a:cs typeface="Times New Roman" panose="02020603050405020304" pitchFamily="18" charset="0"/>
              </a:rPr>
              <a:t>D. </a:t>
            </a:r>
            <a:r>
              <a:rPr lang="en-GB" sz="2800" b="1" dirty="0">
                <a:solidFill>
                  <a:srgbClr val="000000"/>
                </a:solidFill>
                <a:effectLst/>
                <a:latin typeface="Times New Roman" panose="02020603050405020304" pitchFamily="18" charset="0"/>
                <a:ea typeface="Times"/>
              </a:rPr>
              <a:t>Integration of the Vestibular system with other systems in the body:</a:t>
            </a:r>
            <a:r>
              <a:rPr lang="en-US" sz="2800" b="1" dirty="0">
                <a:effectLst/>
              </a:rPr>
              <a:t> </a:t>
            </a:r>
            <a:endParaRPr lang="en-US" sz="2800" b="1" dirty="0">
              <a:effectLst/>
              <a:latin typeface="Times"/>
              <a:ea typeface="Times"/>
              <a:cs typeface="Times New Roman" panose="02020603050405020304" pitchFamily="18" charset="0"/>
            </a:endParaRPr>
          </a:p>
        </p:txBody>
      </p:sp>
      <p:pic>
        <p:nvPicPr>
          <p:cNvPr id="12" name="Picture 11">
            <a:extLst>
              <a:ext uri="{FF2B5EF4-FFF2-40B4-BE49-F238E27FC236}">
                <a16:creationId xmlns:a16="http://schemas.microsoft.com/office/drawing/2014/main" id="{0B99B4A7-B075-FAE8-7DE3-C57E8AEE7B8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75538" y="1534338"/>
            <a:ext cx="5304968" cy="4882228"/>
          </a:xfrm>
          <a:prstGeom prst="rect">
            <a:avLst/>
          </a:prstGeom>
          <a:noFill/>
          <a:ln>
            <a:noFill/>
          </a:ln>
        </p:spPr>
      </p:pic>
    </p:spTree>
    <p:extLst>
      <p:ext uri="{BB962C8B-B14F-4D97-AF65-F5344CB8AC3E}">
        <p14:creationId xmlns:p14="http://schemas.microsoft.com/office/powerpoint/2010/main" val="17619304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err="1">
                <a:solidFill>
                  <a:schemeClr val="tx2">
                    <a:lumMod val="60000"/>
                    <a:lumOff val="40000"/>
                  </a:schemeClr>
                </a:solidFill>
                <a:latin typeface="Helvetica" pitchFamily="2" charset="0"/>
              </a:rPr>
              <a:t>www.</a:t>
            </a:r>
            <a:r>
              <a:rPr lang="en-US" sz="1200" i="1" dirty="0" err="1">
                <a:solidFill>
                  <a:schemeClr val="tx2">
                    <a:lumMod val="60000"/>
                    <a:lumOff val="40000"/>
                  </a:schemeClr>
                </a:solidFill>
                <a:effectLst/>
                <a:latin typeface="Helvetica" pitchFamily="2" charset="0"/>
              </a:rPr>
              <a:t>BasicPhysiology.org</a:t>
            </a:r>
            <a:r>
              <a:rPr lang="en-US" sz="1200" i="1" dirty="0">
                <a:solidFill>
                  <a:schemeClr val="tx2">
                    <a:lumMod val="60000"/>
                    <a:lumOff val="40000"/>
                  </a:schemeClr>
                </a:solidFill>
                <a:effectLst/>
                <a:latin typeface="Helvetica" pitchFamily="2" charset="0"/>
              </a:rPr>
              <a:t>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H.3.3.3. Equilibrium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#16</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GB" sz="2800" b="1" dirty="0">
                <a:solidFill>
                  <a:schemeClr val="accent1"/>
                </a:solidFill>
                <a:effectLst/>
                <a:latin typeface="Times New Roman" panose="02020603050405020304" pitchFamily="18" charset="0"/>
                <a:ea typeface="Times"/>
                <a:cs typeface="Times New Roman" panose="02020603050405020304" pitchFamily="18" charset="0"/>
              </a:rPr>
              <a:t> H.3.3.3. Equilibrium</a:t>
            </a: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6F42FA4A-D230-14FF-8E68-0673D358AB2E}"/>
              </a:ext>
            </a:extLst>
          </p:cNvPr>
          <p:cNvSpPr txBox="1"/>
          <p:nvPr/>
        </p:nvSpPr>
        <p:spPr>
          <a:xfrm>
            <a:off x="897774" y="1648167"/>
            <a:ext cx="5345781" cy="3825471"/>
          </a:xfrm>
          <a:prstGeom prst="rect">
            <a:avLst/>
          </a:prstGeom>
          <a:noFill/>
        </p:spPr>
        <p:txBody>
          <a:bodyPr wrap="square">
            <a:spAutoFit/>
          </a:bodyPr>
          <a:lstStyle/>
          <a:p>
            <a:endParaRPr lang="en-GB" sz="2400" dirty="0">
              <a:effectLst/>
              <a:latin typeface="Times New Roman" panose="02020603050405020304" pitchFamily="18" charset="0"/>
              <a:ea typeface="Times"/>
              <a:cs typeface="Times New Roman" panose="02020603050405020304" pitchFamily="18" charset="0"/>
            </a:endParaRPr>
          </a:p>
          <a:p>
            <a:pPr marL="0" marR="0">
              <a:lnSpc>
                <a:spcPct val="115000"/>
              </a:lnSpc>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2. </a:t>
            </a: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Proprioception</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p>
          <a:p>
            <a:pPr marL="0" marR="0">
              <a:lnSpc>
                <a:spcPct val="115000"/>
              </a:lnSpc>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This is the system that informs the brain of our "position" in space. Sensors are located in the joints (to measure the angle), in the skeletal muscles (to measure their length) and especially in the neck (to determine the relation of the head to the rest of the body). </a:t>
            </a:r>
            <a:endParaRPr lang="en-US" sz="2400" dirty="0">
              <a:solidFill>
                <a:srgbClr val="000000"/>
              </a:solidFill>
              <a:effectLst/>
              <a:latin typeface="Times New Roman" panose="02020603050405020304" pitchFamily="18" charset="0"/>
              <a:ea typeface="Times"/>
              <a:cs typeface="Times New Roman" panose="02020603050405020304" pitchFamily="18" charset="0"/>
            </a:endParaRPr>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3D8EC84C-D032-249B-A6AC-69C3ED4E2205}"/>
              </a:ext>
            </a:extLst>
          </p:cNvPr>
          <p:cNvSpPr txBox="1"/>
          <p:nvPr/>
        </p:nvSpPr>
        <p:spPr>
          <a:xfrm>
            <a:off x="910720" y="965709"/>
            <a:ext cx="11281279" cy="523220"/>
          </a:xfrm>
          <a:prstGeom prst="rect">
            <a:avLst/>
          </a:prstGeom>
          <a:noFill/>
        </p:spPr>
        <p:txBody>
          <a:bodyPr wrap="square">
            <a:spAutoFit/>
          </a:bodyPr>
          <a:lstStyle/>
          <a:p>
            <a:r>
              <a:rPr lang="en-US" sz="2800" b="1" dirty="0">
                <a:effectLst/>
                <a:latin typeface="Times"/>
                <a:ea typeface="Times"/>
                <a:cs typeface="Times New Roman" panose="02020603050405020304" pitchFamily="18" charset="0"/>
              </a:rPr>
              <a:t>D. </a:t>
            </a:r>
            <a:r>
              <a:rPr lang="en-GB" sz="2800" b="1" dirty="0">
                <a:solidFill>
                  <a:srgbClr val="000000"/>
                </a:solidFill>
                <a:effectLst/>
                <a:latin typeface="Times New Roman" panose="02020603050405020304" pitchFamily="18" charset="0"/>
                <a:ea typeface="Times"/>
              </a:rPr>
              <a:t>Integration of the Vestibular system with other systems in the body:</a:t>
            </a:r>
            <a:r>
              <a:rPr lang="en-US" sz="2800" b="1" dirty="0">
                <a:effectLst/>
              </a:rPr>
              <a:t> </a:t>
            </a:r>
            <a:endParaRPr lang="en-US" sz="2800" b="1" dirty="0">
              <a:effectLst/>
              <a:latin typeface="Times"/>
              <a:ea typeface="Times"/>
              <a:cs typeface="Times New Roman" panose="02020603050405020304" pitchFamily="18" charset="0"/>
            </a:endParaRPr>
          </a:p>
        </p:txBody>
      </p:sp>
      <p:pic>
        <p:nvPicPr>
          <p:cNvPr id="12" name="Picture 11">
            <a:extLst>
              <a:ext uri="{FF2B5EF4-FFF2-40B4-BE49-F238E27FC236}">
                <a16:creationId xmlns:a16="http://schemas.microsoft.com/office/drawing/2014/main" id="{0B99B4A7-B075-FAE8-7DE3-C57E8AEE7B8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75538" y="1534338"/>
            <a:ext cx="5304968" cy="4882228"/>
          </a:xfrm>
          <a:prstGeom prst="rect">
            <a:avLst/>
          </a:prstGeom>
          <a:noFill/>
          <a:ln>
            <a:noFill/>
          </a:ln>
        </p:spPr>
      </p:pic>
    </p:spTree>
    <p:extLst>
      <p:ext uri="{BB962C8B-B14F-4D97-AF65-F5344CB8AC3E}">
        <p14:creationId xmlns:p14="http://schemas.microsoft.com/office/powerpoint/2010/main" val="4995970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err="1">
                <a:solidFill>
                  <a:schemeClr val="tx2">
                    <a:lumMod val="60000"/>
                    <a:lumOff val="40000"/>
                  </a:schemeClr>
                </a:solidFill>
                <a:latin typeface="Helvetica" pitchFamily="2" charset="0"/>
              </a:rPr>
              <a:t>www.</a:t>
            </a:r>
            <a:r>
              <a:rPr lang="en-US" sz="1200" i="1" dirty="0" err="1">
                <a:solidFill>
                  <a:schemeClr val="tx2">
                    <a:lumMod val="60000"/>
                    <a:lumOff val="40000"/>
                  </a:schemeClr>
                </a:solidFill>
                <a:effectLst/>
                <a:latin typeface="Helvetica" pitchFamily="2" charset="0"/>
              </a:rPr>
              <a:t>BasicPhysiology.org</a:t>
            </a:r>
            <a:r>
              <a:rPr lang="en-US" sz="1200" i="1" dirty="0">
                <a:solidFill>
                  <a:schemeClr val="tx2">
                    <a:lumMod val="60000"/>
                    <a:lumOff val="40000"/>
                  </a:schemeClr>
                </a:solidFill>
                <a:effectLst/>
                <a:latin typeface="Helvetica" pitchFamily="2" charset="0"/>
              </a:rPr>
              <a:t>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H.3.3.3. Equilibrium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#17</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GB" sz="2800" b="1" dirty="0">
                <a:solidFill>
                  <a:schemeClr val="accent1"/>
                </a:solidFill>
                <a:effectLst/>
                <a:latin typeface="Times New Roman" panose="02020603050405020304" pitchFamily="18" charset="0"/>
                <a:ea typeface="Times"/>
                <a:cs typeface="Times New Roman" panose="02020603050405020304" pitchFamily="18" charset="0"/>
              </a:rPr>
              <a:t> H.3.3.3. Equilibrium</a:t>
            </a: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6F42FA4A-D230-14FF-8E68-0673D358AB2E}"/>
              </a:ext>
            </a:extLst>
          </p:cNvPr>
          <p:cNvSpPr txBox="1"/>
          <p:nvPr/>
        </p:nvSpPr>
        <p:spPr>
          <a:xfrm>
            <a:off x="897774" y="1648167"/>
            <a:ext cx="5345781" cy="3046988"/>
          </a:xfrm>
          <a:prstGeom prst="rect">
            <a:avLst/>
          </a:prstGeom>
          <a:noFill/>
        </p:spPr>
        <p:txBody>
          <a:bodyPr wrap="square">
            <a:spAutoFit/>
          </a:bodyPr>
          <a:lstStyle/>
          <a:p>
            <a:pPr marL="342900" marR="0" lvl="0" indent="-342900">
              <a:spcBef>
                <a:spcPts val="0"/>
              </a:spcBef>
              <a:spcAft>
                <a:spcPts val="0"/>
              </a:spcAft>
              <a:buFont typeface="+mj-lt"/>
              <a:buAutoNum type="arabicPeriod" startAt="3"/>
            </a:pPr>
            <a:endParaRPr lang="en-GB" sz="2400" b="1" dirty="0">
              <a:effectLst/>
              <a:latin typeface="Times New Roman" panose="02020603050405020304" pitchFamily="18" charset="0"/>
              <a:ea typeface="Times"/>
              <a:cs typeface="Times New Roman" panose="02020603050405020304" pitchFamily="18" charset="0"/>
            </a:endParaRPr>
          </a:p>
          <a:p>
            <a:pPr marL="342900" marR="0" lvl="0" indent="-342900">
              <a:spcBef>
                <a:spcPts val="0"/>
              </a:spcBef>
              <a:spcAft>
                <a:spcPts val="0"/>
              </a:spcAft>
              <a:buFont typeface="+mj-lt"/>
              <a:buAutoNum type="arabicPeriod" startAt="3"/>
            </a:pPr>
            <a:r>
              <a:rPr lang="en-GB" sz="2400" b="1" dirty="0">
                <a:effectLst/>
                <a:latin typeface="Times New Roman" panose="02020603050405020304" pitchFamily="18" charset="0"/>
                <a:ea typeface="Times"/>
                <a:cs typeface="Times New Roman" panose="02020603050405020304" pitchFamily="18" charset="0"/>
              </a:rPr>
              <a:t>Vestibular nuclei</a:t>
            </a:r>
            <a:r>
              <a:rPr lang="en-GB" sz="2400" dirty="0">
                <a:effectLst/>
                <a:latin typeface="Times New Roman" panose="02020603050405020304" pitchFamily="18" charset="0"/>
                <a:ea typeface="Times"/>
                <a:cs typeface="Times New Roman" panose="02020603050405020304" pitchFamily="18" charset="0"/>
              </a:rPr>
              <a:t>:</a:t>
            </a: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 </a:t>
            </a:r>
            <a:endParaRPr lang="en-US" sz="2400" dirty="0">
              <a:effectLst/>
              <a:latin typeface="Times New Roman" panose="02020603050405020304" pitchFamily="18" charset="0"/>
              <a:ea typeface="Times"/>
              <a:cs typeface="Times New Roman" panose="02020603050405020304" pitchFamily="18" charset="0"/>
            </a:endParaRPr>
          </a:p>
          <a:p>
            <a:r>
              <a:rPr lang="en-GB" sz="2400" dirty="0">
                <a:effectLst/>
                <a:latin typeface="Times New Roman" panose="02020603050405020304" pitchFamily="18" charset="0"/>
                <a:ea typeface="Times"/>
                <a:cs typeface="Times New Roman" panose="02020603050405020304" pitchFamily="18" charset="0"/>
              </a:rPr>
              <a:t>All this information is fed into the </a:t>
            </a:r>
            <a:r>
              <a:rPr lang="en-GB" sz="2400" b="1" dirty="0">
                <a:effectLst/>
                <a:latin typeface="Times New Roman" panose="02020603050405020304" pitchFamily="18" charset="0"/>
                <a:ea typeface="Times"/>
                <a:cs typeface="Times New Roman" panose="02020603050405020304" pitchFamily="18" charset="0"/>
              </a:rPr>
              <a:t>vestibular nuclei </a:t>
            </a:r>
            <a:r>
              <a:rPr lang="en-GB" sz="2400" dirty="0">
                <a:effectLst/>
                <a:latin typeface="Times New Roman" panose="02020603050405020304" pitchFamily="18" charset="0"/>
                <a:ea typeface="Times"/>
                <a:cs typeface="Times New Roman" panose="02020603050405020304" pitchFamily="18" charset="0"/>
              </a:rPr>
              <a:t>for processing. In addition, there is a close relation between these nuclei and the </a:t>
            </a:r>
            <a:r>
              <a:rPr lang="en-GB" sz="2400" b="1" dirty="0">
                <a:effectLst/>
                <a:latin typeface="Times New Roman" panose="02020603050405020304" pitchFamily="18" charset="0"/>
                <a:ea typeface="Times"/>
                <a:cs typeface="Times New Roman" panose="02020603050405020304" pitchFamily="18" charset="0"/>
              </a:rPr>
              <a:t>cerebellum</a:t>
            </a:r>
            <a:r>
              <a:rPr lang="en-GB" sz="2400" dirty="0">
                <a:effectLst/>
                <a:latin typeface="Times New Roman" panose="02020603050405020304" pitchFamily="18" charset="0"/>
                <a:ea typeface="Times"/>
                <a:cs typeface="Times New Roman" panose="02020603050405020304" pitchFamily="18" charset="0"/>
              </a:rPr>
              <a:t> (=auto pilot). </a:t>
            </a:r>
            <a:endParaRPr lang="en-US" sz="2400" dirty="0">
              <a:solidFill>
                <a:srgbClr val="000000"/>
              </a:solidFill>
              <a:effectLst/>
              <a:latin typeface="Times New Roman" panose="02020603050405020304" pitchFamily="18" charset="0"/>
              <a:ea typeface="Times"/>
              <a:cs typeface="Times New Roman" panose="02020603050405020304" pitchFamily="18" charset="0"/>
            </a:endParaRPr>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3D8EC84C-D032-249B-A6AC-69C3ED4E2205}"/>
              </a:ext>
            </a:extLst>
          </p:cNvPr>
          <p:cNvSpPr txBox="1"/>
          <p:nvPr/>
        </p:nvSpPr>
        <p:spPr>
          <a:xfrm>
            <a:off x="910720" y="965709"/>
            <a:ext cx="11281279" cy="523220"/>
          </a:xfrm>
          <a:prstGeom prst="rect">
            <a:avLst/>
          </a:prstGeom>
          <a:noFill/>
        </p:spPr>
        <p:txBody>
          <a:bodyPr wrap="square">
            <a:spAutoFit/>
          </a:bodyPr>
          <a:lstStyle/>
          <a:p>
            <a:r>
              <a:rPr lang="en-US" sz="2800" b="1" dirty="0">
                <a:effectLst/>
                <a:latin typeface="Times"/>
                <a:ea typeface="Times"/>
                <a:cs typeface="Times New Roman" panose="02020603050405020304" pitchFamily="18" charset="0"/>
              </a:rPr>
              <a:t>D. </a:t>
            </a:r>
            <a:r>
              <a:rPr lang="en-GB" sz="2800" b="1" dirty="0">
                <a:solidFill>
                  <a:srgbClr val="000000"/>
                </a:solidFill>
                <a:effectLst/>
                <a:latin typeface="Times New Roman" panose="02020603050405020304" pitchFamily="18" charset="0"/>
                <a:ea typeface="Times"/>
              </a:rPr>
              <a:t>Integration of the Vestibular system with other systems in the body:</a:t>
            </a:r>
            <a:r>
              <a:rPr lang="en-US" sz="2800" b="1" dirty="0">
                <a:effectLst/>
              </a:rPr>
              <a:t> </a:t>
            </a:r>
            <a:endParaRPr lang="en-US" sz="2800" b="1" dirty="0">
              <a:effectLst/>
              <a:latin typeface="Times"/>
              <a:ea typeface="Times"/>
              <a:cs typeface="Times New Roman" panose="02020603050405020304" pitchFamily="18" charset="0"/>
            </a:endParaRPr>
          </a:p>
        </p:txBody>
      </p:sp>
      <p:pic>
        <p:nvPicPr>
          <p:cNvPr id="12" name="Picture 11">
            <a:extLst>
              <a:ext uri="{FF2B5EF4-FFF2-40B4-BE49-F238E27FC236}">
                <a16:creationId xmlns:a16="http://schemas.microsoft.com/office/drawing/2014/main" id="{0B99B4A7-B075-FAE8-7DE3-C57E8AEE7B8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75538" y="1534338"/>
            <a:ext cx="5304968" cy="4882228"/>
          </a:xfrm>
          <a:prstGeom prst="rect">
            <a:avLst/>
          </a:prstGeom>
          <a:noFill/>
          <a:ln>
            <a:noFill/>
          </a:ln>
        </p:spPr>
      </p:pic>
    </p:spTree>
    <p:extLst>
      <p:ext uri="{BB962C8B-B14F-4D97-AF65-F5344CB8AC3E}">
        <p14:creationId xmlns:p14="http://schemas.microsoft.com/office/powerpoint/2010/main" val="20690865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err="1">
                <a:solidFill>
                  <a:schemeClr val="tx2">
                    <a:lumMod val="60000"/>
                    <a:lumOff val="40000"/>
                  </a:schemeClr>
                </a:solidFill>
                <a:latin typeface="Helvetica" pitchFamily="2" charset="0"/>
              </a:rPr>
              <a:t>www.</a:t>
            </a:r>
            <a:r>
              <a:rPr lang="en-US" sz="1200" i="1" dirty="0" err="1">
                <a:solidFill>
                  <a:schemeClr val="tx2">
                    <a:lumMod val="60000"/>
                    <a:lumOff val="40000"/>
                  </a:schemeClr>
                </a:solidFill>
                <a:effectLst/>
                <a:latin typeface="Helvetica" pitchFamily="2" charset="0"/>
              </a:rPr>
              <a:t>BasicPhysiology.org</a:t>
            </a:r>
            <a:r>
              <a:rPr lang="en-US" sz="1200" i="1" dirty="0">
                <a:solidFill>
                  <a:schemeClr val="tx2">
                    <a:lumMod val="60000"/>
                    <a:lumOff val="40000"/>
                  </a:schemeClr>
                </a:solidFill>
                <a:effectLst/>
                <a:latin typeface="Helvetica" pitchFamily="2" charset="0"/>
              </a:rPr>
              <a:t>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H.3.3.3. Equilibrium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#18</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GB" sz="2800" b="1" dirty="0">
                <a:solidFill>
                  <a:schemeClr val="accent1"/>
                </a:solidFill>
                <a:effectLst/>
                <a:latin typeface="Times New Roman" panose="02020603050405020304" pitchFamily="18" charset="0"/>
                <a:ea typeface="Times"/>
                <a:cs typeface="Times New Roman" panose="02020603050405020304" pitchFamily="18" charset="0"/>
              </a:rPr>
              <a:t> H.3.3.3. Equilibrium</a:t>
            </a: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6F42FA4A-D230-14FF-8E68-0673D358AB2E}"/>
              </a:ext>
            </a:extLst>
          </p:cNvPr>
          <p:cNvSpPr txBox="1"/>
          <p:nvPr/>
        </p:nvSpPr>
        <p:spPr>
          <a:xfrm>
            <a:off x="520262" y="1648167"/>
            <a:ext cx="6022428" cy="5133713"/>
          </a:xfrm>
          <a:prstGeom prst="rect">
            <a:avLst/>
          </a:prstGeom>
          <a:noFill/>
        </p:spPr>
        <p:txBody>
          <a:bodyPr wrap="square">
            <a:spAutoFit/>
          </a:bodyPr>
          <a:lstStyle/>
          <a:p>
            <a:pPr marL="0" marR="0">
              <a:lnSpc>
                <a:spcPct val="115000"/>
              </a:lnSpc>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4. </a:t>
            </a: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Effectors</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p>
          <a:p>
            <a:pPr marL="0" marR="0">
              <a:lnSpc>
                <a:spcPct val="115000"/>
              </a:lnSpc>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From the vestibular nuclei, commands are given to the eye muscles, the trunk, the limb and the neck muscles to either keep the shape of the body or to change it according to demand. The role of the </a:t>
            </a: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neck</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is very visible in animals with long necks such as horses and camels. The animal can rotate its neck to look, for example, behind itself. When the animal then wants to move in that direction, then the body, as it where, "follows" the neck. </a:t>
            </a:r>
          </a:p>
          <a:p>
            <a:pPr marL="90170" marR="0">
              <a:spcBef>
                <a:spcPts val="0"/>
              </a:spcBef>
              <a:spcAft>
                <a:spcPts val="0"/>
              </a:spcAft>
            </a:pPr>
            <a:r>
              <a:rPr lang="en-US" sz="2400" dirty="0">
                <a:effectLst/>
                <a:latin typeface="Times New Roman" panose="02020603050405020304" pitchFamily="18" charset="0"/>
                <a:ea typeface="Times"/>
                <a:cs typeface="Times New Roman" panose="02020603050405020304" pitchFamily="18" charset="0"/>
              </a:rPr>
              <a:t>. </a:t>
            </a:r>
            <a:endParaRPr lang="en-US" sz="2400" dirty="0">
              <a:solidFill>
                <a:srgbClr val="000000"/>
              </a:solidFill>
              <a:effectLst/>
              <a:latin typeface="Times New Roman" panose="02020603050405020304" pitchFamily="18" charset="0"/>
              <a:ea typeface="Times"/>
              <a:cs typeface="Times New Roman" panose="02020603050405020304" pitchFamily="18" charset="0"/>
            </a:endParaRPr>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3D8EC84C-D032-249B-A6AC-69C3ED4E2205}"/>
              </a:ext>
            </a:extLst>
          </p:cNvPr>
          <p:cNvSpPr txBox="1"/>
          <p:nvPr/>
        </p:nvSpPr>
        <p:spPr>
          <a:xfrm>
            <a:off x="910720" y="965709"/>
            <a:ext cx="11281279" cy="523220"/>
          </a:xfrm>
          <a:prstGeom prst="rect">
            <a:avLst/>
          </a:prstGeom>
          <a:noFill/>
        </p:spPr>
        <p:txBody>
          <a:bodyPr wrap="square">
            <a:spAutoFit/>
          </a:bodyPr>
          <a:lstStyle/>
          <a:p>
            <a:r>
              <a:rPr lang="en-US" sz="2800" b="1" dirty="0">
                <a:effectLst/>
                <a:latin typeface="Times"/>
                <a:ea typeface="Times"/>
                <a:cs typeface="Times New Roman" panose="02020603050405020304" pitchFamily="18" charset="0"/>
              </a:rPr>
              <a:t>D. </a:t>
            </a:r>
            <a:r>
              <a:rPr lang="en-GB" sz="2800" b="1" dirty="0">
                <a:solidFill>
                  <a:srgbClr val="000000"/>
                </a:solidFill>
                <a:effectLst/>
                <a:latin typeface="Times New Roman" panose="02020603050405020304" pitchFamily="18" charset="0"/>
                <a:ea typeface="Times"/>
              </a:rPr>
              <a:t>Integration of the Vestibular system with other systems in the body:</a:t>
            </a:r>
            <a:r>
              <a:rPr lang="en-US" sz="2800" b="1" dirty="0">
                <a:effectLst/>
              </a:rPr>
              <a:t> </a:t>
            </a:r>
            <a:endParaRPr lang="en-US" sz="2800" b="1" dirty="0">
              <a:effectLst/>
              <a:latin typeface="Times"/>
              <a:ea typeface="Times"/>
              <a:cs typeface="Times New Roman" panose="02020603050405020304" pitchFamily="18" charset="0"/>
            </a:endParaRPr>
          </a:p>
        </p:txBody>
      </p:sp>
      <p:pic>
        <p:nvPicPr>
          <p:cNvPr id="12" name="Picture 11">
            <a:extLst>
              <a:ext uri="{FF2B5EF4-FFF2-40B4-BE49-F238E27FC236}">
                <a16:creationId xmlns:a16="http://schemas.microsoft.com/office/drawing/2014/main" id="{0B99B4A7-B075-FAE8-7DE3-C57E8AEE7B8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75538" y="1534338"/>
            <a:ext cx="5304968" cy="4882228"/>
          </a:xfrm>
          <a:prstGeom prst="rect">
            <a:avLst/>
          </a:prstGeom>
          <a:noFill/>
          <a:ln>
            <a:noFill/>
          </a:ln>
        </p:spPr>
      </p:pic>
    </p:spTree>
    <p:extLst>
      <p:ext uri="{BB962C8B-B14F-4D97-AF65-F5344CB8AC3E}">
        <p14:creationId xmlns:p14="http://schemas.microsoft.com/office/powerpoint/2010/main" val="11384770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err="1">
                <a:solidFill>
                  <a:schemeClr val="tx2">
                    <a:lumMod val="60000"/>
                    <a:lumOff val="40000"/>
                  </a:schemeClr>
                </a:solidFill>
                <a:latin typeface="Helvetica" pitchFamily="2" charset="0"/>
              </a:rPr>
              <a:t>www.</a:t>
            </a:r>
            <a:r>
              <a:rPr lang="en-US" sz="1200" i="1" dirty="0" err="1">
                <a:solidFill>
                  <a:schemeClr val="tx2">
                    <a:lumMod val="60000"/>
                    <a:lumOff val="40000"/>
                  </a:schemeClr>
                </a:solidFill>
                <a:effectLst/>
                <a:latin typeface="Helvetica" pitchFamily="2" charset="0"/>
              </a:rPr>
              <a:t>BasicPhysiology.org</a:t>
            </a:r>
            <a:r>
              <a:rPr lang="en-US" sz="1200" i="1" dirty="0">
                <a:solidFill>
                  <a:schemeClr val="tx2">
                    <a:lumMod val="60000"/>
                    <a:lumOff val="40000"/>
                  </a:schemeClr>
                </a:solidFill>
                <a:effectLst/>
                <a:latin typeface="Helvetica" pitchFamily="2" charset="0"/>
              </a:rPr>
              <a:t>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H.3.3.3. Equilibrium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#19</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GB" sz="2800" b="1" dirty="0">
                <a:solidFill>
                  <a:schemeClr val="accent1"/>
                </a:solidFill>
                <a:effectLst/>
                <a:latin typeface="Times New Roman" panose="02020603050405020304" pitchFamily="18" charset="0"/>
                <a:ea typeface="Times"/>
                <a:cs typeface="Times New Roman" panose="02020603050405020304" pitchFamily="18" charset="0"/>
              </a:rPr>
              <a:t> H.3.3.3. Equilibrium</a:t>
            </a: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6F42FA4A-D230-14FF-8E68-0673D358AB2E}"/>
              </a:ext>
            </a:extLst>
          </p:cNvPr>
          <p:cNvSpPr txBox="1"/>
          <p:nvPr/>
        </p:nvSpPr>
        <p:spPr>
          <a:xfrm>
            <a:off x="897774" y="1648167"/>
            <a:ext cx="5345781" cy="4579715"/>
          </a:xfrm>
          <a:prstGeom prst="rect">
            <a:avLst/>
          </a:prstGeom>
          <a:noFill/>
        </p:spPr>
        <p:txBody>
          <a:bodyPr wrap="square">
            <a:spAutoFit/>
          </a:bodyPr>
          <a:lstStyle/>
          <a:p>
            <a:pPr marR="0" lvl="0">
              <a:lnSpc>
                <a:spcPct val="115000"/>
              </a:lnSpc>
              <a:buClr>
                <a:srgbClr val="000000"/>
              </a:buClr>
            </a:pPr>
            <a:r>
              <a:rPr lang="en-US" sz="2400" b="1" dirty="0">
                <a:latin typeface="Times New Roman" panose="02020603050405020304" pitchFamily="18" charset="0"/>
                <a:ea typeface="Times New Roman" panose="02020603050405020304" pitchFamily="18" charset="0"/>
                <a:cs typeface="Times New Roman" panose="02020603050405020304" pitchFamily="18" charset="0"/>
              </a:rPr>
              <a:t>5. </a:t>
            </a: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When are we in balance?</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en-GB" sz="2400" dirty="0">
                <a:effectLst/>
                <a:latin typeface="Times New Roman" panose="02020603050405020304" pitchFamily="18" charset="0"/>
                <a:ea typeface="Times"/>
                <a:cs typeface="Times New Roman" panose="02020603050405020304" pitchFamily="18" charset="0"/>
              </a:rPr>
              <a:t>We are in balance when the information from the three systems agree with each other. For example, suppose that you are in an elevator which looks outside (as in some expensive hotels) and you go up in that elevator. Then your </a:t>
            </a:r>
            <a:r>
              <a:rPr lang="en-GB" sz="2400" b="1" dirty="0">
                <a:effectLst/>
                <a:latin typeface="Times New Roman" panose="02020603050405020304" pitchFamily="18" charset="0"/>
                <a:ea typeface="Times"/>
                <a:cs typeface="Times New Roman" panose="02020603050405020304" pitchFamily="18" charset="0"/>
              </a:rPr>
              <a:t>eyes</a:t>
            </a:r>
            <a:r>
              <a:rPr lang="en-GB" sz="2400" dirty="0">
                <a:effectLst/>
                <a:latin typeface="Times New Roman" panose="02020603050405020304" pitchFamily="18" charset="0"/>
                <a:ea typeface="Times"/>
                <a:cs typeface="Times New Roman" panose="02020603050405020304" pitchFamily="18" charset="0"/>
              </a:rPr>
              <a:t> tell you that you are going up, your </a:t>
            </a:r>
            <a:r>
              <a:rPr lang="en-GB" sz="2400" b="1" dirty="0" err="1">
                <a:effectLst/>
                <a:latin typeface="Times New Roman" panose="02020603050405020304" pitchFamily="18" charset="0"/>
                <a:ea typeface="Times"/>
                <a:cs typeface="Times New Roman" panose="02020603050405020304" pitchFamily="18" charset="0"/>
              </a:rPr>
              <a:t>sacule</a:t>
            </a:r>
            <a:r>
              <a:rPr lang="en-GB" sz="2400" dirty="0">
                <a:effectLst/>
                <a:latin typeface="Times New Roman" panose="02020603050405020304" pitchFamily="18" charset="0"/>
                <a:ea typeface="Times"/>
                <a:cs typeface="Times New Roman" panose="02020603050405020304" pitchFamily="18" charset="0"/>
              </a:rPr>
              <a:t> feels that you are going up and the </a:t>
            </a:r>
            <a:r>
              <a:rPr lang="en-GB" sz="2400" b="1" dirty="0">
                <a:effectLst/>
                <a:latin typeface="Times New Roman" panose="02020603050405020304" pitchFamily="18" charset="0"/>
                <a:ea typeface="Times"/>
                <a:cs typeface="Times New Roman" panose="02020603050405020304" pitchFamily="18" charset="0"/>
              </a:rPr>
              <a:t>pressure </a:t>
            </a:r>
            <a:r>
              <a:rPr lang="en-GB" sz="2400" dirty="0">
                <a:effectLst/>
                <a:latin typeface="Times New Roman" panose="02020603050405020304" pitchFamily="18" charset="0"/>
                <a:ea typeface="Times"/>
                <a:cs typeface="Times New Roman" panose="02020603050405020304" pitchFamily="18" charset="0"/>
              </a:rPr>
              <a:t>sensors in your </a:t>
            </a:r>
            <a:r>
              <a:rPr lang="en-GB" sz="2400" dirty="0" err="1">
                <a:effectLst/>
                <a:latin typeface="Times New Roman" panose="02020603050405020304" pitchFamily="18" charset="0"/>
                <a:ea typeface="Times"/>
                <a:cs typeface="Times New Roman" panose="02020603050405020304" pitchFamily="18" charset="0"/>
              </a:rPr>
              <a:t>musculo</a:t>
            </a:r>
            <a:r>
              <a:rPr lang="en-GB" sz="2400" dirty="0">
                <a:effectLst/>
                <a:latin typeface="Times New Roman" panose="02020603050405020304" pitchFamily="18" charset="0"/>
                <a:ea typeface="Times"/>
                <a:cs typeface="Times New Roman" panose="02020603050405020304" pitchFamily="18" charset="0"/>
              </a:rPr>
              <a:t>-skeletal system informs the brain that the body is moving upwards. </a:t>
            </a:r>
            <a:endParaRPr lang="en-US" sz="2400" dirty="0">
              <a:solidFill>
                <a:srgbClr val="000000"/>
              </a:solidFill>
              <a:effectLst/>
              <a:latin typeface="Times New Roman" panose="02020603050405020304" pitchFamily="18" charset="0"/>
              <a:ea typeface="Times"/>
              <a:cs typeface="Times New Roman" panose="02020603050405020304" pitchFamily="18" charset="0"/>
            </a:endParaRPr>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3D8EC84C-D032-249B-A6AC-69C3ED4E2205}"/>
              </a:ext>
            </a:extLst>
          </p:cNvPr>
          <p:cNvSpPr txBox="1"/>
          <p:nvPr/>
        </p:nvSpPr>
        <p:spPr>
          <a:xfrm>
            <a:off x="910720" y="965709"/>
            <a:ext cx="11281279" cy="523220"/>
          </a:xfrm>
          <a:prstGeom prst="rect">
            <a:avLst/>
          </a:prstGeom>
          <a:noFill/>
        </p:spPr>
        <p:txBody>
          <a:bodyPr wrap="square">
            <a:spAutoFit/>
          </a:bodyPr>
          <a:lstStyle/>
          <a:p>
            <a:r>
              <a:rPr lang="en-US" sz="2800" b="1" dirty="0">
                <a:effectLst/>
                <a:latin typeface="Times"/>
                <a:ea typeface="Times"/>
                <a:cs typeface="Times New Roman" panose="02020603050405020304" pitchFamily="18" charset="0"/>
              </a:rPr>
              <a:t>D. </a:t>
            </a:r>
            <a:r>
              <a:rPr lang="en-GB" sz="2800" b="1" dirty="0">
                <a:solidFill>
                  <a:srgbClr val="000000"/>
                </a:solidFill>
                <a:effectLst/>
                <a:latin typeface="Times New Roman" panose="02020603050405020304" pitchFamily="18" charset="0"/>
                <a:ea typeface="Times"/>
              </a:rPr>
              <a:t>Integration of the Vestibular system with other systems in the body:</a:t>
            </a:r>
            <a:r>
              <a:rPr lang="en-US" sz="2800" b="1" dirty="0">
                <a:effectLst/>
              </a:rPr>
              <a:t> </a:t>
            </a:r>
            <a:endParaRPr lang="en-US" sz="2800" b="1" dirty="0">
              <a:effectLst/>
              <a:latin typeface="Times"/>
              <a:ea typeface="Times"/>
              <a:cs typeface="Times New Roman" panose="02020603050405020304" pitchFamily="18" charset="0"/>
            </a:endParaRPr>
          </a:p>
        </p:txBody>
      </p:sp>
      <p:pic>
        <p:nvPicPr>
          <p:cNvPr id="12" name="Picture 11">
            <a:extLst>
              <a:ext uri="{FF2B5EF4-FFF2-40B4-BE49-F238E27FC236}">
                <a16:creationId xmlns:a16="http://schemas.microsoft.com/office/drawing/2014/main" id="{0B99B4A7-B075-FAE8-7DE3-C57E8AEE7B8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75538" y="1534338"/>
            <a:ext cx="5304968" cy="4882228"/>
          </a:xfrm>
          <a:prstGeom prst="rect">
            <a:avLst/>
          </a:prstGeom>
          <a:noFill/>
          <a:ln>
            <a:noFill/>
          </a:ln>
        </p:spPr>
      </p:pic>
    </p:spTree>
    <p:extLst>
      <p:ext uri="{BB962C8B-B14F-4D97-AF65-F5344CB8AC3E}">
        <p14:creationId xmlns:p14="http://schemas.microsoft.com/office/powerpoint/2010/main" val="7340843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err="1">
                <a:solidFill>
                  <a:schemeClr val="tx2">
                    <a:lumMod val="60000"/>
                    <a:lumOff val="40000"/>
                  </a:schemeClr>
                </a:solidFill>
                <a:latin typeface="Helvetica" pitchFamily="2" charset="0"/>
              </a:rPr>
              <a:t>www.</a:t>
            </a:r>
            <a:r>
              <a:rPr lang="en-US" sz="1200" i="1" dirty="0" err="1">
                <a:solidFill>
                  <a:schemeClr val="tx2">
                    <a:lumMod val="60000"/>
                    <a:lumOff val="40000"/>
                  </a:schemeClr>
                </a:solidFill>
                <a:effectLst/>
                <a:latin typeface="Helvetica" pitchFamily="2" charset="0"/>
              </a:rPr>
              <a:t>BasicPhysiology.org</a:t>
            </a:r>
            <a:r>
              <a:rPr lang="en-US" sz="1200" i="1" dirty="0">
                <a:solidFill>
                  <a:schemeClr val="tx2">
                    <a:lumMod val="60000"/>
                    <a:lumOff val="40000"/>
                  </a:schemeClr>
                </a:solidFill>
                <a:effectLst/>
                <a:latin typeface="Helvetica" pitchFamily="2" charset="0"/>
              </a:rPr>
              <a:t>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H.3.3.3. Equilibrium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#20</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GB" sz="2800" b="1" dirty="0">
                <a:solidFill>
                  <a:schemeClr val="accent1"/>
                </a:solidFill>
                <a:effectLst/>
                <a:latin typeface="Times New Roman" panose="02020603050405020304" pitchFamily="18" charset="0"/>
                <a:ea typeface="Times"/>
                <a:cs typeface="Times New Roman" panose="02020603050405020304" pitchFamily="18" charset="0"/>
              </a:rPr>
              <a:t> H.3.3.3. Equilibrium</a:t>
            </a: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6F42FA4A-D230-14FF-8E68-0673D358AB2E}"/>
              </a:ext>
            </a:extLst>
          </p:cNvPr>
          <p:cNvSpPr txBox="1"/>
          <p:nvPr/>
        </p:nvSpPr>
        <p:spPr>
          <a:xfrm>
            <a:off x="186612" y="2341850"/>
            <a:ext cx="6488926" cy="2606676"/>
          </a:xfrm>
          <a:prstGeom prst="rect">
            <a:avLst/>
          </a:prstGeom>
          <a:noFill/>
        </p:spPr>
        <p:txBody>
          <a:bodyPr wrap="square">
            <a:spAutoFit/>
          </a:bodyPr>
          <a:lstStyle/>
          <a:p>
            <a:pPr marL="100330" marR="0">
              <a:lnSpc>
                <a:spcPct val="115000"/>
              </a:lnSpc>
            </a:pPr>
            <a:r>
              <a:rPr lang="en-US" sz="2400" b="1" dirty="0">
                <a:latin typeface="Times New Roman" panose="02020603050405020304" pitchFamily="18" charset="0"/>
                <a:ea typeface="Times New Roman" panose="02020603050405020304" pitchFamily="18" charset="0"/>
                <a:cs typeface="Times New Roman" panose="02020603050405020304" pitchFamily="18" charset="0"/>
              </a:rPr>
              <a:t>6. </a:t>
            </a: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Motion sickness </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nSpc>
                <a:spcPct val="115000"/>
              </a:lnSpc>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But if there is a conflict between the information received from one (or two) of the three systems, then we become violently sick: </a:t>
            </a: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motion sickness</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This is well known when one is on a boat in a choppy sea. </a:t>
            </a:r>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3D8EC84C-D032-249B-A6AC-69C3ED4E2205}"/>
              </a:ext>
            </a:extLst>
          </p:cNvPr>
          <p:cNvSpPr txBox="1"/>
          <p:nvPr/>
        </p:nvSpPr>
        <p:spPr>
          <a:xfrm>
            <a:off x="910720" y="965709"/>
            <a:ext cx="11281279" cy="523220"/>
          </a:xfrm>
          <a:prstGeom prst="rect">
            <a:avLst/>
          </a:prstGeom>
          <a:noFill/>
        </p:spPr>
        <p:txBody>
          <a:bodyPr wrap="square">
            <a:spAutoFit/>
          </a:bodyPr>
          <a:lstStyle/>
          <a:p>
            <a:r>
              <a:rPr lang="en-US" sz="2800" b="1" dirty="0">
                <a:effectLst/>
                <a:latin typeface="Times"/>
                <a:ea typeface="Times"/>
                <a:cs typeface="Times New Roman" panose="02020603050405020304" pitchFamily="18" charset="0"/>
              </a:rPr>
              <a:t>D. </a:t>
            </a:r>
            <a:r>
              <a:rPr lang="en-GB" sz="2800" b="1" dirty="0">
                <a:solidFill>
                  <a:srgbClr val="000000"/>
                </a:solidFill>
                <a:effectLst/>
                <a:latin typeface="Times New Roman" panose="02020603050405020304" pitchFamily="18" charset="0"/>
                <a:ea typeface="Times"/>
              </a:rPr>
              <a:t>Integration of the Vestibular system with other systems in the body:</a:t>
            </a:r>
            <a:r>
              <a:rPr lang="en-US" sz="2800" b="1" dirty="0">
                <a:effectLst/>
              </a:rPr>
              <a:t> </a:t>
            </a:r>
            <a:endParaRPr lang="en-US" sz="2800" b="1" dirty="0">
              <a:effectLst/>
              <a:latin typeface="Times"/>
              <a:ea typeface="Times"/>
              <a:cs typeface="Times New Roman" panose="02020603050405020304" pitchFamily="18" charset="0"/>
            </a:endParaRPr>
          </a:p>
        </p:txBody>
      </p:sp>
      <p:pic>
        <p:nvPicPr>
          <p:cNvPr id="12" name="Picture 11">
            <a:extLst>
              <a:ext uri="{FF2B5EF4-FFF2-40B4-BE49-F238E27FC236}">
                <a16:creationId xmlns:a16="http://schemas.microsoft.com/office/drawing/2014/main" id="{0B99B4A7-B075-FAE8-7DE3-C57E8AEE7B8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75538" y="1534338"/>
            <a:ext cx="5304968" cy="4882228"/>
          </a:xfrm>
          <a:prstGeom prst="rect">
            <a:avLst/>
          </a:prstGeom>
          <a:noFill/>
          <a:ln>
            <a:noFill/>
          </a:ln>
        </p:spPr>
      </p:pic>
    </p:spTree>
    <p:extLst>
      <p:ext uri="{BB962C8B-B14F-4D97-AF65-F5344CB8AC3E}">
        <p14:creationId xmlns:p14="http://schemas.microsoft.com/office/powerpoint/2010/main" val="8788633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err="1">
                <a:solidFill>
                  <a:schemeClr val="tx2">
                    <a:lumMod val="60000"/>
                    <a:lumOff val="40000"/>
                  </a:schemeClr>
                </a:solidFill>
                <a:latin typeface="Helvetica" pitchFamily="2" charset="0"/>
              </a:rPr>
              <a:t>www.</a:t>
            </a:r>
            <a:r>
              <a:rPr lang="en-US" sz="1200" i="1" dirty="0" err="1">
                <a:solidFill>
                  <a:schemeClr val="tx2">
                    <a:lumMod val="60000"/>
                    <a:lumOff val="40000"/>
                  </a:schemeClr>
                </a:solidFill>
                <a:effectLst/>
                <a:latin typeface="Helvetica" pitchFamily="2" charset="0"/>
              </a:rPr>
              <a:t>BasicPhysiology.org</a:t>
            </a:r>
            <a:r>
              <a:rPr lang="en-US" sz="1200" i="1" dirty="0">
                <a:solidFill>
                  <a:schemeClr val="tx2">
                    <a:lumMod val="60000"/>
                    <a:lumOff val="40000"/>
                  </a:schemeClr>
                </a:solidFill>
                <a:effectLst/>
                <a:latin typeface="Helvetica" pitchFamily="2" charset="0"/>
              </a:rPr>
              <a:t>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H.3.3.3. Equilibrium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#21</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GB" sz="2800" b="1" dirty="0">
                <a:solidFill>
                  <a:schemeClr val="accent1"/>
                </a:solidFill>
                <a:effectLst/>
                <a:latin typeface="Times New Roman" panose="02020603050405020304" pitchFamily="18" charset="0"/>
                <a:ea typeface="Times"/>
                <a:cs typeface="Times New Roman" panose="02020603050405020304" pitchFamily="18" charset="0"/>
              </a:rPr>
              <a:t> H.3.3.3. Equilibrium</a:t>
            </a: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6F42FA4A-D230-14FF-8E68-0673D358AB2E}"/>
              </a:ext>
            </a:extLst>
          </p:cNvPr>
          <p:cNvSpPr txBox="1"/>
          <p:nvPr/>
        </p:nvSpPr>
        <p:spPr>
          <a:xfrm>
            <a:off x="186612" y="1947711"/>
            <a:ext cx="6488926" cy="3456139"/>
          </a:xfrm>
          <a:prstGeom prst="rect">
            <a:avLst/>
          </a:prstGeom>
          <a:noFill/>
        </p:spPr>
        <p:txBody>
          <a:bodyPr wrap="square">
            <a:spAutoFit/>
          </a:bodyPr>
          <a:lstStyle/>
          <a:p>
            <a:pPr marL="100330" marR="0">
              <a:lnSpc>
                <a:spcPct val="115000"/>
              </a:lnSpc>
            </a:pPr>
            <a:r>
              <a:rPr lang="en-US" sz="2400" b="1" dirty="0">
                <a:latin typeface="Times New Roman" panose="02020603050405020304" pitchFamily="18" charset="0"/>
                <a:ea typeface="Times New Roman" panose="02020603050405020304" pitchFamily="18" charset="0"/>
                <a:cs typeface="Times New Roman" panose="02020603050405020304" pitchFamily="18" charset="0"/>
              </a:rPr>
              <a:t>6. </a:t>
            </a: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Motion sickness </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nSpc>
                <a:spcPct val="115000"/>
              </a:lnSpc>
            </a:pP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nSpc>
                <a:spcPct val="115000"/>
              </a:lnSpc>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Another current example is trying to read a book while riding in a car. Your eyes concentrate on the reading (stable) while your vestibular system and your proprioception inform you that you are constantly accelerating and decelerating. Good reason to become very </a:t>
            </a:r>
            <a:r>
              <a:rPr lang="en-US" sz="2400" i="1" dirty="0">
                <a:effectLst/>
                <a:latin typeface="Times New Roman" panose="02020603050405020304" pitchFamily="18" charset="0"/>
                <a:ea typeface="Times New Roman" panose="02020603050405020304" pitchFamily="18" charset="0"/>
                <a:cs typeface="Times New Roman" panose="02020603050405020304" pitchFamily="18" charset="0"/>
              </a:rPr>
              <a:t>very</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sick</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 </a:t>
            </a:r>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3D8EC84C-D032-249B-A6AC-69C3ED4E2205}"/>
              </a:ext>
            </a:extLst>
          </p:cNvPr>
          <p:cNvSpPr txBox="1"/>
          <p:nvPr/>
        </p:nvSpPr>
        <p:spPr>
          <a:xfrm>
            <a:off x="910720" y="965709"/>
            <a:ext cx="11281279" cy="523220"/>
          </a:xfrm>
          <a:prstGeom prst="rect">
            <a:avLst/>
          </a:prstGeom>
          <a:noFill/>
        </p:spPr>
        <p:txBody>
          <a:bodyPr wrap="square">
            <a:spAutoFit/>
          </a:bodyPr>
          <a:lstStyle/>
          <a:p>
            <a:r>
              <a:rPr lang="en-US" sz="2800" b="1" dirty="0">
                <a:effectLst/>
                <a:latin typeface="Times"/>
                <a:ea typeface="Times"/>
                <a:cs typeface="Times New Roman" panose="02020603050405020304" pitchFamily="18" charset="0"/>
              </a:rPr>
              <a:t>D. </a:t>
            </a:r>
            <a:r>
              <a:rPr lang="en-GB" sz="2800" b="1" dirty="0">
                <a:solidFill>
                  <a:srgbClr val="000000"/>
                </a:solidFill>
                <a:effectLst/>
                <a:latin typeface="Times New Roman" panose="02020603050405020304" pitchFamily="18" charset="0"/>
                <a:ea typeface="Times"/>
              </a:rPr>
              <a:t>Integration of the Vestibular system with other systems in the body:</a:t>
            </a:r>
            <a:r>
              <a:rPr lang="en-US" sz="2800" b="1" dirty="0">
                <a:effectLst/>
              </a:rPr>
              <a:t> </a:t>
            </a:r>
            <a:endParaRPr lang="en-US" sz="2800" b="1" dirty="0">
              <a:effectLst/>
              <a:latin typeface="Times"/>
              <a:ea typeface="Times"/>
              <a:cs typeface="Times New Roman" panose="02020603050405020304" pitchFamily="18" charset="0"/>
            </a:endParaRPr>
          </a:p>
        </p:txBody>
      </p:sp>
      <p:pic>
        <p:nvPicPr>
          <p:cNvPr id="12" name="Picture 11">
            <a:extLst>
              <a:ext uri="{FF2B5EF4-FFF2-40B4-BE49-F238E27FC236}">
                <a16:creationId xmlns:a16="http://schemas.microsoft.com/office/drawing/2014/main" id="{0B99B4A7-B075-FAE8-7DE3-C57E8AEE7B8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75538" y="1534338"/>
            <a:ext cx="5304968" cy="4882228"/>
          </a:xfrm>
          <a:prstGeom prst="rect">
            <a:avLst/>
          </a:prstGeom>
          <a:noFill/>
          <a:ln>
            <a:noFill/>
          </a:ln>
        </p:spPr>
      </p:pic>
    </p:spTree>
    <p:extLst>
      <p:ext uri="{BB962C8B-B14F-4D97-AF65-F5344CB8AC3E}">
        <p14:creationId xmlns:p14="http://schemas.microsoft.com/office/powerpoint/2010/main" val="23553599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err="1">
                <a:solidFill>
                  <a:schemeClr val="tx2">
                    <a:lumMod val="60000"/>
                    <a:lumOff val="40000"/>
                  </a:schemeClr>
                </a:solidFill>
                <a:latin typeface="Helvetica" pitchFamily="2" charset="0"/>
              </a:rPr>
              <a:t>www.</a:t>
            </a:r>
            <a:r>
              <a:rPr lang="en-US" sz="1200" i="1" dirty="0" err="1">
                <a:solidFill>
                  <a:schemeClr val="tx2">
                    <a:lumMod val="60000"/>
                    <a:lumOff val="40000"/>
                  </a:schemeClr>
                </a:solidFill>
                <a:effectLst/>
                <a:latin typeface="Helvetica" pitchFamily="2" charset="0"/>
              </a:rPr>
              <a:t>BasicPhysiology.org</a:t>
            </a:r>
            <a:r>
              <a:rPr lang="en-US" sz="1200" i="1" dirty="0">
                <a:solidFill>
                  <a:schemeClr val="tx2">
                    <a:lumMod val="60000"/>
                    <a:lumOff val="40000"/>
                  </a:schemeClr>
                </a:solidFill>
                <a:effectLst/>
                <a:latin typeface="Helvetica" pitchFamily="2" charset="0"/>
              </a:rPr>
              <a:t>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H.3.3.3. Equilibrium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#22</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GB" sz="2800" b="1" dirty="0">
                <a:solidFill>
                  <a:schemeClr val="accent1"/>
                </a:solidFill>
                <a:effectLst/>
                <a:latin typeface="Times New Roman" panose="02020603050405020304" pitchFamily="18" charset="0"/>
                <a:ea typeface="Times"/>
                <a:cs typeface="Times New Roman" panose="02020603050405020304" pitchFamily="18" charset="0"/>
              </a:rPr>
              <a:t> H.3.3.3. Equilibrium</a:t>
            </a: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6F42FA4A-D230-14FF-8E68-0673D358AB2E}"/>
              </a:ext>
            </a:extLst>
          </p:cNvPr>
          <p:cNvSpPr txBox="1"/>
          <p:nvPr/>
        </p:nvSpPr>
        <p:spPr>
          <a:xfrm>
            <a:off x="897774" y="2215729"/>
            <a:ext cx="5345781" cy="3213187"/>
          </a:xfrm>
          <a:prstGeom prst="rect">
            <a:avLst/>
          </a:prstGeom>
          <a:noFill/>
        </p:spPr>
        <p:txBody>
          <a:bodyPr wrap="square">
            <a:spAutoFit/>
          </a:bodyPr>
          <a:lstStyle/>
          <a:p>
            <a:pPr marL="90170" marR="0">
              <a:lnSpc>
                <a:spcPct val="115000"/>
              </a:lnSpc>
            </a:pPr>
            <a:r>
              <a:rPr lang="en-US" sz="2400" b="1" dirty="0">
                <a:latin typeface="Times New Roman" panose="02020603050405020304" pitchFamily="18" charset="0"/>
                <a:ea typeface="Times New Roman" panose="02020603050405020304" pitchFamily="18" charset="0"/>
                <a:cs typeface="Times New Roman" panose="02020603050405020304" pitchFamily="18" charset="0"/>
              </a:rPr>
              <a:t>7. </a:t>
            </a: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Symptoms: </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nSpc>
                <a:spcPct val="115000"/>
              </a:lnSpc>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The symptoms of motion sickness are quite </a:t>
            </a: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severe</a:t>
            </a: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a:t>
            </a:r>
          </a:p>
          <a:p>
            <a:pPr marL="1257300" lvl="2" indent="-342900">
              <a:buFont typeface="+mj-lt"/>
              <a:buAutoNum type="arabicPeriod"/>
              <a:tabLst>
                <a:tab pos="457200" algn="l"/>
              </a:tabLst>
            </a:pPr>
            <a:r>
              <a:rPr lang="en-GB" sz="2400" dirty="0">
                <a:effectLst/>
                <a:latin typeface="Times New Roman" panose="02020603050405020304" pitchFamily="18" charset="0"/>
                <a:ea typeface="Times"/>
                <a:cs typeface="Times New Roman" panose="02020603050405020304" pitchFamily="18" charset="0"/>
              </a:rPr>
              <a:t>nausea</a:t>
            </a:r>
            <a:endParaRPr lang="en-US" sz="2400" dirty="0">
              <a:effectLst/>
              <a:latin typeface="Times New Roman" panose="02020603050405020304" pitchFamily="18" charset="0"/>
              <a:ea typeface="Times"/>
              <a:cs typeface="Times New Roman" panose="02020603050405020304" pitchFamily="18" charset="0"/>
            </a:endParaRPr>
          </a:p>
          <a:p>
            <a:pPr marL="1257300" lvl="2" indent="-342900">
              <a:buFont typeface="+mj-lt"/>
              <a:buAutoNum type="arabicPeriod"/>
              <a:tabLst>
                <a:tab pos="457200" algn="l"/>
              </a:tabLst>
            </a:pPr>
            <a:r>
              <a:rPr lang="en-GB" sz="2400" dirty="0">
                <a:effectLst/>
                <a:latin typeface="Times New Roman" panose="02020603050405020304" pitchFamily="18" charset="0"/>
                <a:ea typeface="Times"/>
                <a:cs typeface="Times New Roman" panose="02020603050405020304" pitchFamily="18" charset="0"/>
              </a:rPr>
              <a:t>vomiting</a:t>
            </a:r>
            <a:endParaRPr lang="en-US" sz="2400" dirty="0">
              <a:effectLst/>
              <a:latin typeface="Times New Roman" panose="02020603050405020304" pitchFamily="18" charset="0"/>
              <a:ea typeface="Times"/>
              <a:cs typeface="Times New Roman" panose="02020603050405020304" pitchFamily="18" charset="0"/>
            </a:endParaRPr>
          </a:p>
          <a:p>
            <a:pPr marL="1257300" lvl="2" indent="-342900">
              <a:buFont typeface="+mj-lt"/>
              <a:buAutoNum type="arabicPeriod"/>
              <a:tabLst>
                <a:tab pos="457200" algn="l"/>
              </a:tabLst>
            </a:pPr>
            <a:r>
              <a:rPr lang="en-GB" sz="2400" dirty="0">
                <a:effectLst/>
                <a:latin typeface="Times New Roman" panose="02020603050405020304" pitchFamily="18" charset="0"/>
                <a:ea typeface="Times"/>
                <a:cs typeface="Times New Roman" panose="02020603050405020304" pitchFamily="18" charset="0"/>
              </a:rPr>
              <a:t>pallor</a:t>
            </a:r>
            <a:endParaRPr lang="en-US" sz="2400" dirty="0">
              <a:effectLst/>
              <a:latin typeface="Times New Roman" panose="02020603050405020304" pitchFamily="18" charset="0"/>
              <a:ea typeface="Times"/>
              <a:cs typeface="Times New Roman" panose="02020603050405020304" pitchFamily="18" charset="0"/>
            </a:endParaRPr>
          </a:p>
          <a:p>
            <a:pPr marL="1257300" lvl="2" indent="-342900">
              <a:buFont typeface="+mj-lt"/>
              <a:buAutoNum type="arabicPeriod"/>
              <a:tabLst>
                <a:tab pos="457200" algn="l"/>
              </a:tabLst>
            </a:pPr>
            <a:r>
              <a:rPr lang="en-GB" sz="2400" dirty="0">
                <a:effectLst/>
                <a:latin typeface="Times New Roman" panose="02020603050405020304" pitchFamily="18" charset="0"/>
                <a:ea typeface="Times"/>
                <a:cs typeface="Times New Roman" panose="02020603050405020304" pitchFamily="18" charset="0"/>
              </a:rPr>
              <a:t>rapid breathing</a:t>
            </a:r>
            <a:endParaRPr lang="en-US" sz="2400" dirty="0">
              <a:latin typeface="Times New Roman" panose="02020603050405020304" pitchFamily="18" charset="0"/>
              <a:ea typeface="Times"/>
              <a:cs typeface="Times New Roman" panose="02020603050405020304" pitchFamily="18" charset="0"/>
            </a:endParaRPr>
          </a:p>
          <a:p>
            <a:pPr marL="1257300" lvl="2" indent="-342900">
              <a:buFont typeface="+mj-lt"/>
              <a:buAutoNum type="arabicPeriod"/>
              <a:tabLst>
                <a:tab pos="457200" algn="l"/>
              </a:tabLst>
            </a:pPr>
            <a:r>
              <a:rPr lang="en-GB" sz="2400" dirty="0">
                <a:effectLst/>
                <a:latin typeface="Times New Roman" panose="02020603050405020304" pitchFamily="18" charset="0"/>
                <a:ea typeface="Times"/>
                <a:cs typeface="Times New Roman" panose="02020603050405020304" pitchFamily="18" charset="0"/>
              </a:rPr>
              <a:t>sweating </a:t>
            </a:r>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3D8EC84C-D032-249B-A6AC-69C3ED4E2205}"/>
              </a:ext>
            </a:extLst>
          </p:cNvPr>
          <p:cNvSpPr txBox="1"/>
          <p:nvPr/>
        </p:nvSpPr>
        <p:spPr>
          <a:xfrm>
            <a:off x="910720" y="965709"/>
            <a:ext cx="11281279" cy="523220"/>
          </a:xfrm>
          <a:prstGeom prst="rect">
            <a:avLst/>
          </a:prstGeom>
          <a:noFill/>
        </p:spPr>
        <p:txBody>
          <a:bodyPr wrap="square">
            <a:spAutoFit/>
          </a:bodyPr>
          <a:lstStyle/>
          <a:p>
            <a:r>
              <a:rPr lang="en-US" sz="2800" b="1" dirty="0">
                <a:effectLst/>
                <a:latin typeface="Times"/>
                <a:ea typeface="Times"/>
                <a:cs typeface="Times New Roman" panose="02020603050405020304" pitchFamily="18" charset="0"/>
              </a:rPr>
              <a:t>D. </a:t>
            </a:r>
            <a:r>
              <a:rPr lang="en-GB" sz="2800" b="1" dirty="0">
                <a:solidFill>
                  <a:srgbClr val="000000"/>
                </a:solidFill>
                <a:effectLst/>
                <a:latin typeface="Times New Roman" panose="02020603050405020304" pitchFamily="18" charset="0"/>
                <a:ea typeface="Times"/>
              </a:rPr>
              <a:t>Integration of the Vestibular system with other systems in the body:</a:t>
            </a:r>
            <a:r>
              <a:rPr lang="en-US" sz="2800" b="1" dirty="0">
                <a:effectLst/>
              </a:rPr>
              <a:t> </a:t>
            </a:r>
            <a:endParaRPr lang="en-US" sz="2800" b="1" dirty="0">
              <a:effectLst/>
              <a:latin typeface="Times"/>
              <a:ea typeface="Times"/>
              <a:cs typeface="Times New Roman" panose="02020603050405020304" pitchFamily="18" charset="0"/>
            </a:endParaRPr>
          </a:p>
        </p:txBody>
      </p:sp>
      <p:pic>
        <p:nvPicPr>
          <p:cNvPr id="12" name="Picture 11">
            <a:extLst>
              <a:ext uri="{FF2B5EF4-FFF2-40B4-BE49-F238E27FC236}">
                <a16:creationId xmlns:a16="http://schemas.microsoft.com/office/drawing/2014/main" id="{0B99B4A7-B075-FAE8-7DE3-C57E8AEE7B8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75538" y="1534338"/>
            <a:ext cx="5304968" cy="4882228"/>
          </a:xfrm>
          <a:prstGeom prst="rect">
            <a:avLst/>
          </a:prstGeom>
          <a:noFill/>
          <a:ln>
            <a:noFill/>
          </a:ln>
        </p:spPr>
      </p:pic>
    </p:spTree>
    <p:extLst>
      <p:ext uri="{BB962C8B-B14F-4D97-AF65-F5344CB8AC3E}">
        <p14:creationId xmlns:p14="http://schemas.microsoft.com/office/powerpoint/2010/main" val="10894319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err="1">
                <a:solidFill>
                  <a:schemeClr val="tx2">
                    <a:lumMod val="60000"/>
                    <a:lumOff val="40000"/>
                  </a:schemeClr>
                </a:solidFill>
                <a:latin typeface="Helvetica" pitchFamily="2" charset="0"/>
              </a:rPr>
              <a:t>www.</a:t>
            </a:r>
            <a:r>
              <a:rPr lang="en-US" sz="1200" i="1" dirty="0" err="1">
                <a:solidFill>
                  <a:schemeClr val="tx2">
                    <a:lumMod val="60000"/>
                    <a:lumOff val="40000"/>
                  </a:schemeClr>
                </a:solidFill>
                <a:effectLst/>
                <a:latin typeface="Helvetica" pitchFamily="2" charset="0"/>
              </a:rPr>
              <a:t>BasicPhysiology.org</a:t>
            </a:r>
            <a:r>
              <a:rPr lang="en-US" sz="1200" i="1" dirty="0">
                <a:solidFill>
                  <a:schemeClr val="tx2">
                    <a:lumMod val="60000"/>
                    <a:lumOff val="40000"/>
                  </a:schemeClr>
                </a:solidFill>
                <a:effectLst/>
                <a:latin typeface="Helvetica" pitchFamily="2" charset="0"/>
              </a:rPr>
              <a:t>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H.3.3.3. Equilibrium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#23</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GB" sz="2800" b="1" dirty="0">
                <a:solidFill>
                  <a:schemeClr val="accent1"/>
                </a:solidFill>
                <a:effectLst/>
                <a:latin typeface="Times New Roman" panose="02020603050405020304" pitchFamily="18" charset="0"/>
                <a:ea typeface="Times"/>
                <a:cs typeface="Times New Roman" panose="02020603050405020304" pitchFamily="18" charset="0"/>
              </a:rPr>
              <a:t> H.3.3.3. Equilibrium</a:t>
            </a: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11" name="TextBox 10">
            <a:extLst>
              <a:ext uri="{FF2B5EF4-FFF2-40B4-BE49-F238E27FC236}">
                <a16:creationId xmlns:a16="http://schemas.microsoft.com/office/drawing/2014/main" id="{6F42FA4A-D230-14FF-8E68-0673D358AB2E}"/>
              </a:ext>
            </a:extLst>
          </p:cNvPr>
          <p:cNvSpPr txBox="1"/>
          <p:nvPr/>
        </p:nvSpPr>
        <p:spPr>
          <a:xfrm>
            <a:off x="599090" y="1648167"/>
            <a:ext cx="5912069" cy="4210383"/>
          </a:xfrm>
          <a:prstGeom prst="rect">
            <a:avLst/>
          </a:prstGeom>
          <a:noFill/>
        </p:spPr>
        <p:txBody>
          <a:bodyPr wrap="square">
            <a:spAutoFit/>
          </a:bodyPr>
          <a:lstStyle/>
          <a:p>
            <a:pPr marL="100330" marR="0">
              <a:lnSpc>
                <a:spcPct val="115000"/>
              </a:lnSpc>
            </a:pPr>
            <a:r>
              <a:rPr lang="nl-NL" sz="2400" b="1" dirty="0">
                <a:latin typeface="Times New Roman" panose="02020603050405020304" pitchFamily="18" charset="0"/>
                <a:ea typeface="Times New Roman" panose="02020603050405020304" pitchFamily="18" charset="0"/>
                <a:cs typeface="Times New Roman" panose="02020603050405020304" pitchFamily="18" charset="0"/>
              </a:rPr>
              <a:t>8. </a:t>
            </a:r>
            <a:r>
              <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rPr>
              <a:t>Why so severe?</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en-GB" sz="2400" dirty="0">
                <a:effectLst/>
                <a:latin typeface="Times New Roman" panose="02020603050405020304" pitchFamily="18" charset="0"/>
                <a:ea typeface="Times"/>
                <a:cs typeface="Times New Roman" panose="02020603050405020304" pitchFamily="18" charset="0"/>
              </a:rPr>
              <a:t>Body position is </a:t>
            </a:r>
            <a:r>
              <a:rPr lang="en-GB" sz="2400" b="1" dirty="0">
                <a:effectLst/>
                <a:latin typeface="Times New Roman" panose="02020603050405020304" pitchFamily="18" charset="0"/>
                <a:ea typeface="Times"/>
                <a:cs typeface="Times New Roman" panose="02020603050405020304" pitchFamily="18" charset="0"/>
              </a:rPr>
              <a:t>crucial</a:t>
            </a:r>
            <a:r>
              <a:rPr lang="en-GB" sz="2400" dirty="0">
                <a:effectLst/>
                <a:latin typeface="Times New Roman" panose="02020603050405020304" pitchFamily="18" charset="0"/>
                <a:ea typeface="Times"/>
                <a:cs typeface="Times New Roman" panose="02020603050405020304" pitchFamily="18" charset="0"/>
              </a:rPr>
              <a:t> </a:t>
            </a:r>
            <a:r>
              <a:rPr lang="en-GB" sz="2400" dirty="0" err="1">
                <a:effectLst/>
                <a:latin typeface="Times New Roman" panose="02020603050405020304" pitchFamily="18" charset="0"/>
                <a:ea typeface="Times"/>
                <a:cs typeface="Times New Roman" panose="02020603050405020304" pitchFamily="18" charset="0"/>
              </a:rPr>
              <a:t>fo</a:t>
            </a:r>
            <a:r>
              <a:rPr lang="en-GB" sz="2400" dirty="0">
                <a:effectLst/>
                <a:latin typeface="Times New Roman" panose="02020603050405020304" pitchFamily="18" charset="0"/>
                <a:ea typeface="Times"/>
                <a:cs typeface="Times New Roman" panose="02020603050405020304" pitchFamily="18" charset="0"/>
              </a:rPr>
              <a:t> survival. The brain needs to know </a:t>
            </a:r>
            <a:r>
              <a:rPr lang="en-GB" sz="2400" b="1" dirty="0">
                <a:effectLst/>
                <a:latin typeface="Times New Roman" panose="02020603050405020304" pitchFamily="18" charset="0"/>
                <a:ea typeface="Times"/>
                <a:cs typeface="Times New Roman" panose="02020603050405020304" pitchFamily="18" charset="0"/>
              </a:rPr>
              <a:t>all </a:t>
            </a:r>
            <a:r>
              <a:rPr lang="en-GB" sz="2400" b="1" dirty="0" err="1">
                <a:effectLst/>
                <a:latin typeface="Times New Roman" panose="02020603050405020304" pitchFamily="18" charset="0"/>
                <a:ea typeface="Times"/>
                <a:cs typeface="Times New Roman" panose="02020603050405020304" pitchFamily="18" charset="0"/>
              </a:rPr>
              <a:t>th</a:t>
            </a:r>
            <a:r>
              <a:rPr lang="en-US" sz="2400" b="1" dirty="0">
                <a:effectLst/>
                <a:latin typeface="Times New Roman" panose="02020603050405020304" pitchFamily="18" charset="0"/>
                <a:ea typeface="Times"/>
                <a:cs typeface="Times New Roman" panose="02020603050405020304" pitchFamily="18" charset="0"/>
              </a:rPr>
              <a:t>e </a:t>
            </a:r>
            <a:r>
              <a:rPr lang="en-GB" sz="2400" b="1" dirty="0">
                <a:effectLst/>
                <a:latin typeface="Times New Roman" panose="02020603050405020304" pitchFamily="18" charset="0"/>
                <a:ea typeface="Times"/>
                <a:cs typeface="Times New Roman" panose="02020603050405020304" pitchFamily="18" charset="0"/>
              </a:rPr>
              <a:t>time </a:t>
            </a:r>
            <a:r>
              <a:rPr lang="en-GB" sz="2400" dirty="0">
                <a:effectLst/>
                <a:latin typeface="Times New Roman" panose="02020603050405020304" pitchFamily="18" charset="0"/>
                <a:ea typeface="Times"/>
                <a:cs typeface="Times New Roman" panose="02020603050405020304" pitchFamily="18" charset="0"/>
              </a:rPr>
              <a:t> the  </a:t>
            </a:r>
            <a:r>
              <a:rPr lang="en-GB" sz="2400" b="1" dirty="0">
                <a:effectLst/>
                <a:latin typeface="Times New Roman" panose="02020603050405020304" pitchFamily="18" charset="0"/>
                <a:ea typeface="Times"/>
                <a:cs typeface="Times New Roman" panose="02020603050405020304" pitchFamily="18" charset="0"/>
              </a:rPr>
              <a:t>EXACT</a:t>
            </a:r>
            <a:r>
              <a:rPr lang="en-GB" sz="2400" dirty="0">
                <a:effectLst/>
                <a:latin typeface="Times New Roman" panose="02020603050405020304" pitchFamily="18" charset="0"/>
                <a:ea typeface="Times"/>
                <a:cs typeface="Times New Roman" panose="02020603050405020304" pitchFamily="18" charset="0"/>
              </a:rPr>
              <a:t>  position of the head, the limbs etc. It must be able to act </a:t>
            </a:r>
            <a:r>
              <a:rPr lang="en-GB" sz="2400" b="1" dirty="0">
                <a:effectLst/>
                <a:latin typeface="Times New Roman" panose="02020603050405020304" pitchFamily="18" charset="0"/>
                <a:ea typeface="Times"/>
                <a:cs typeface="Times New Roman" panose="02020603050405020304" pitchFamily="18" charset="0"/>
              </a:rPr>
              <a:t>immediately</a:t>
            </a:r>
            <a:r>
              <a:rPr lang="en-GB" sz="2400" dirty="0">
                <a:effectLst/>
                <a:latin typeface="Times New Roman" panose="02020603050405020304" pitchFamily="18" charset="0"/>
                <a:ea typeface="Times"/>
                <a:cs typeface="Times New Roman" panose="02020603050405020304" pitchFamily="18" charset="0"/>
              </a:rPr>
              <a:t> in the case of danger. If there is a conflict in the information it is receiving, it can then no longer react adequately to danger. Whatever causes this mis-information must </a:t>
            </a:r>
            <a:r>
              <a:rPr lang="en-GB" sz="2400" b="1" dirty="0">
                <a:effectLst/>
                <a:latin typeface="Times New Roman" panose="02020603050405020304" pitchFamily="18" charset="0"/>
                <a:ea typeface="Times"/>
                <a:cs typeface="Times New Roman" panose="02020603050405020304" pitchFamily="18" charset="0"/>
              </a:rPr>
              <a:t>STOP</a:t>
            </a:r>
            <a:r>
              <a:rPr lang="en-GB" sz="2400" dirty="0">
                <a:effectLst/>
                <a:latin typeface="Times New Roman" panose="02020603050405020304" pitchFamily="18" charset="0"/>
                <a:ea typeface="Times"/>
                <a:cs typeface="Times New Roman" panose="02020603050405020304" pitchFamily="18" charset="0"/>
              </a:rPr>
              <a:t> immediately. Hence, </a:t>
            </a:r>
            <a:r>
              <a:rPr lang="en-GB" sz="2400" b="1" dirty="0">
                <a:effectLst/>
                <a:latin typeface="Times New Roman" panose="02020603050405020304" pitchFamily="18" charset="0"/>
                <a:ea typeface="Times"/>
                <a:cs typeface="Times New Roman" panose="02020603050405020304" pitchFamily="18" charset="0"/>
              </a:rPr>
              <a:t>motion sickness </a:t>
            </a:r>
            <a:r>
              <a:rPr lang="en-GB" sz="2400" dirty="0">
                <a:effectLst/>
                <a:latin typeface="Times New Roman" panose="02020603050405020304" pitchFamily="18" charset="0"/>
                <a:ea typeface="Times"/>
                <a:cs typeface="Times New Roman" panose="02020603050405020304" pitchFamily="18" charset="0"/>
              </a:rPr>
              <a:t>is really </a:t>
            </a:r>
            <a:r>
              <a:rPr lang="en-US" sz="2400" dirty="0">
                <a:effectLst/>
                <a:latin typeface="Times"/>
                <a:ea typeface="Times"/>
                <a:cs typeface="Times New Roman" panose="02020603050405020304" pitchFamily="18" charset="0"/>
              </a:rPr>
              <a:t>incapacitating</a:t>
            </a:r>
            <a:r>
              <a:rPr lang="en-US" sz="2400" dirty="0">
                <a:effectLst/>
                <a:latin typeface="Times New Roman" panose="02020603050405020304" pitchFamily="18" charset="0"/>
                <a:ea typeface="Times"/>
                <a:cs typeface="Times New Roman" panose="02020603050405020304" pitchFamily="18" charset="0"/>
              </a:rPr>
              <a:t>. </a:t>
            </a:r>
            <a:endParaRPr lang="en-US" sz="2400" dirty="0">
              <a:solidFill>
                <a:srgbClr val="000000"/>
              </a:solidFill>
              <a:effectLst/>
              <a:latin typeface="Times New Roman" panose="02020603050405020304" pitchFamily="18" charset="0"/>
              <a:ea typeface="Times"/>
              <a:cs typeface="Times New Roman" panose="02020603050405020304" pitchFamily="18" charset="0"/>
            </a:endParaRPr>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3D8EC84C-D032-249B-A6AC-69C3ED4E2205}"/>
              </a:ext>
            </a:extLst>
          </p:cNvPr>
          <p:cNvSpPr txBox="1"/>
          <p:nvPr/>
        </p:nvSpPr>
        <p:spPr>
          <a:xfrm>
            <a:off x="910720" y="965709"/>
            <a:ext cx="11281279" cy="523220"/>
          </a:xfrm>
          <a:prstGeom prst="rect">
            <a:avLst/>
          </a:prstGeom>
          <a:noFill/>
        </p:spPr>
        <p:txBody>
          <a:bodyPr wrap="square">
            <a:spAutoFit/>
          </a:bodyPr>
          <a:lstStyle/>
          <a:p>
            <a:r>
              <a:rPr lang="en-US" sz="2800" b="1" dirty="0">
                <a:effectLst/>
                <a:latin typeface="Times"/>
                <a:ea typeface="Times"/>
                <a:cs typeface="Times New Roman" panose="02020603050405020304" pitchFamily="18" charset="0"/>
              </a:rPr>
              <a:t>D. </a:t>
            </a:r>
            <a:r>
              <a:rPr lang="en-GB" sz="2800" b="1" dirty="0">
                <a:solidFill>
                  <a:srgbClr val="000000"/>
                </a:solidFill>
                <a:effectLst/>
                <a:latin typeface="Times New Roman" panose="02020603050405020304" pitchFamily="18" charset="0"/>
                <a:ea typeface="Times"/>
              </a:rPr>
              <a:t>Integration of the Vestibular system with other systems in the body:</a:t>
            </a:r>
            <a:r>
              <a:rPr lang="en-US" sz="2800" b="1" dirty="0">
                <a:effectLst/>
              </a:rPr>
              <a:t> </a:t>
            </a:r>
            <a:endParaRPr lang="en-US" sz="2800" b="1" dirty="0">
              <a:effectLst/>
              <a:latin typeface="Times"/>
              <a:ea typeface="Times"/>
              <a:cs typeface="Times New Roman" panose="02020603050405020304" pitchFamily="18" charset="0"/>
            </a:endParaRPr>
          </a:p>
        </p:txBody>
      </p:sp>
      <p:pic>
        <p:nvPicPr>
          <p:cNvPr id="12" name="Picture 11">
            <a:extLst>
              <a:ext uri="{FF2B5EF4-FFF2-40B4-BE49-F238E27FC236}">
                <a16:creationId xmlns:a16="http://schemas.microsoft.com/office/drawing/2014/main" id="{0B99B4A7-B075-FAE8-7DE3-C57E8AEE7B8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75538" y="1534338"/>
            <a:ext cx="5304968" cy="4882228"/>
          </a:xfrm>
          <a:prstGeom prst="rect">
            <a:avLst/>
          </a:prstGeom>
          <a:noFill/>
          <a:ln>
            <a:noFill/>
          </a:ln>
        </p:spPr>
      </p:pic>
    </p:spTree>
    <p:extLst>
      <p:ext uri="{BB962C8B-B14F-4D97-AF65-F5344CB8AC3E}">
        <p14:creationId xmlns:p14="http://schemas.microsoft.com/office/powerpoint/2010/main" val="26843111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a:solidFill>
                  <a:schemeClr val="tx2">
                    <a:lumMod val="60000"/>
                    <a:lumOff val="40000"/>
                  </a:schemeClr>
                </a:solidFill>
                <a:latin typeface="Helvetica" pitchFamily="2" charset="0"/>
              </a:rPr>
              <a:t>www.</a:t>
            </a:r>
            <a:r>
              <a:rPr lang="en-US" sz="1200" i="1" dirty="0">
                <a:solidFill>
                  <a:schemeClr val="tx2">
                    <a:lumMod val="60000"/>
                    <a:lumOff val="40000"/>
                  </a:schemeClr>
                </a:solidFill>
                <a:effectLst/>
                <a:latin typeface="Helvetica" pitchFamily="2" charset="0"/>
              </a:rPr>
              <a:t>BasicPhysiology.org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  H.3.3.3. Equilibrium				          </a:t>
            </a:r>
            <a:r>
              <a:rPr lang="en-US" sz="1200" i="1" dirty="0">
                <a:solidFill>
                  <a:schemeClr val="tx2">
                    <a:lumMod val="60000"/>
                    <a:lumOff val="40000"/>
                  </a:schemeClr>
                </a:solidFill>
                <a:latin typeface="Helvetica" pitchFamily="2" charset="0"/>
              </a:rPr>
              <a:t>  </a:t>
            </a:r>
            <a:r>
              <a:rPr lang="en-US" sz="1200" i="1">
                <a:solidFill>
                  <a:schemeClr val="tx2">
                    <a:lumMod val="60000"/>
                    <a:lumOff val="40000"/>
                  </a:schemeClr>
                </a:solidFill>
                <a:effectLst/>
                <a:latin typeface="Helvetica" pitchFamily="2" charset="0"/>
              </a:rPr>
              <a:t>slide #</a:t>
            </a:r>
            <a:r>
              <a:rPr lang="en-US" sz="1200" i="1">
                <a:solidFill>
                  <a:schemeClr val="tx2">
                    <a:lumMod val="60000"/>
                    <a:lumOff val="40000"/>
                  </a:schemeClr>
                </a:solidFill>
                <a:latin typeface="Helvetica" pitchFamily="2" charset="0"/>
              </a:rPr>
              <a:t>24</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US" sz="2800" b="1" dirty="0">
                <a:solidFill>
                  <a:schemeClr val="accent1"/>
                </a:solidFill>
                <a:effectLst/>
                <a:latin typeface="Times New Roman" panose="02020603050405020304" pitchFamily="18" charset="0"/>
                <a:ea typeface="Times"/>
                <a:cs typeface="Times New Roman" panose="02020603050405020304" pitchFamily="18" charset="0"/>
              </a:rPr>
              <a:t> H.3.3.3. Equilibrium</a:t>
            </a: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4" name="TextBox 3">
            <a:extLst>
              <a:ext uri="{FF2B5EF4-FFF2-40B4-BE49-F238E27FC236}">
                <a16:creationId xmlns:a16="http://schemas.microsoft.com/office/drawing/2014/main" id="{D20F1DF3-108C-5F0E-A3B8-5C3E21B0AE59}"/>
              </a:ext>
            </a:extLst>
          </p:cNvPr>
          <p:cNvSpPr txBox="1"/>
          <p:nvPr/>
        </p:nvSpPr>
        <p:spPr>
          <a:xfrm>
            <a:off x="5462337" y="3561347"/>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10D4D010-B188-DBF6-2781-92BA28CE86D2}"/>
              </a:ext>
            </a:extLst>
          </p:cNvPr>
          <p:cNvSpPr txBox="1"/>
          <p:nvPr/>
        </p:nvSpPr>
        <p:spPr>
          <a:xfrm>
            <a:off x="2879678" y="2719178"/>
            <a:ext cx="6123645" cy="1384995"/>
          </a:xfrm>
          <a:prstGeom prst="rect">
            <a:avLst/>
          </a:prstGeom>
          <a:noFill/>
        </p:spPr>
        <p:txBody>
          <a:bodyPr wrap="square">
            <a:spAutoFit/>
          </a:bodyPr>
          <a:lstStyle/>
          <a:p>
            <a:pPr algn="ctr"/>
            <a:r>
              <a:rPr lang="en-US" sz="2800" b="1" dirty="0">
                <a:effectLst/>
                <a:latin typeface="Times New Roman" panose="02020603050405020304" pitchFamily="18" charset="0"/>
                <a:ea typeface="Times"/>
                <a:cs typeface="Times New Roman" panose="02020603050405020304" pitchFamily="18" charset="0"/>
              </a:rPr>
              <a:t>This is the end of these </a:t>
            </a:r>
          </a:p>
          <a:p>
            <a:pPr algn="ctr"/>
            <a:r>
              <a:rPr lang="en-US" sz="2800" b="1" dirty="0">
                <a:effectLst/>
                <a:latin typeface="Times New Roman" panose="02020603050405020304" pitchFamily="18" charset="0"/>
                <a:ea typeface="Times"/>
                <a:cs typeface="Times New Roman" panose="02020603050405020304" pitchFamily="18" charset="0"/>
              </a:rPr>
              <a:t>“</a:t>
            </a:r>
            <a:r>
              <a:rPr lang="en-US" sz="2800" b="1" dirty="0">
                <a:solidFill>
                  <a:schemeClr val="accent1"/>
                </a:solidFill>
                <a:effectLst/>
                <a:latin typeface="Times New Roman" panose="02020603050405020304" pitchFamily="18" charset="0"/>
                <a:ea typeface="Times"/>
                <a:cs typeface="Times New Roman" panose="02020603050405020304" pitchFamily="18" charset="0"/>
              </a:rPr>
              <a:t>H.3.3.3. Equilibrium” </a:t>
            </a:r>
          </a:p>
          <a:p>
            <a:pPr algn="ctr"/>
            <a:r>
              <a:rPr lang="en-US" sz="2800" b="1" dirty="0">
                <a:effectLst/>
                <a:latin typeface="Times New Roman" panose="02020603050405020304" pitchFamily="18" charset="0"/>
                <a:ea typeface="Times"/>
                <a:cs typeface="Times New Roman" panose="02020603050405020304" pitchFamily="18" charset="0"/>
              </a:rPr>
              <a:t>slides.</a:t>
            </a:r>
            <a:endParaRPr lang="en-US" sz="2800" b="1" dirty="0">
              <a:effectLst/>
              <a:latin typeface="Times"/>
              <a:ea typeface="Times"/>
              <a:cs typeface="Times New Roman" panose="02020603050405020304" pitchFamily="18" charset="0"/>
            </a:endParaRPr>
          </a:p>
        </p:txBody>
      </p:sp>
    </p:spTree>
    <p:extLst>
      <p:ext uri="{BB962C8B-B14F-4D97-AF65-F5344CB8AC3E}">
        <p14:creationId xmlns:p14="http://schemas.microsoft.com/office/powerpoint/2010/main" val="35469123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5381</TotalTime>
  <Words>2633</Words>
  <Application>Microsoft Macintosh PowerPoint</Application>
  <PresentationFormat>Widescreen</PresentationFormat>
  <Paragraphs>165</Paragraphs>
  <Slides>24</Slides>
  <Notes>24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-webkit-standard</vt:lpstr>
      <vt:lpstr>Arial</vt:lpstr>
      <vt:lpstr>Calibri</vt:lpstr>
      <vt:lpstr>Calibri Light</vt:lpstr>
      <vt:lpstr>Helvetica</vt:lpstr>
      <vt:lpstr>Times</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BasicPhysiology.org</dc:title>
  <dc:creator>Wim Lammers</dc:creator>
  <cp:lastModifiedBy>Wim Lammers</cp:lastModifiedBy>
  <cp:revision>1865</cp:revision>
  <dcterms:created xsi:type="dcterms:W3CDTF">2026-03-27T09:36:05Z</dcterms:created>
  <dcterms:modified xsi:type="dcterms:W3CDTF">2026-07-20T17:20:49Z</dcterms:modified>
</cp:coreProperties>
</file>